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JetBrains Mono" panose="02000009000000000000" pitchFamily="49" charset="0"/>
      <p:regular r:id="rId29"/>
      <p:bold r:id="rId30"/>
      <p:italic r:id="rId31"/>
      <p:boldItalic r:id="rId32"/>
    </p:embeddedFont>
    <p:embeddedFont>
      <p:font typeface="JetBrains Mono Light" panose="02000009000000000000" pitchFamily="49" charset="0"/>
      <p:regular r:id="rId33"/>
      <p:bold r:id="rId34"/>
      <p:italic r:id="rId35"/>
      <p:boldItalic r:id="rId36"/>
    </p:embeddedFont>
    <p:embeddedFont>
      <p:font typeface="JetBrains Mono Medium" panose="02000009000000000000" pitchFamily="49" charset="0"/>
      <p:regular r:id="rId37"/>
      <p:bold r:id="rId38"/>
      <p:italic r:id="rId39"/>
      <p:boldItalic r:id="rId40"/>
    </p:embeddedFont>
    <p:embeddedFont>
      <p:font typeface="Kalam" panose="02000000000000000000" pitchFamily="2" charset="77"/>
      <p:regular r:id="rId41"/>
      <p:bold r:id="rId42"/>
    </p:embeddedFont>
    <p:embeddedFont>
      <p:font typeface="Kalam Light" panose="02000000000000000000" pitchFamily="2" charset="77"/>
      <p:regular r:id="rId43"/>
      <p:bold r:id="rId44"/>
    </p:embeddedFont>
    <p:embeddedFont>
      <p:font typeface="Roboto" panose="02000000000000000000" pitchFamily="2" charset="0"/>
      <p:regular r:id="rId45"/>
      <p:bold r:id="rId46"/>
      <p:italic r:id="rId47"/>
      <p:boldItalic r:id="rId48"/>
    </p:embeddedFont>
    <p:embeddedFont>
      <p:font typeface="Roboto Light" panose="02000000000000000000" pitchFamily="2" charset="0"/>
      <p:regular r:id="rId49"/>
      <p:bold r:id="rId50"/>
      <p:italic r:id="rId51"/>
      <p:boldItalic r:id="rId52"/>
    </p:embeddedFont>
    <p:embeddedFont>
      <p:font typeface="Source Sans 3" panose="020B03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4">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uM+GRmNq5PFF0v3ySAsme5yhs1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edikt Fech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p:restoredTop sz="77260"/>
  </p:normalViewPr>
  <p:slideViewPr>
    <p:cSldViewPr snapToGrid="0">
      <p:cViewPr varScale="1">
        <p:scale>
          <a:sx n="129" d="100"/>
          <a:sy n="129" d="100"/>
        </p:scale>
        <p:origin x="1520" y="184"/>
      </p:cViewPr>
      <p:guideLst>
        <p:guide orient="horz" pos="162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66" Type="http://schemas.openxmlformats.org/officeDocument/2006/relationships/tableStyles" Target="tableStyles.xml"/><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0"/>
              </a:spcBef>
              <a:spcAft>
                <a:spcPts val="0"/>
              </a:spcAft>
              <a:buSzPts val="1400"/>
              <a:buNone/>
              <a:defRPr sz="1400" b="0" i="0" u="none" strike="noStrike" cap="none">
                <a:solidFill>
                  <a:srgbClr val="000000"/>
                </a:solidFill>
                <a:latin typeface="Source Sans 3"/>
                <a:ea typeface="Source Sans 3"/>
                <a:cs typeface="Source Sans 3"/>
                <a:sym typeface="Source Sans 3"/>
              </a:defRPr>
            </a:lvl1pPr>
            <a:lvl2pPr marL="914400" marR="0" lvl="1"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2pPr>
            <a:lvl3pPr marL="1371600" marR="0" lvl="2"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3pPr>
            <a:lvl4pPr marL="1828800" marR="0" lvl="3"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4pPr>
            <a:lvl5pPr marL="2286000" marR="0" lvl="4"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5pPr>
            <a:lvl6pPr marL="2743200" marR="0" lvl="5"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6pPr>
            <a:lvl7pPr marL="3200400" marR="0" lvl="6"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7pPr>
            <a:lvl8pPr marL="3657600" marR="0" lvl="7" indent="-228600" algn="l" rtl="0">
              <a:lnSpc>
                <a:spcPct val="110000"/>
              </a:lnSpc>
              <a:spcBef>
                <a:spcPts val="300"/>
              </a:spcBef>
              <a:spcAft>
                <a:spcPts val="0"/>
              </a:spcAft>
              <a:buSzPts val="1400"/>
              <a:buNone/>
              <a:defRPr sz="1400" b="0" i="0" u="none" strike="noStrike" cap="none">
                <a:solidFill>
                  <a:srgbClr val="000000"/>
                </a:solidFill>
                <a:latin typeface="Source Sans 3"/>
                <a:ea typeface="Source Sans 3"/>
                <a:cs typeface="Source Sans 3"/>
                <a:sym typeface="Source Sans 3"/>
              </a:defRPr>
            </a:lvl8pPr>
            <a:lvl9pPr marL="4114800" marR="0" lvl="8" indent="-228600" algn="l" rtl="0">
              <a:lnSpc>
                <a:spcPct val="110000"/>
              </a:lnSpc>
              <a:spcBef>
                <a:spcPts val="300"/>
              </a:spcBef>
              <a:spcAft>
                <a:spcPts val="300"/>
              </a:spcAft>
              <a:buSzPts val="1400"/>
              <a:buNone/>
              <a:defRPr sz="1400" b="0" i="0" u="none" strike="noStrike" cap="none">
                <a:solidFill>
                  <a:srgbClr val="000000"/>
                </a:solidFill>
                <a:latin typeface="Source Sans 3"/>
                <a:ea typeface="Source Sans 3"/>
                <a:cs typeface="Source Sans 3"/>
                <a:sym typeface="Source Sans 3"/>
              </a:defRPr>
            </a:lvl9pPr>
          </a:lstStyle>
          <a:p>
            <a:endParaRPr/>
          </a:p>
        </p:txBody>
      </p:sp>
      <p:sp>
        <p:nvSpPr>
          <p:cNvPr id="4" name="Google Shape;4;n"/>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de-DE" sz="1400" b="1">
                <a:latin typeface="Source Sans 3"/>
                <a:ea typeface="Source Sans 3"/>
                <a:cs typeface="Source Sans 3"/>
                <a:sym typeface="Source Sans 3"/>
              </a:rPr>
              <a:t>DIDAKTISCHE ANMERKUNG:</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Zu Beginn des Moduls werden die Teilnehmenden aufgefordert, sich einen Gegenstand im Raum zu suchen, der die vergangenen Tage bzw. Module der Impact School für sie symbolisiert. Dies dient einerseits als auflockernder Einstieg in den Tag und andererseits als erste Feedbackmöglichkeit. So haben die Referent*innen die Option, etwaige Wünsche und Vorschläge in das letzte Modul der School zu integrieren.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u="sng">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Es gibt unterschiedliche Methoden, Vorhaben der Wissenschaftskommunikation zu evaluieren. Einige davon kennt ihr sicher aus der Evaluation eurer Forschung.</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Unterscheiden lässt sich unter anderem in …</a:t>
            </a:r>
            <a:endParaRPr/>
          </a:p>
          <a:p>
            <a:pPr marL="914400" lvl="1"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ex ante vs. ex post als Differenzierung des Zeitpunkts (vor Beginn oder nach Abschluss des Projekts). Der Zeitpunkt bestimmt dabei maßgeblich den Fokus der Evaluation.</a:t>
            </a:r>
            <a:endParaRPr/>
          </a:p>
          <a:p>
            <a:pPr marL="914400" lvl="1"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qualitativ vs. quantitativ als Differenzierung der Methodik</a:t>
            </a:r>
            <a:endParaRPr/>
          </a:p>
          <a:p>
            <a:pPr marL="914400" lvl="1"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summativ vs. formativ: Die summative Beurteilung ist eher produktorientiert und bewertet das Endprodukt, während sich die formative Beurteilung auf den Prozess der Fertigstellung des Produkts konzentriert.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100"/>
              <a:buNone/>
            </a:pPr>
            <a:r>
              <a:rPr lang="de-DE" sz="1400" b="1">
                <a:latin typeface="Source Sans 3"/>
                <a:ea typeface="Source Sans 3"/>
                <a:cs typeface="Source Sans 3"/>
                <a:sym typeface="Source Sans 3"/>
              </a:rPr>
              <a:t>TONSPUR:</a:t>
            </a:r>
            <a:endParaRPr sz="1400" b="1" u="sng">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Bezüglich der Evaluation des Outcomes, also der Messung der Wirkungen, die euer Kommunikationsvorhaben in eurer Zielgruppe erzielen soll, kann es hilfreich sein, sich an den in Modul II eingeführten Outcome-Ebenen zu orientieren: Wissen, Verhalten und Lebenslage.</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Angewendet wird dies auf das Beispiel aus der angewandten Forschung, bei dem bienenfreundliches Saatgut entwickelt wird.</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Der erwünschte Outcome der „Bereitschaft zur Aussaat von bienenfreundlichem Saatgut“ bezieht sich auf die Verhaltensebene; er lässt sich aber auch auf die anderen beiden Ebenen des Wissens und der Lebenslage ausweiten.</a:t>
            </a:r>
            <a:endParaRPr/>
          </a:p>
        </p:txBody>
      </p:sp>
      <p:sp>
        <p:nvSpPr>
          <p:cNvPr id="296" name="Google Shape;29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10000"/>
              </a:lnSpc>
              <a:spcBef>
                <a:spcPts val="0"/>
              </a:spcBef>
              <a:spcAft>
                <a:spcPts val="300"/>
              </a:spcAft>
              <a:buClr>
                <a:srgbClr val="000000"/>
              </a:buClr>
              <a:buSzPts val="1400"/>
              <a:buFont typeface="Arial"/>
              <a:buNone/>
            </a:pPr>
            <a:fld id="{00000000-1234-1234-1234-123412341234}" type="slidenum">
              <a:rPr lang="de-DE" sz="1400" b="0" i="0" u="none" strike="noStrike" cap="none">
                <a:solidFill>
                  <a:srgbClr val="000000"/>
                </a:solidFill>
                <a:latin typeface="Source Sans 3"/>
                <a:ea typeface="Source Sans 3"/>
                <a:cs typeface="Source Sans 3"/>
                <a:sym typeface="Source Sans 3"/>
              </a:rPr>
              <a:t>11</a:t>
            </a:fld>
            <a:endParaRPr sz="1400" b="0" i="0" u="none" strike="noStrike" cap="none">
              <a:solidFill>
                <a:srgbClr val="000000"/>
              </a:solidFill>
              <a:latin typeface="Source Sans 3"/>
              <a:ea typeface="Source Sans 3"/>
              <a:cs typeface="Source Sans 3"/>
              <a:sym typeface="Source Sans 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de-DE" sz="1400" b="1" dirty="0">
                <a:latin typeface="Source Sans 3"/>
                <a:ea typeface="Source Sans 3"/>
                <a:cs typeface="Source Sans 3"/>
                <a:sym typeface="Source Sans 3"/>
              </a:rPr>
              <a:t>DIDAKTISCHE ANMERKUNG:</a:t>
            </a:r>
            <a:endParaRPr sz="1400" b="1"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In Einzelarbeit halten die Teilnehmenden die wichtigsten Fragen für die Evaluation ihres Outcomes fest.</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Anschließend wird das Plenum für offene Fragen geöffnet.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dirty="0">
                <a:latin typeface="Source Sans 3"/>
                <a:ea typeface="Source Sans 3"/>
                <a:cs typeface="Source Sans 3"/>
                <a:sym typeface="Source Sans 3"/>
              </a:rPr>
              <a:t>TONSPUR:</a:t>
            </a:r>
            <a:endParaRPr sz="1400" b="1" u="sng"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err="1">
                <a:latin typeface="Source Sans 3"/>
                <a:ea typeface="Source Sans 3"/>
                <a:cs typeface="Source Sans 3"/>
                <a:sym typeface="Source Sans 3"/>
              </a:rPr>
              <a:t>QuEst</a:t>
            </a:r>
            <a:r>
              <a:rPr lang="de-DE" sz="1400" dirty="0">
                <a:latin typeface="Source Sans 3"/>
                <a:ea typeface="Source Sans 3"/>
                <a:cs typeface="Source Sans 3"/>
                <a:sym typeface="Source Sans 3"/>
              </a:rPr>
              <a:t>: Quality and </a:t>
            </a:r>
            <a:r>
              <a:rPr lang="de-DE" sz="1400" dirty="0" err="1">
                <a:latin typeface="Source Sans 3"/>
                <a:ea typeface="Source Sans 3"/>
                <a:cs typeface="Source Sans 3"/>
                <a:sym typeface="Source Sans 3"/>
              </a:rPr>
              <a:t>Effectiveness</a:t>
            </a:r>
            <a:r>
              <a:rPr lang="de-DE" sz="1400" dirty="0">
                <a:latin typeface="Source Sans 3"/>
                <a:ea typeface="Source Sans 3"/>
                <a:cs typeface="Source Sans 3"/>
                <a:sym typeface="Source Sans 3"/>
              </a:rPr>
              <a:t> in Science and Technology Communication. Workshops mit unterschiedlichen Stakeholdern in fünf Ländern (Norwegen, Italien, England, Irland, Estland), EU-gefördert.</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Die 12 Grundprinzipien helfen bei der Gestaltung eurer Aktivitäten im Bereich der Wissenschaftskommunikation, unabhängig davon, ob das Ziel darin besteht, das Publikum zu informieren, aufzuklären oder einzubeziehen, und ob die Kommunikation in journalistischen Medien, sozialen Medien, Museen oder anderswo stattfindet.</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Methodisch eher ex ante zu verstehen: das eigene Kommunikationsvorhaben im Vorhinein anhand dieser Qualitätsindikatoren überprüfen und gegebenenfalls anpassen, um Qualität bei der Umsetzung zu gewährleisten.</a:t>
            </a:r>
            <a:endParaRPr dirty="0"/>
          </a:p>
          <a:p>
            <a:pPr marL="0" lvl="0" indent="0" algn="l" rtl="0">
              <a:lnSpc>
                <a:spcPct val="110000"/>
              </a:lnSpc>
              <a:spcBef>
                <a:spcPts val="300"/>
              </a:spcBef>
              <a:spcAft>
                <a:spcPts val="0"/>
              </a:spcAft>
              <a:buNone/>
            </a:pPr>
            <a:endParaRPr sz="1400" dirty="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dirty="0">
                <a:latin typeface="Source Sans 3"/>
                <a:ea typeface="Source Sans 3"/>
                <a:cs typeface="Source Sans 3"/>
                <a:sym typeface="Source Sans 3"/>
              </a:rPr>
              <a:t>WEITERFÜHRENDE INFORMATIONEN:</a:t>
            </a:r>
            <a:endParaRPr sz="1400" dirty="0">
              <a:latin typeface="Source Sans 3"/>
              <a:ea typeface="Source Sans 3"/>
              <a:cs typeface="Source Sans 3"/>
              <a:sym typeface="Source Sans 3"/>
            </a:endParaRPr>
          </a:p>
          <a:p>
            <a:pPr marL="0" lvl="0" indent="0" algn="l" rtl="0">
              <a:lnSpc>
                <a:spcPct val="110000"/>
              </a:lnSpc>
              <a:spcBef>
                <a:spcPts val="200"/>
              </a:spcBef>
              <a:spcAft>
                <a:spcPts val="0"/>
              </a:spcAft>
              <a:buNone/>
            </a:pPr>
            <a:r>
              <a:rPr lang="de-DE" sz="1400" dirty="0">
                <a:latin typeface="Source Sans 3"/>
                <a:ea typeface="Source Sans 3"/>
                <a:cs typeface="Source Sans 3"/>
                <a:sym typeface="Source Sans 3"/>
              </a:rPr>
              <a:t>https://</a:t>
            </a:r>
            <a:r>
              <a:rPr lang="de-DE" sz="1400" dirty="0" err="1">
                <a:latin typeface="Source Sans 3"/>
                <a:ea typeface="Source Sans 3"/>
                <a:cs typeface="Source Sans 3"/>
                <a:sym typeface="Source Sans 3"/>
              </a:rPr>
              <a:t>questproject.eu</a:t>
            </a:r>
            <a:r>
              <a:rPr lang="de-DE" sz="1400" dirty="0">
                <a:latin typeface="Source Sans 3"/>
                <a:ea typeface="Source Sans 3"/>
                <a:cs typeface="Source Sans 3"/>
                <a:sym typeface="Source Sans 3"/>
              </a:rPr>
              <a:t>/how-to-improve-science-communication-consider-these-12-guiding-principles/</a:t>
            </a:r>
            <a:endParaRPr dirty="0"/>
          </a:p>
          <a:p>
            <a:pPr marL="0" lvl="0" indent="0" algn="l" rtl="0">
              <a:lnSpc>
                <a:spcPct val="110000"/>
              </a:lnSpc>
              <a:spcBef>
                <a:spcPts val="300"/>
              </a:spcBef>
              <a:spcAft>
                <a:spcPts val="0"/>
              </a:spcAft>
              <a:buNone/>
            </a:pPr>
            <a:endParaRPr sz="1400" dirty="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dirty="0">
                <a:latin typeface="Source Sans 3"/>
                <a:ea typeface="Source Sans 3"/>
                <a:cs typeface="Source Sans 3"/>
                <a:sym typeface="Source Sans 3"/>
              </a:rPr>
              <a:t>QUELLEN:</a:t>
            </a:r>
            <a:endParaRPr dirty="0"/>
          </a:p>
          <a:p>
            <a:pPr marL="0" lvl="0" indent="0" algn="l" rtl="0">
              <a:lnSpc>
                <a:spcPct val="110000"/>
              </a:lnSpc>
              <a:spcBef>
                <a:spcPts val="200"/>
              </a:spcBef>
              <a:spcAft>
                <a:spcPts val="300"/>
              </a:spcAft>
              <a:buNone/>
            </a:pPr>
            <a:r>
              <a:rPr lang="de-DE" sz="1400" b="0" i="0" u="none" strike="noStrike" cap="none" dirty="0" err="1">
                <a:solidFill>
                  <a:srgbClr val="000000"/>
                </a:solidFill>
                <a:latin typeface="Source Sans 3"/>
                <a:ea typeface="Source Sans 3"/>
                <a:cs typeface="Source Sans 3"/>
                <a:sym typeface="Source Sans 3"/>
              </a:rPr>
              <a:t>Olesk</a:t>
            </a:r>
            <a:r>
              <a:rPr lang="de-DE" sz="1400" b="0" i="0" u="none" strike="noStrike" cap="none" dirty="0">
                <a:solidFill>
                  <a:srgbClr val="000000"/>
                </a:solidFill>
                <a:latin typeface="Source Sans 3"/>
                <a:ea typeface="Source Sans 3"/>
                <a:cs typeface="Source Sans 3"/>
                <a:sym typeface="Source Sans 3"/>
              </a:rPr>
              <a:t>, A. et al. (2021): Quality </a:t>
            </a:r>
            <a:r>
              <a:rPr lang="de-DE" sz="1400" b="0" i="0" u="none" strike="noStrike" cap="none" dirty="0" err="1">
                <a:solidFill>
                  <a:srgbClr val="000000"/>
                </a:solidFill>
                <a:latin typeface="Source Sans 3"/>
                <a:ea typeface="Source Sans 3"/>
                <a:cs typeface="Source Sans 3"/>
                <a:sym typeface="Source Sans 3"/>
              </a:rPr>
              <a:t>indicators</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for</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science</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communication</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results</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from</a:t>
            </a:r>
            <a:r>
              <a:rPr lang="de-DE" sz="1400" b="0" i="0" u="none" strike="noStrike" cap="none" dirty="0">
                <a:solidFill>
                  <a:srgbClr val="000000"/>
                </a:solidFill>
                <a:latin typeface="Source Sans 3"/>
                <a:ea typeface="Source Sans 3"/>
                <a:cs typeface="Source Sans 3"/>
                <a:sym typeface="Source Sans 3"/>
              </a:rPr>
              <a:t> a </a:t>
            </a:r>
            <a:r>
              <a:rPr lang="de-DE" sz="1400" b="0" i="0" u="none" strike="noStrike" cap="none" dirty="0" err="1">
                <a:solidFill>
                  <a:srgbClr val="000000"/>
                </a:solidFill>
                <a:latin typeface="Source Sans 3"/>
                <a:ea typeface="Source Sans 3"/>
                <a:cs typeface="Source Sans 3"/>
                <a:sym typeface="Source Sans 3"/>
              </a:rPr>
              <a:t>collaborative</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concept</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mapping</a:t>
            </a:r>
            <a:r>
              <a:rPr lang="de-DE" sz="1400" b="0" i="0" u="none" strike="noStrike" cap="none" dirty="0">
                <a:solidFill>
                  <a:srgbClr val="000000"/>
                </a:solidFill>
                <a:latin typeface="Source Sans 3"/>
                <a:ea typeface="Source Sans 3"/>
                <a:cs typeface="Source Sans 3"/>
                <a:sym typeface="Source Sans 3"/>
              </a:rPr>
              <a:t> </a:t>
            </a:r>
            <a:r>
              <a:rPr lang="de-DE" sz="1400" b="0" i="0" u="none" strike="noStrike" cap="none" dirty="0" err="1">
                <a:solidFill>
                  <a:srgbClr val="000000"/>
                </a:solidFill>
                <a:latin typeface="Source Sans 3"/>
                <a:ea typeface="Source Sans 3"/>
                <a:cs typeface="Source Sans 3"/>
                <a:sym typeface="Source Sans 3"/>
              </a:rPr>
              <a:t>exercise</a:t>
            </a:r>
            <a:r>
              <a:rPr lang="de-DE" sz="1400" b="0" i="0" u="none" strike="noStrike" cap="none" dirty="0">
                <a:solidFill>
                  <a:srgbClr val="000000"/>
                </a:solidFill>
                <a:latin typeface="Source Sans 3"/>
                <a:ea typeface="Source Sans 3"/>
                <a:cs typeface="Source Sans 3"/>
                <a:sym typeface="Source Sans 3"/>
              </a:rPr>
              <a:t>.</a:t>
            </a:r>
            <a:endParaRPr sz="1400" dirty="0">
              <a:latin typeface="Source Sans 3"/>
              <a:ea typeface="Source Sans 3"/>
              <a:cs typeface="Source Sans 3"/>
              <a:sym typeface="Source Sans 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Vertrauenswürdigkeit und wissenschaftliche Genauigkeit als erste Oberkategorie. Hier geht es vor allem um die Wissenschaftlichkeit und Faktenbasiertheit der Inhalte, aber auch um die Ausgewogenheit und Transparenz der Kommunikation.</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Die Fragen unter den einzelnen Items zeigen, inwiefern sie als Evaluationsfragen formuliert werden können.</a:t>
            </a:r>
            <a:endParaRPr/>
          </a:p>
          <a:p>
            <a:pPr marL="0" lvl="0" indent="0" algn="l" rtl="0">
              <a:lnSpc>
                <a:spcPct val="110000"/>
              </a:lnSpc>
              <a:spcBef>
                <a:spcPts val="300"/>
              </a:spcBef>
              <a:spcAft>
                <a:spcPts val="0"/>
              </a:spcAft>
              <a:buNone/>
            </a:pPr>
            <a:endParaRPr sz="140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a:latin typeface="Source Sans 3"/>
                <a:ea typeface="Source Sans 3"/>
                <a:cs typeface="Source Sans 3"/>
                <a:sym typeface="Source Sans 3"/>
              </a:rPr>
              <a:t>QUELLEN:</a:t>
            </a:r>
            <a:endParaRPr/>
          </a:p>
          <a:p>
            <a:pPr marL="0" lvl="0" indent="0" algn="l" rtl="0">
              <a:lnSpc>
                <a:spcPct val="110000"/>
              </a:lnSpc>
              <a:spcBef>
                <a:spcPts val="200"/>
              </a:spcBef>
              <a:spcAft>
                <a:spcPts val="300"/>
              </a:spcAft>
              <a:buNone/>
            </a:pPr>
            <a:r>
              <a:rPr lang="de-DE" sz="1400" b="0" i="0" u="none" strike="noStrike" cap="none">
                <a:solidFill>
                  <a:srgbClr val="000000"/>
                </a:solidFill>
                <a:latin typeface="Source Sans 3"/>
                <a:ea typeface="Source Sans 3"/>
                <a:cs typeface="Source Sans 3"/>
                <a:sym typeface="Source Sans 3"/>
              </a:rPr>
              <a:t>Olesk, A. et al. (2021): Quality indicators for science communication: results from a collaborative concept mapping exercise.</a:t>
            </a:r>
            <a:endParaRPr sz="1400">
              <a:latin typeface="Source Sans 3"/>
              <a:ea typeface="Source Sans 3"/>
              <a:cs typeface="Source Sans 3"/>
              <a:sym typeface="Source Sans 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u="sng">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Präsentation und Kommunikationsstil als zweite Oberkategorie, bei der es vor allem um die Durchführung geht. Hier ist es wichtig, abzuwägen, welche Indikatoren für euch anwendbar sind und welche in den Hintergrund treten dürfen. „Fesselnd“ ist beispielsweise als Indikator nutzbar, wenn es um unterhaltsame Formate und Inhalte geht, die wir spannend kommunizieren möchten – nicht so sehr, wenn es um die Kommunikation mit Betroffenen über den Forschungsstand zu einer bestimmten Krankheit geht.</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Besonders der Indikator „interaktiv“ ist interessant, da die Möglichkeit zur Interaktion je nach Format stark variiert. Doch auch in Blogartikeln lässt sich beispielsweise ein Aufruf zur Diskussion in den Kommentaren einbauen, der dann wiederum im nächsten Blogeintrag aufgegriffen werden kann.</a:t>
            </a:r>
            <a:endParaRPr/>
          </a:p>
          <a:p>
            <a:pPr marL="0" lvl="0" indent="0" algn="l" rtl="0">
              <a:lnSpc>
                <a:spcPct val="110000"/>
              </a:lnSpc>
              <a:spcBef>
                <a:spcPts val="300"/>
              </a:spcBef>
              <a:spcAft>
                <a:spcPts val="0"/>
              </a:spcAft>
              <a:buNone/>
            </a:pPr>
            <a:endParaRPr sz="140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a:latin typeface="Source Sans 3"/>
                <a:ea typeface="Source Sans 3"/>
                <a:cs typeface="Source Sans 3"/>
                <a:sym typeface="Source Sans 3"/>
              </a:rPr>
              <a:t>QUELLEN:</a:t>
            </a:r>
            <a:endParaRPr/>
          </a:p>
          <a:p>
            <a:pPr marL="0" lvl="0" indent="0" algn="l" rtl="0">
              <a:lnSpc>
                <a:spcPct val="110000"/>
              </a:lnSpc>
              <a:spcBef>
                <a:spcPts val="200"/>
              </a:spcBef>
              <a:spcAft>
                <a:spcPts val="300"/>
              </a:spcAft>
              <a:buNone/>
            </a:pPr>
            <a:r>
              <a:rPr lang="de-DE" sz="1400" b="0" i="0" u="none" strike="noStrike" cap="none">
                <a:solidFill>
                  <a:srgbClr val="000000"/>
                </a:solidFill>
                <a:latin typeface="Source Sans 3"/>
                <a:ea typeface="Source Sans 3"/>
                <a:cs typeface="Source Sans 3"/>
                <a:sym typeface="Source Sans 3"/>
              </a:rPr>
              <a:t>Olesk, A. et al. (2021): Quality indicators for science communication: results from a collaborative concept mapping exercise.</a:t>
            </a:r>
            <a:endParaRPr sz="1400">
              <a:latin typeface="Source Sans 3"/>
              <a:ea typeface="Source Sans 3"/>
              <a:cs typeface="Source Sans 3"/>
              <a:sym typeface="Source Sans 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Die Verbindung zur Gesellschaft als dritte Oberkategorie lässt sich insbesondere bei den ersten zwei Indikatoren gut auf Modul I und II der Impact School beziehen. Zielgerichtetheit und Zweckmäßigkeit weisen auf Zielgruppe und Outcome hin, während „wirkungsvoll“ auf den Impact abzielt. Hier ist relevant, dass nicht gemeint ist, dass gesellschaftlicher Impact erzielt werden muss, sondern lediglich, dass eine Verbindung zur Gesellschaft und das Streben nach gesellschaftlichem Impact in der Kommunikation enthalten sein sollten.</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Nachvollziehbarkeit und Verantwortungsbewusstsein lassen sich gut mit einer Themen- und Zielgruppenanalyse abdecken, wie wir sie in Modul II und zu Beginn von Modul III durchgeführt haben.</a:t>
            </a:r>
            <a:endParaRPr/>
          </a:p>
          <a:p>
            <a:pPr marL="0" lvl="0" indent="0" algn="l" rtl="0">
              <a:lnSpc>
                <a:spcPct val="110000"/>
              </a:lnSpc>
              <a:spcBef>
                <a:spcPts val="300"/>
              </a:spcBef>
              <a:spcAft>
                <a:spcPts val="0"/>
              </a:spcAft>
              <a:buNone/>
            </a:pPr>
            <a:endParaRPr sz="140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a:latin typeface="Source Sans 3"/>
                <a:ea typeface="Source Sans 3"/>
                <a:cs typeface="Source Sans 3"/>
                <a:sym typeface="Source Sans 3"/>
              </a:rPr>
              <a:t>QUELLEN:</a:t>
            </a:r>
            <a:endParaRPr/>
          </a:p>
          <a:p>
            <a:pPr marL="0" lvl="0" indent="0" algn="l" rtl="0">
              <a:lnSpc>
                <a:spcPct val="110000"/>
              </a:lnSpc>
              <a:spcBef>
                <a:spcPts val="200"/>
              </a:spcBef>
              <a:spcAft>
                <a:spcPts val="300"/>
              </a:spcAft>
              <a:buNone/>
            </a:pPr>
            <a:r>
              <a:rPr lang="de-DE" sz="1400" b="0" i="0" u="none" strike="noStrike" cap="none">
                <a:solidFill>
                  <a:srgbClr val="000000"/>
                </a:solidFill>
                <a:latin typeface="Source Sans 3"/>
                <a:ea typeface="Source Sans 3"/>
                <a:cs typeface="Source Sans 3"/>
                <a:sym typeface="Source Sans 3"/>
              </a:rPr>
              <a:t>Olesk, A. et al. (2021): Quality indicators for science communication: results from a collaborative concept mapping exercise.</a:t>
            </a:r>
            <a:endParaRPr sz="1400">
              <a:latin typeface="Source Sans 3"/>
              <a:ea typeface="Source Sans 3"/>
              <a:cs typeface="Source Sans 3"/>
              <a:sym typeface="Source Sans 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100"/>
              <a:buNone/>
            </a:pPr>
            <a:r>
              <a:rPr lang="de-DE" sz="1400" b="1">
                <a:latin typeface="Source Sans 3"/>
                <a:ea typeface="Source Sans 3"/>
                <a:cs typeface="Source Sans 3"/>
                <a:sym typeface="Source Sans 3"/>
              </a:rPr>
              <a:t>TONSPUR:</a:t>
            </a:r>
            <a:endParaRPr sz="1400" b="1" u="sng">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Anwendung der Indikatoren auf das bekannte Beispiel.</a:t>
            </a:r>
            <a:endParaRPr/>
          </a:p>
          <a:p>
            <a:pPr marL="9144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Glaubwürdigkeit und wissenschaftliche Genauigkeit: Ausgewogenheit und Transparenz spielen eine besonders wichtige Rolle.</a:t>
            </a:r>
            <a:endParaRPr/>
          </a:p>
          <a:p>
            <a:pPr marL="9144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Verbindung zur Gesellschaft: zweckmäßig und wirkungsvoll. Das Thema muss für die Landwirt*innen relevant sein; der Ansatz sollte auch wirkungsvoll sein, denn ihr wollt sie überzeugen.</a:t>
            </a:r>
            <a:endParaRPr/>
          </a:p>
          <a:p>
            <a:pPr marL="9144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Kommunikationsstil: Mit dem Publikum zu interagieren und klar zu sein bedeutet, die Menschen ihre Perspektive und Realität in Bezug auf das Thema beschreiben zu lassen, um auf sie eingehen zu können. Die Landwirt*innen sind Expert*innen ihrer eigenen Lebensrealität und müssen die Möglichkeit bekommen, gehört zu werden.</a:t>
            </a:r>
            <a:endParaRPr/>
          </a:p>
          <a:p>
            <a:pPr marL="457200" lvl="0" indent="0" algn="l" rtl="0">
              <a:lnSpc>
                <a:spcPct val="110000"/>
              </a:lnSpc>
              <a:spcBef>
                <a:spcPts val="300"/>
              </a:spcBef>
              <a:spcAft>
                <a:spcPts val="0"/>
              </a:spcAft>
              <a:buNone/>
            </a:pPr>
            <a:endParaRPr sz="140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a:latin typeface="Source Sans 3"/>
                <a:ea typeface="Source Sans 3"/>
                <a:cs typeface="Source Sans 3"/>
                <a:sym typeface="Source Sans 3"/>
              </a:rPr>
              <a:t>DIDAKTISCHE ANMERKUNGEN:</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Hier soll vor allem klar werden, dass nicht allen Indikatoren das gleiche Gewicht gegeben werden muss, sondern dass sie je nach Thema und Zielgruppe unterschiedlich gewichtet werden können.</a:t>
            </a:r>
            <a:endParaRPr/>
          </a:p>
        </p:txBody>
      </p:sp>
      <p:sp>
        <p:nvSpPr>
          <p:cNvPr id="413" name="Google Shape;41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10000"/>
              </a:lnSpc>
              <a:spcBef>
                <a:spcPts val="0"/>
              </a:spcBef>
              <a:spcAft>
                <a:spcPts val="300"/>
              </a:spcAft>
              <a:buClr>
                <a:srgbClr val="000000"/>
              </a:buClr>
              <a:buSzPts val="1400"/>
              <a:buFont typeface="Arial"/>
              <a:buNone/>
            </a:pPr>
            <a:fld id="{00000000-1234-1234-1234-123412341234}" type="slidenum">
              <a:rPr lang="de-DE" sz="1400" b="0" i="0" u="none" strike="noStrike" cap="none">
                <a:solidFill>
                  <a:srgbClr val="000000"/>
                </a:solidFill>
                <a:latin typeface="Source Sans 3"/>
                <a:ea typeface="Source Sans 3"/>
                <a:cs typeface="Source Sans 3"/>
                <a:sym typeface="Source Sans 3"/>
              </a:rPr>
              <a:t>17</a:t>
            </a:fld>
            <a:endParaRPr sz="1400" b="0" i="0" u="none" strike="noStrike" cap="none">
              <a:solidFill>
                <a:srgbClr val="000000"/>
              </a:solidFill>
              <a:latin typeface="Source Sans 3"/>
              <a:ea typeface="Source Sans 3"/>
              <a:cs typeface="Source Sans 3"/>
              <a:sym typeface="Source Sans 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de-DE" sz="1400" b="1" dirty="0">
                <a:latin typeface="Source Sans 3"/>
                <a:ea typeface="Source Sans 3"/>
                <a:cs typeface="Source Sans 3"/>
                <a:sym typeface="Source Sans 3"/>
              </a:rPr>
              <a:t>DIDAKTISCHE ANMERKUNGEN:</a:t>
            </a:r>
            <a:endParaRPr sz="1400" b="1"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Methode: Live-Case</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Gemeinsame Anwendung der Qualitätsindikatoren auf ein Beispiel aus dem </a:t>
            </a:r>
            <a:r>
              <a:rPr lang="de-DE" sz="1400" dirty="0" err="1">
                <a:latin typeface="Source Sans 3"/>
                <a:ea typeface="Source Sans 3"/>
                <a:cs typeface="Source Sans 3"/>
                <a:sym typeface="Source Sans 3"/>
              </a:rPr>
              <a:t>Teilnehmendenkreis</a:t>
            </a:r>
            <a:r>
              <a:rPr lang="de-DE" sz="1400" dirty="0">
                <a:latin typeface="Source Sans 3"/>
                <a:ea typeface="Source Sans 3"/>
                <a:cs typeface="Source Sans 3"/>
                <a:sym typeface="Source Sans 3"/>
              </a:rPr>
              <a:t>. Es ist sinnvoll, dafür wieder auf die Folien der Oberkategorien zu gehen und gemeinsam zu fragen, welchen Qualitätsindikatoren besonderes Gewicht gegeben werden sollte.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dirty="0">
                <a:latin typeface="Source Sans 3"/>
                <a:ea typeface="Source Sans 3"/>
                <a:cs typeface="Source Sans 3"/>
                <a:sym typeface="Source Sans 3"/>
              </a:rPr>
              <a:t>TONSPUR:</a:t>
            </a:r>
            <a:endParaRPr sz="1400" b="1" u="sng"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Wichtigste </a:t>
            </a:r>
            <a:r>
              <a:rPr lang="de-DE" sz="1400" dirty="0" err="1">
                <a:latin typeface="Source Sans 3"/>
                <a:ea typeface="Source Sans 3"/>
                <a:cs typeface="Source Sans 3"/>
                <a:sym typeface="Source Sans 3"/>
              </a:rPr>
              <a:t>Learnings</a:t>
            </a:r>
            <a:r>
              <a:rPr lang="de-DE" sz="1400" dirty="0">
                <a:latin typeface="Source Sans 3"/>
                <a:ea typeface="Source Sans 3"/>
                <a:cs typeface="Source Sans 3"/>
                <a:sym typeface="Source Sans 3"/>
              </a:rPr>
              <a:t> aus dem fünften Modul</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dirty="0">
                <a:latin typeface="Source Sans 3"/>
                <a:ea typeface="Source Sans 3"/>
                <a:cs typeface="Source Sans 3"/>
                <a:sym typeface="Source Sans 3"/>
              </a:rPr>
              <a:t>DIDAKTISCHE ANMERKUNG:</a:t>
            </a:r>
            <a:endParaRPr sz="1400" b="1" u="sng"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Nach offenen Fragen zu den letzten Modulen fragen.</a:t>
            </a:r>
            <a:endParaRPr dirty="0"/>
          </a:p>
          <a:p>
            <a:pPr marL="0" lvl="0" indent="0" algn="l" rtl="0">
              <a:lnSpc>
                <a:spcPct val="110000"/>
              </a:lnSpc>
              <a:spcBef>
                <a:spcPts val="300"/>
              </a:spcBef>
              <a:spcAft>
                <a:spcPts val="0"/>
              </a:spcAft>
              <a:buNone/>
            </a:pPr>
            <a:endParaRPr sz="1400" dirty="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u="none" dirty="0">
                <a:latin typeface="Source Sans 3"/>
                <a:ea typeface="Source Sans 3"/>
                <a:cs typeface="Source Sans 3"/>
                <a:sym typeface="Source Sans 3"/>
              </a:rPr>
              <a:t>QUELLEN:</a:t>
            </a:r>
            <a:endParaRPr dirty="0"/>
          </a:p>
          <a:p>
            <a:pPr marL="0" lvl="0" indent="0" algn="l" rtl="0">
              <a:lnSpc>
                <a:spcPct val="110000"/>
              </a:lnSpc>
              <a:spcBef>
                <a:spcPts val="200"/>
              </a:spcBef>
              <a:spcAft>
                <a:spcPts val="200"/>
              </a:spcAft>
              <a:buSzPts val="1400"/>
              <a:buNone/>
            </a:pPr>
            <a:r>
              <a:rPr lang="de-DE" sz="1400" dirty="0">
                <a:latin typeface="Source Sans 3"/>
                <a:ea typeface="Source Sans 3"/>
                <a:cs typeface="Source Sans 3"/>
                <a:sym typeface="Source Sans 3"/>
              </a:rPr>
              <a:t>Grafik: https://</a:t>
            </a:r>
            <a:r>
              <a:rPr lang="de-DE" sz="1400" dirty="0" err="1">
                <a:latin typeface="Source Sans 3"/>
                <a:ea typeface="Source Sans 3"/>
                <a:cs typeface="Source Sans 3"/>
                <a:sym typeface="Source Sans 3"/>
              </a:rPr>
              <a:t>unsplash.com</a:t>
            </a:r>
            <a:r>
              <a:rPr lang="de-DE" sz="1400" dirty="0">
                <a:latin typeface="Source Sans 3"/>
                <a:ea typeface="Source Sans 3"/>
                <a:cs typeface="Source Sans 3"/>
                <a:sym typeface="Source Sans 3"/>
              </a:rPr>
              <a:t>/</a:t>
            </a:r>
            <a:r>
              <a:rPr lang="de-DE" sz="1400" dirty="0" err="1">
                <a:latin typeface="Source Sans 3"/>
                <a:ea typeface="Source Sans 3"/>
                <a:cs typeface="Source Sans 3"/>
                <a:sym typeface="Source Sans 3"/>
              </a:rPr>
              <a:t>photos</a:t>
            </a:r>
            <a:r>
              <a:rPr lang="de-DE" sz="1400" dirty="0">
                <a:latin typeface="Source Sans 3"/>
                <a:ea typeface="Source Sans 3"/>
                <a:cs typeface="Source Sans 3"/>
                <a:sym typeface="Source Sans 3"/>
              </a:rPr>
              <a:t>/gray-mountain-ep416elVnBA</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300"/>
              </a:spcAft>
              <a:buSzPts val="1400"/>
              <a:buNone/>
            </a:pPr>
            <a:endParaRPr sz="1400">
              <a:latin typeface="Source Sans 3"/>
              <a:ea typeface="Source Sans 3"/>
              <a:cs typeface="Source Sans 3"/>
              <a:sym typeface="Source Sans 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de-DE" sz="1400" b="1">
                <a:latin typeface="Source Sans 3"/>
                <a:ea typeface="Source Sans 3"/>
                <a:cs typeface="Source Sans 3"/>
                <a:sym typeface="Source Sans 3"/>
              </a:rPr>
              <a:t>DIDAKTISCHE ANMERKUNGEN:</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Recap der einzelnen Schritte, die in den vergangenen Modulen gemeinsam durchgeführt wurden, um die Teilnehmenden auf das Ausfüllen und Reflektieren ihres individuellen Impact Pathways vorzubereiten.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Nachdem wir den Impact Pathway von hinten nach vorne konzipiert haben und von unserem Impact-Ziel aus gestartet sind, könnt ihr ihn nun in umgekehrter Reihenfolge Schritt für Schritt ausfüllen. Angefangen beim Input, über den Output und Outcome bis schließlich zum Impact. Das ist wichtig, um noch einmal zu prüfen: Passen alle Schritte zusammen? Ergibt sich mein Output aus meinem Input, mein Outcome aus meinem Output und so weiter?</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Hier ist auch noch Raum, die wichtigsten Erkenntnisse, Aha-Momente etc. festzuhalten.</a:t>
            </a:r>
            <a:endParaRPr/>
          </a:p>
          <a:p>
            <a:pPr marL="0" lvl="0" indent="0" algn="l" rtl="0">
              <a:lnSpc>
                <a:spcPct val="110000"/>
              </a:lnSpc>
              <a:spcBef>
                <a:spcPts val="300"/>
              </a:spcBef>
              <a:spcAft>
                <a:spcPts val="0"/>
              </a:spcAft>
              <a:buNone/>
            </a:pPr>
            <a:endParaRPr sz="140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a:latin typeface="Source Sans 3"/>
                <a:ea typeface="Source Sans 3"/>
                <a:cs typeface="Source Sans 3"/>
                <a:sym typeface="Source Sans 3"/>
              </a:rPr>
              <a:t>DIDAKTISCHE ANMERKUNGEN:</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In der analogen Variante ist die Seite des Impact Pathways heraustrennbar. Die Teilnehmenden füllen ihn aus, reißen ihn aus ihrem Übungsheft und hängen ihn an eine Metaplanwand.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de-DE" sz="1400" b="1" dirty="0">
                <a:latin typeface="Source Sans 3"/>
                <a:ea typeface="Source Sans 3"/>
                <a:cs typeface="Source Sans 3"/>
                <a:sym typeface="Source Sans 3"/>
              </a:rPr>
              <a:t>DIDAKTISCHE ANMERKUNGEN:</a:t>
            </a:r>
            <a:endParaRPr sz="1400" b="1"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Alle Teilnehmenden werden gebeten, ihre ausgefüllten </a:t>
            </a:r>
            <a:r>
              <a:rPr lang="de-DE" sz="1400" dirty="0" err="1">
                <a:latin typeface="Source Sans 3"/>
                <a:ea typeface="Source Sans 3"/>
                <a:cs typeface="Source Sans 3"/>
                <a:sym typeface="Source Sans 3"/>
              </a:rPr>
              <a:t>Pathways</a:t>
            </a:r>
            <a:r>
              <a:rPr lang="de-DE" sz="1400" dirty="0">
                <a:latin typeface="Source Sans 3"/>
                <a:ea typeface="Source Sans 3"/>
                <a:cs typeface="Source Sans 3"/>
                <a:sym typeface="Source Sans 3"/>
              </a:rPr>
              <a:t> aufzuhängen, um gemeinsam die Impact </a:t>
            </a:r>
            <a:r>
              <a:rPr lang="de-DE" sz="1400" dirty="0" err="1">
                <a:latin typeface="Source Sans 3"/>
                <a:ea typeface="Source Sans 3"/>
                <a:cs typeface="Source Sans 3"/>
                <a:sym typeface="Source Sans 3"/>
              </a:rPr>
              <a:t>Pathways</a:t>
            </a:r>
            <a:r>
              <a:rPr lang="de-DE" sz="1400" dirty="0">
                <a:latin typeface="Source Sans 3"/>
                <a:ea typeface="Source Sans 3"/>
                <a:cs typeface="Source Sans 3"/>
                <a:sym typeface="Source Sans 3"/>
              </a:rPr>
              <a:t> zu reflektieren.</a:t>
            </a:r>
            <a:endParaRPr dirty="0"/>
          </a:p>
          <a:p>
            <a:pPr marL="0" lvl="0" indent="0" algn="l" rtl="0">
              <a:lnSpc>
                <a:spcPct val="110000"/>
              </a:lnSpc>
              <a:spcBef>
                <a:spcPts val="300"/>
              </a:spcBef>
              <a:spcAft>
                <a:spcPts val="0"/>
              </a:spcAft>
              <a:buNone/>
            </a:pPr>
            <a:endParaRPr sz="1400" dirty="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dirty="0">
                <a:latin typeface="Source Sans 3"/>
                <a:ea typeface="Source Sans 3"/>
                <a:cs typeface="Source Sans 3"/>
                <a:sym typeface="Source Sans 3"/>
              </a:rPr>
              <a:t>QUELLEN:</a:t>
            </a:r>
            <a:endParaRPr dirty="0"/>
          </a:p>
          <a:p>
            <a:pPr marL="0" lvl="0" indent="0" algn="l" rtl="0">
              <a:lnSpc>
                <a:spcPct val="110000"/>
              </a:lnSpc>
              <a:spcBef>
                <a:spcPts val="200"/>
              </a:spcBef>
              <a:spcAft>
                <a:spcPts val="300"/>
              </a:spcAft>
              <a:buNone/>
            </a:pPr>
            <a:r>
              <a:rPr lang="de-DE" sz="1400" dirty="0">
                <a:latin typeface="Source Sans 3"/>
                <a:ea typeface="Source Sans 3"/>
                <a:cs typeface="Source Sans 3"/>
                <a:sym typeface="Source Sans 3"/>
              </a:rPr>
              <a:t>Grafik: https://</a:t>
            </a:r>
            <a:r>
              <a:rPr lang="de-DE" sz="1400" dirty="0" err="1">
                <a:latin typeface="Source Sans 3"/>
                <a:ea typeface="Source Sans 3"/>
                <a:cs typeface="Source Sans 3"/>
                <a:sym typeface="Source Sans 3"/>
              </a:rPr>
              <a:t>unsplash.com</a:t>
            </a:r>
            <a:r>
              <a:rPr lang="de-DE" sz="1400" dirty="0">
                <a:latin typeface="Source Sans 3"/>
                <a:ea typeface="Source Sans 3"/>
                <a:cs typeface="Source Sans 3"/>
                <a:sym typeface="Source Sans 3"/>
              </a:rPr>
              <a:t>/</a:t>
            </a:r>
            <a:r>
              <a:rPr lang="de-DE" sz="1400" dirty="0" err="1">
                <a:latin typeface="Source Sans 3"/>
                <a:ea typeface="Source Sans 3"/>
                <a:cs typeface="Source Sans 3"/>
                <a:sym typeface="Source Sans 3"/>
              </a:rPr>
              <a:t>photos</a:t>
            </a:r>
            <a:r>
              <a:rPr lang="de-DE" sz="1400" dirty="0">
                <a:latin typeface="Source Sans 3"/>
                <a:ea typeface="Source Sans 3"/>
                <a:cs typeface="Source Sans 3"/>
                <a:sym typeface="Source Sans 3"/>
              </a:rPr>
              <a:t>/a-group-of-people-standing-in-front-of-a-white-wall-aWoE4ejA7WE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400"/>
              <a:buNone/>
            </a:pPr>
            <a:r>
              <a:rPr lang="de-DE" sz="1400" b="1">
                <a:latin typeface="Source Sans 3"/>
                <a:ea typeface="Source Sans 3"/>
                <a:cs typeface="Source Sans 3"/>
                <a:sym typeface="Source Sans 3"/>
              </a:rPr>
              <a:t>DIDAKTISCHE ANMERKUNGEN:</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Diskussionsfragen für eine gemeinsame Abschlussdiskussion.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Es gibt unterschiedliche Unterstützungsangebote für Forschende, die in der Wissenschaftskommunikation aktiv werden wollen.</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Wichtig sind natürlich die Stärkung der Akzeptanz von Wissenschaftskommunikation in den wissenschaftlichen Einrichtungen und der Ausbau von Anreizen.</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Gleichzeitig gibt es übergreifende Angebote zur Vernetzung, Förderung und Unterstützung, die institutsunabhängig in Anspruch genommen werden können.</a:t>
            </a:r>
            <a:endParaRPr/>
          </a:p>
          <a:p>
            <a:pPr marL="0" lvl="0" indent="0" algn="l" rtl="0">
              <a:lnSpc>
                <a:spcPct val="110000"/>
              </a:lnSpc>
              <a:spcBef>
                <a:spcPts val="300"/>
              </a:spcBef>
              <a:spcAft>
                <a:spcPts val="0"/>
              </a:spcAft>
              <a:buNone/>
            </a:pPr>
            <a:endParaRPr sz="1400">
              <a:latin typeface="Source Sans 3"/>
              <a:ea typeface="Source Sans 3"/>
              <a:cs typeface="Source Sans 3"/>
              <a:sym typeface="Source Sans 3"/>
            </a:endParaRPr>
          </a:p>
          <a:p>
            <a:pPr marL="0" lvl="0" indent="0" algn="l" rtl="0">
              <a:lnSpc>
                <a:spcPct val="110000"/>
              </a:lnSpc>
              <a:spcBef>
                <a:spcPts val="300"/>
              </a:spcBef>
              <a:spcAft>
                <a:spcPts val="0"/>
              </a:spcAft>
              <a:buSzPts val="1400"/>
              <a:buNone/>
            </a:pPr>
            <a:r>
              <a:rPr lang="de-DE" sz="1400" b="1">
                <a:latin typeface="Source Sans 3"/>
                <a:ea typeface="Source Sans 3"/>
                <a:cs typeface="Source Sans 3"/>
                <a:sym typeface="Source Sans 3"/>
              </a:rPr>
              <a:t>WEITERFÜHRENDE INFORMATIONEN:</a:t>
            </a:r>
            <a:endParaRPr/>
          </a:p>
          <a:p>
            <a:pPr marL="0" lvl="0" indent="0" algn="l" rtl="0">
              <a:lnSpc>
                <a:spcPct val="110000"/>
              </a:lnSpc>
              <a:spcBef>
                <a:spcPts val="200"/>
              </a:spcBef>
              <a:spcAft>
                <a:spcPts val="0"/>
              </a:spcAft>
              <a:buNone/>
            </a:pPr>
            <a:r>
              <a:rPr lang="de-DE" sz="1400">
                <a:latin typeface="Source Sans 3"/>
                <a:ea typeface="Source Sans 3"/>
                <a:cs typeface="Source Sans 3"/>
                <a:sym typeface="Source Sans 3"/>
              </a:rPr>
              <a:t>https://wissenschaft-im-dialog.de/forum-wissenschaftskommunikation/</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https://www.nawik.de/wisskon/die-konferenz/</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https://www.mitforschen.org/</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https://phdscicom.wordpress.com/</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https://www.hochschulwettbewerb.net/</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https://klartext-preis.de/</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https://fastforwardscience.de/</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https://impactunit.de/</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https://transferunit.de/</a:t>
            </a:r>
            <a:endParaRPr/>
          </a:p>
          <a:p>
            <a:pPr marL="0" lvl="0" indent="0" algn="l" rtl="0">
              <a:lnSpc>
                <a:spcPct val="110000"/>
              </a:lnSpc>
              <a:spcBef>
                <a:spcPts val="300"/>
              </a:spcBef>
              <a:spcAft>
                <a:spcPts val="0"/>
              </a:spcAft>
              <a:buNone/>
            </a:pPr>
            <a:r>
              <a:rPr lang="de-DE" sz="1400">
                <a:latin typeface="Source Sans 3"/>
                <a:ea typeface="Source Sans 3"/>
                <a:cs typeface="Source Sans 3"/>
                <a:sym typeface="Source Sans 3"/>
              </a:rPr>
              <a:t>https://www.wissenschaftskommunikation.de/</a:t>
            </a:r>
            <a:endParaRPr/>
          </a:p>
          <a:p>
            <a:pPr marL="0" lvl="0" indent="0" algn="l" rtl="0">
              <a:lnSpc>
                <a:spcPct val="110000"/>
              </a:lnSpc>
              <a:spcBef>
                <a:spcPts val="300"/>
              </a:spcBef>
              <a:spcAft>
                <a:spcPts val="300"/>
              </a:spcAft>
              <a:buNone/>
            </a:pPr>
            <a:r>
              <a:rPr lang="de-DE" sz="1400">
                <a:latin typeface="Source Sans 3"/>
                <a:ea typeface="Source Sans 3"/>
                <a:cs typeface="Source Sans 3"/>
                <a:sym typeface="Source Sans 3"/>
              </a:rPr>
              <a:t>https://scicomm-support.de/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Alle Phasen des Wirkungsstufenmodells sind von Impact bis Input abgeschlossen.</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Im fünften Modul widmen wir uns der Qualität eurer Vorhaben; sie bildet die Grundlage aller Stufen.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dirty="0">
                <a:latin typeface="Source Sans 3"/>
                <a:ea typeface="Source Sans 3"/>
                <a:cs typeface="Source Sans 3"/>
                <a:sym typeface="Source Sans 3"/>
              </a:rPr>
              <a:t>TONSPUR:</a:t>
            </a:r>
            <a:endParaRPr sz="1400" b="1"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Erläuterung der Zielsetzung:</a:t>
            </a:r>
            <a:endParaRPr dirty="0"/>
          </a:p>
          <a:p>
            <a:pPr marL="918000" lvl="1" indent="-319301"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Die Gewährleistung von Qualität in der Wissenschaftskommunikation beinhaltet zwei zentrale Inhalte</a:t>
            </a:r>
            <a:endParaRPr dirty="0"/>
          </a:p>
          <a:p>
            <a:pPr marL="1371600" lvl="5" indent="-3193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Die Evaluation von Wissenschaftskommunikation</a:t>
            </a:r>
            <a:endParaRPr dirty="0"/>
          </a:p>
          <a:p>
            <a:pPr marL="1371600" lvl="5" indent="-3193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Qualitätsindikatoren für gute Wissenschaftskommunikation</a:t>
            </a:r>
            <a:endParaRPr dirty="0"/>
          </a:p>
          <a:p>
            <a:pPr marL="918000" lvl="4" indent="-319301"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Da wir uns im letzten Modul befinden, reflektieren und besprechen wir anschließend die vollständigen Impact </a:t>
            </a:r>
            <a:r>
              <a:rPr lang="de-DE" sz="1400" dirty="0" err="1">
                <a:latin typeface="Source Sans 3"/>
                <a:ea typeface="Source Sans 3"/>
                <a:cs typeface="Source Sans 3"/>
                <a:sym typeface="Source Sans 3"/>
              </a:rPr>
              <a:t>Pathways</a:t>
            </a:r>
            <a:r>
              <a:rPr lang="de-DE" sz="1400" dirty="0">
                <a:latin typeface="Source Sans 3"/>
                <a:ea typeface="Source Sans 3"/>
                <a:cs typeface="Source Sans 3"/>
                <a:sym typeface="Source Sans 3"/>
              </a:rPr>
              <a:t> aller Teilnehmenden.</a:t>
            </a:r>
            <a:endParaRPr dirty="0"/>
          </a:p>
          <a:p>
            <a:pPr marL="918000" lvl="4" indent="-319301"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Zum Schluss wollen wir gemeinsam einen Ausblick wagen, sowohl auf die Zukunft der Wissenschaftskommunikation, als auch auf eure ganz individuellen Wisskomm-Ambitionen.</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100"/>
              <a:buFont typeface="Arial"/>
              <a:buNone/>
            </a:pPr>
            <a:r>
              <a:rPr lang="de-DE" sz="1400" b="1" dirty="0">
                <a:latin typeface="Source Sans 3"/>
                <a:ea typeface="Source Sans 3"/>
                <a:cs typeface="Source Sans 3"/>
                <a:sym typeface="Source Sans 3"/>
              </a:rPr>
              <a:t>TONSPUR:</a:t>
            </a:r>
            <a:endParaRPr sz="1400" b="1" dirty="0">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Es gibt verschiedene Gründe, warum es sinnvoll sein kann, Wissenschaftskommunikation zu evaluieren.</a:t>
            </a:r>
            <a:endParaRPr dirty="0"/>
          </a:p>
          <a:p>
            <a:pPr marL="914400" lvl="1"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Für viele ist der Hauptgrund, dass Förderer eine Evaluation fordern, um zu zeigen, wie das Geld eingesetzt wurde und um die Projekterfolge zu dokumentieren. Natürlich müssen wir nachweisen, wie wir mit Fördergeldern umgehen, und für Leitungen und Förderer ist es wichtig zu wissen, ob Projekte zu der strategischen Vision beitragen, die verfolgt wird.</a:t>
            </a:r>
            <a:endParaRPr dirty="0"/>
          </a:p>
          <a:p>
            <a:pPr marL="914400" lvl="1"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Aber das zeichnet noch kein umfassendes Bild davon, was Evaluation eigentlich leisten kann. Fragt man Praktiker*innen, was sie vielleicht von Evaluationen haben könnten, dann kommt häufig: Ich möchte meine Ziele prüfen – mit Blick vielleicht auch auf diese Legitimationsfunktion. Dabei kann Evaluation so viel mehr für Praktiker*innen leisten.</a:t>
            </a:r>
            <a:endParaRPr dirty="0"/>
          </a:p>
          <a:p>
            <a:pPr marL="914400" lvl="1"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Evaluationen sind ein Anlass, um sich intensiv damit auseinanderzusetzen, was man eigentlich erreichen will. Solche Fragen kommen im Arbeitsalltag manchmal viel zu kurz. Wenn man sich die Zeit nimmt, dann können Evaluationen ein begleitender Reflexionsprozess sein, der dabei hilft,</a:t>
            </a:r>
            <a:endParaRPr dirty="0"/>
          </a:p>
          <a:p>
            <a:pPr marL="1371600" lvl="2"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zu verstehen, wie ein Projekt eigentlich abläuft und wie die Wirkmechanismen funktionieren könnten, die man angedacht hat,</a:t>
            </a:r>
            <a:endParaRPr dirty="0"/>
          </a:p>
          <a:p>
            <a:pPr marL="1371600" lvl="2"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einerseits Erfolge zu belegen, andererseits aber auch aufzuzeigen, was eben nicht funktioniert,</a:t>
            </a:r>
            <a:endParaRPr dirty="0"/>
          </a:p>
          <a:p>
            <a:pPr marL="1371600" lvl="2"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und dieses Wissen hilft uns dabei, entweder wegzulassen, was nicht funktioniert, und unsere Ressourcen, wie zum Beispiel Arbeitszeit, zu schonen</a:t>
            </a:r>
            <a:endParaRPr dirty="0"/>
          </a:p>
          <a:p>
            <a:pPr marL="1371600" lvl="2"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oder aber darauf hinzuweisen, wie wir Projekte künftig verbessern können.</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Zu guter Letzt sind Evaluationen auch ein Mehrwert für Forschende im Bereich Wissenschaftskommunikation. Sie können anhand von Evaluationen lernen, wie ihre Theorien in der Praxis tatsächlich funktionieren, und stoßen dort auf offene Fragen in der Praxis, die wiederum neue Forschungsfragen inspirieren können. Wir alle können also etwas davon haben, unsere Evaluationsberichte miteinander und mit der Forschung zu teilen.</a:t>
            </a:r>
            <a:endParaRPr lang="de-DE" sz="1400" b="1" dirty="0">
              <a:latin typeface="Source Sans 3"/>
              <a:ea typeface="Source Sans 3"/>
              <a:cs typeface="Source Sans 3"/>
              <a:sym typeface="Source Sans 3"/>
            </a:endParaRPr>
          </a:p>
          <a:p>
            <a:pPr marL="457200" lvl="0" indent="-317500" algn="l" rtl="0">
              <a:lnSpc>
                <a:spcPct val="110000"/>
              </a:lnSpc>
              <a:spcBef>
                <a:spcPts val="0"/>
              </a:spcBef>
              <a:spcAft>
                <a:spcPts val="0"/>
              </a:spcAft>
              <a:buSzPts val="1400"/>
              <a:buFont typeface="Source Sans 3"/>
              <a:buChar char="●"/>
            </a:pPr>
            <a:endParaRPr lang="de-DE" sz="1400" b="1" dirty="0">
              <a:latin typeface="Source Sans 3"/>
              <a:ea typeface="Source Sans 3"/>
              <a:cs typeface="Source Sans 3"/>
              <a:sym typeface="Source Sans 3"/>
            </a:endParaRPr>
          </a:p>
          <a:p>
            <a:pPr marL="457200" lvl="0" indent="-317500" algn="l" rtl="0">
              <a:lnSpc>
                <a:spcPct val="110000"/>
              </a:lnSpc>
              <a:spcBef>
                <a:spcPts val="0"/>
              </a:spcBef>
              <a:spcAft>
                <a:spcPts val="0"/>
              </a:spcAft>
              <a:buSzPts val="1400"/>
              <a:buFont typeface="Source Sans 3"/>
              <a:buChar char="●"/>
            </a:pPr>
            <a:endParaRPr lang="de-DE" sz="1400" b="1" dirty="0">
              <a:latin typeface="Source Sans 3"/>
              <a:ea typeface="Source Sans 3"/>
              <a:cs typeface="Source Sans 3"/>
              <a:sym typeface="Source Sans 3"/>
            </a:endParaRPr>
          </a:p>
          <a:p>
            <a:pPr marL="139700" lvl="0" indent="0" algn="l" rtl="0">
              <a:lnSpc>
                <a:spcPct val="110000"/>
              </a:lnSpc>
              <a:spcBef>
                <a:spcPts val="0"/>
              </a:spcBef>
              <a:spcAft>
                <a:spcPts val="0"/>
              </a:spcAft>
              <a:buSzPts val="1400"/>
              <a:buFont typeface="Source Sans 3"/>
              <a:buNone/>
            </a:pPr>
            <a:r>
              <a:rPr lang="de-DE" sz="1400" b="1" dirty="0">
                <a:latin typeface="Source Sans 3"/>
                <a:ea typeface="Source Sans 3"/>
                <a:cs typeface="Source Sans 3"/>
                <a:sym typeface="Source Sans 3"/>
              </a:rPr>
              <a:t>WEITERFÜHRENDE INFORMATIONEN:</a:t>
            </a:r>
            <a:endParaRPr lang="de-DE" sz="1400" dirty="0">
              <a:latin typeface="Source Sans 3"/>
              <a:ea typeface="Source Sans 3"/>
              <a:cs typeface="Source Sans 3"/>
              <a:sym typeface="Source Sans 3"/>
            </a:endParaRPr>
          </a:p>
          <a:p>
            <a:pPr marL="457200" lvl="0" indent="-317500" algn="l" rtl="0">
              <a:lnSpc>
                <a:spcPct val="110000"/>
              </a:lnSpc>
              <a:spcBef>
                <a:spcPts val="0"/>
              </a:spcBef>
              <a:spcAft>
                <a:spcPts val="0"/>
              </a:spcAft>
              <a:buSzPts val="1400"/>
              <a:buFont typeface="Source Sans 3"/>
              <a:buChar char="●"/>
            </a:pPr>
            <a:r>
              <a:rPr lang="de-DE" dirty="0"/>
              <a:t>https://</a:t>
            </a:r>
            <a:r>
              <a:rPr lang="de-DE" dirty="0" err="1"/>
              <a:t>evaluationsplattform.impactunit.de</a:t>
            </a:r>
            <a:endParaRPr dirty="0"/>
          </a:p>
        </p:txBody>
      </p:sp>
      <p:sp>
        <p:nvSpPr>
          <p:cNvPr id="189" name="Google Shape;18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10000"/>
              </a:lnSpc>
              <a:spcBef>
                <a:spcPts val="0"/>
              </a:spcBef>
              <a:spcAft>
                <a:spcPts val="300"/>
              </a:spcAft>
              <a:buClr>
                <a:srgbClr val="000000"/>
              </a:buClr>
              <a:buSzPts val="1400"/>
              <a:buFont typeface="Arial"/>
              <a:buNone/>
            </a:pPr>
            <a:fld id="{00000000-1234-1234-1234-123412341234}" type="slidenum">
              <a:rPr lang="de-DE" sz="1400" b="0" i="0" u="none" strike="noStrike" cap="none">
                <a:solidFill>
                  <a:srgbClr val="000000"/>
                </a:solidFill>
                <a:latin typeface="Source Sans 3"/>
                <a:ea typeface="Source Sans 3"/>
                <a:cs typeface="Source Sans 3"/>
                <a:sym typeface="Source Sans 3"/>
              </a:rPr>
              <a:t>5</a:t>
            </a:fld>
            <a:endParaRPr sz="1400" b="0" i="0" u="none" strike="noStrike" cap="none">
              <a:solidFill>
                <a:srgbClr val="000000"/>
              </a:solidFill>
              <a:latin typeface="Source Sans 3"/>
              <a:ea typeface="Source Sans 3"/>
              <a:cs typeface="Source Sans 3"/>
              <a:sym typeface="Source Sans 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dirty="0">
                <a:latin typeface="Source Sans 3"/>
                <a:ea typeface="Source Sans 3"/>
                <a:cs typeface="Source Sans 3"/>
                <a:sym typeface="Source Sans 3"/>
              </a:rPr>
              <a:t>TONSPUR:</a:t>
            </a:r>
            <a:endParaRPr dirty="0"/>
          </a:p>
          <a:p>
            <a:pPr marL="457200" lvl="0" indent="-317500" algn="l" rtl="0">
              <a:lnSpc>
                <a:spcPct val="110000"/>
              </a:lnSpc>
              <a:spcBef>
                <a:spcPts val="200"/>
              </a:spcBef>
              <a:spcAft>
                <a:spcPts val="0"/>
              </a:spcAft>
              <a:buSzPts val="1400"/>
              <a:buFont typeface="Source Sans 3"/>
              <a:buChar char="●"/>
            </a:pPr>
            <a:r>
              <a:rPr lang="de-DE" sz="1400" dirty="0">
                <a:latin typeface="Source Sans 3"/>
                <a:ea typeface="Source Sans 3"/>
                <a:cs typeface="Source Sans 3"/>
                <a:sym typeface="Source Sans 3"/>
              </a:rPr>
              <a:t>Denn Evaluation bedeutet auch immer, sich zu fokussieren. Wir wollen mit unseren Projekten immer sehr viel erreichen, und es hilft, sich diese Liste an Zielen zu Beginn einmal aufzuschreiben.</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Fakt ist: Es wird immer mehr zu lernen geben, als wir evaluieren können. Deshalb gilt:</a:t>
            </a:r>
            <a:endParaRPr dirty="0"/>
          </a:p>
          <a:p>
            <a:pPr marL="914400" lvl="1"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So wenig Daten wie möglich, so viel wie nötig erheben.</a:t>
            </a:r>
            <a:endParaRPr dirty="0"/>
          </a:p>
          <a:p>
            <a:pPr marL="914400" lvl="1"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Besser klein evaluieren als gar nicht evaluieren.</a:t>
            </a:r>
            <a:endParaRPr dirty="0"/>
          </a:p>
          <a:p>
            <a:pPr marL="914400" lvl="1"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Wir schauen also: Was aus diesem großen Pool an Zielen ist am wichtigsten oder interessantesten für mich, mein Team, meine Förderer oder wen auch immer ihr in diese Entscheidung einbezieht?</a:t>
            </a:r>
            <a:endParaRPr dirty="0"/>
          </a:p>
          <a:p>
            <a:pPr marL="457200" lvl="0" indent="-317500" algn="l" rtl="0">
              <a:lnSpc>
                <a:spcPct val="110000"/>
              </a:lnSpc>
              <a:spcBef>
                <a:spcPts val="0"/>
              </a:spcBef>
              <a:spcAft>
                <a:spcPts val="0"/>
              </a:spcAft>
              <a:buSzPts val="1400"/>
              <a:buFont typeface="Source Sans 3"/>
              <a:buChar char="●"/>
            </a:pPr>
            <a:r>
              <a:rPr lang="de-DE" sz="1400" dirty="0">
                <a:latin typeface="Source Sans 3"/>
                <a:ea typeface="Source Sans 3"/>
                <a:cs typeface="Source Sans 3"/>
                <a:sym typeface="Source Sans 3"/>
              </a:rPr>
              <a:t>Und danach folgt die nicht unerhebliche Frage: Was davon kann ich eigentlich evaluieren? Welche Infos kann ich im Rahmen der Laufzeit des Projekts, mit Blick auf meine Vorbereitungszeit, meine Kapazitäten und meine Mittel, überhaupt stemmen?</a:t>
            </a:r>
          </a:p>
          <a:p>
            <a:pPr marL="457200" lvl="0" indent="-317500" algn="l" rtl="0">
              <a:lnSpc>
                <a:spcPct val="110000"/>
              </a:lnSpc>
              <a:spcBef>
                <a:spcPts val="0"/>
              </a:spcBef>
              <a:spcAft>
                <a:spcPts val="0"/>
              </a:spcAft>
              <a:buSzPts val="1400"/>
              <a:buFont typeface="Source Sans 3"/>
              <a:buChar char="●"/>
            </a:pPr>
            <a:endParaRPr lang="de-DE" sz="1400" dirty="0">
              <a:latin typeface="Source Sans 3"/>
              <a:sym typeface="Source Sans 3"/>
            </a:endParaRPr>
          </a:p>
          <a:p>
            <a:pPr marL="457200" lvl="0" indent="-317500" algn="l" rtl="0">
              <a:lnSpc>
                <a:spcPct val="110000"/>
              </a:lnSpc>
              <a:spcBef>
                <a:spcPts val="0"/>
              </a:spcBef>
              <a:spcAft>
                <a:spcPts val="0"/>
              </a:spcAft>
              <a:buSzPts val="1400"/>
              <a:buFont typeface="Source Sans 3"/>
              <a:buChar char="●"/>
            </a:pPr>
            <a:endParaRPr lang="de-DE" sz="1400" dirty="0">
              <a:latin typeface="Source Sans 3"/>
              <a:sym typeface="Source Sans 3"/>
            </a:endParaRPr>
          </a:p>
          <a:p>
            <a:pPr marL="139700" lvl="0" indent="0" algn="l" rtl="0">
              <a:lnSpc>
                <a:spcPct val="110000"/>
              </a:lnSpc>
              <a:spcBef>
                <a:spcPts val="0"/>
              </a:spcBef>
              <a:spcAft>
                <a:spcPts val="0"/>
              </a:spcAft>
              <a:buSzPts val="1400"/>
              <a:buFont typeface="Source Sans 3"/>
              <a:buNone/>
            </a:pPr>
            <a:r>
              <a:rPr lang="de-DE" sz="1400" b="1" dirty="0">
                <a:latin typeface="Source Sans 3"/>
                <a:ea typeface="Source Sans 3"/>
                <a:cs typeface="Source Sans 3"/>
                <a:sym typeface="Source Sans 3"/>
              </a:rPr>
              <a:t>WEITERFÜHRENDE INFORMATIONEN:</a:t>
            </a:r>
            <a:endParaRPr lang="de-DE" sz="1400" dirty="0">
              <a:latin typeface="Source Sans 3"/>
              <a:ea typeface="Source Sans 3"/>
              <a:cs typeface="Source Sans 3"/>
              <a:sym typeface="Source Sans 3"/>
            </a:endParaRPr>
          </a:p>
          <a:p>
            <a:pPr marL="457200" lvl="0" indent="-317500" algn="l" rtl="0">
              <a:lnSpc>
                <a:spcPct val="110000"/>
              </a:lnSpc>
              <a:spcBef>
                <a:spcPts val="0"/>
              </a:spcBef>
              <a:spcAft>
                <a:spcPts val="0"/>
              </a:spcAft>
              <a:buSzPts val="1400"/>
              <a:buFont typeface="Source Sans 3"/>
              <a:buChar char="●"/>
            </a:pPr>
            <a:r>
              <a:rPr lang="de-DE" dirty="0"/>
              <a:t>https://</a:t>
            </a:r>
            <a:r>
              <a:rPr lang="de-DE" dirty="0" err="1"/>
              <a:t>evaluationsplattform.impactunit.de</a:t>
            </a:r>
            <a:endParaRPr dirty="0"/>
          </a:p>
        </p:txBody>
      </p:sp>
      <p:sp>
        <p:nvSpPr>
          <p:cNvPr id="209" name="Google Shape;20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10000"/>
              </a:lnSpc>
              <a:spcBef>
                <a:spcPts val="0"/>
              </a:spcBef>
              <a:spcAft>
                <a:spcPts val="300"/>
              </a:spcAft>
              <a:buClr>
                <a:srgbClr val="000000"/>
              </a:buClr>
              <a:buSzPts val="1200"/>
              <a:buFont typeface="Source Sans 3"/>
              <a:buNone/>
            </a:pPr>
            <a:fld id="{00000000-1234-1234-1234-123412341234}" type="slidenum">
              <a:rPr lang="de-DE" sz="1400" b="0" i="0" u="none" strike="noStrike" cap="none">
                <a:solidFill>
                  <a:schemeClr val="dk1"/>
                </a:solidFill>
                <a:latin typeface="Source Sans 3"/>
                <a:ea typeface="Source Sans 3"/>
                <a:cs typeface="Source Sans 3"/>
                <a:sym typeface="Source Sans 3"/>
              </a:rPr>
              <a:t>6</a:t>
            </a:fld>
            <a:endParaRPr sz="1400" b="0" i="0" u="none" strike="noStrike" cap="none">
              <a:solidFill>
                <a:schemeClr val="dk1"/>
              </a:solidFill>
              <a:latin typeface="Source Sans 3"/>
              <a:ea typeface="Source Sans 3"/>
              <a:cs typeface="Source Sans 3"/>
              <a:sym typeface="Source Sans 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Für jede Stufe des Wirkungsstufenmodells ist eine Evaluation der Qualität denkbar, jedoch nicht für alle gleichermaßen sinnvoll oder möglich. Dies ist insbesondere anhand verschiedener Probleme zu erkennen, die im Fall einer Evaluation der Impact-Qualität aufkommen.</a:t>
            </a:r>
            <a:endParaRPr/>
          </a:p>
          <a:p>
            <a:pPr marL="457200" lvl="0" indent="-317500" algn="l" rtl="0">
              <a:lnSpc>
                <a:spcPct val="110000"/>
              </a:lnSpc>
              <a:spcBef>
                <a:spcPts val="0"/>
              </a:spcBef>
              <a:spcAft>
                <a:spcPts val="0"/>
              </a:spcAft>
              <a:buSzPts val="1400"/>
              <a:buFont typeface="Source Sans 3"/>
              <a:buChar char="●"/>
            </a:pPr>
            <a:r>
              <a:rPr lang="de-DE" sz="1400">
                <a:latin typeface="Source Sans 3"/>
                <a:ea typeface="Source Sans 3"/>
                <a:cs typeface="Source Sans 3"/>
                <a:sym typeface="Source Sans 3"/>
              </a:rPr>
              <a:t>Output: Es gibt unterschiedliche Formen, Qualität zu messen. Wir konzentrieren uns auf Indikatoren für gute Wisskomm; es lassen sich natürlich aber auch andere Faktoren messen und bewerten (Klickzahlen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SzPts val="1100"/>
              <a:buNone/>
            </a:pPr>
            <a:r>
              <a:rPr lang="de-DE" sz="1400" b="1">
                <a:latin typeface="Source Sans 3"/>
                <a:ea typeface="Source Sans 3"/>
                <a:cs typeface="Source Sans 3"/>
                <a:sym typeface="Source Sans 3"/>
              </a:rPr>
              <a:t>QUELLEN:</a:t>
            </a:r>
            <a:endParaRPr sz="1400" b="1">
              <a:solidFill>
                <a:schemeClr val="dk1"/>
              </a:solidFill>
              <a:latin typeface="Source Sans 3"/>
              <a:ea typeface="Source Sans 3"/>
              <a:cs typeface="Source Sans 3"/>
              <a:sym typeface="Source Sans 3"/>
            </a:endParaRPr>
          </a:p>
          <a:p>
            <a:pPr marL="0" marR="0" lvl="0" indent="0" algn="l" rtl="0">
              <a:lnSpc>
                <a:spcPct val="110000"/>
              </a:lnSpc>
              <a:spcBef>
                <a:spcPts val="200"/>
              </a:spcBef>
              <a:spcAft>
                <a:spcPts val="300"/>
              </a:spcAft>
              <a:buClr>
                <a:srgbClr val="000000"/>
              </a:buClr>
              <a:buSzPts val="1100"/>
              <a:buFont typeface="Source Sans 3"/>
              <a:buNone/>
            </a:pPr>
            <a:r>
              <a:rPr lang="de-DE" sz="1400" b="0" i="0" u="none" strike="noStrike" cap="none">
                <a:solidFill>
                  <a:srgbClr val="000000"/>
                </a:solidFill>
                <a:latin typeface="Source Sans 3"/>
                <a:ea typeface="Source Sans 3"/>
                <a:cs typeface="Source Sans 3"/>
                <a:sym typeface="Source Sans 3"/>
              </a:rPr>
              <a:t>Fecher, B. (2022): Welche Denkfehler die gesellschaftliche Relevanz von Forschung in Deutschland hemmen. S. </a:t>
            </a:r>
            <a:r>
              <a:rPr lang="de-DE" sz="1400">
                <a:latin typeface="Source Sans 3"/>
                <a:ea typeface="Source Sans 3"/>
                <a:cs typeface="Source Sans 3"/>
                <a:sym typeface="Source Sans 3"/>
              </a:rPr>
              <a:t>124.</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Source Sans 3"/>
              <a:buNone/>
            </a:pPr>
            <a:r>
              <a:rPr lang="de-DE" sz="1400" b="1">
                <a:latin typeface="Source Sans 3"/>
                <a:ea typeface="Source Sans 3"/>
                <a:cs typeface="Source Sans 3"/>
                <a:sym typeface="Source Sans 3"/>
              </a:rPr>
              <a:t>TONSPUR:</a:t>
            </a:r>
            <a:endParaRPr sz="1400" b="1">
              <a:solidFill>
                <a:schemeClr val="dk1"/>
              </a:solidFill>
              <a:latin typeface="Source Sans 3"/>
              <a:ea typeface="Source Sans 3"/>
              <a:cs typeface="Source Sans 3"/>
              <a:sym typeface="Source Sans 3"/>
            </a:endParaRPr>
          </a:p>
          <a:p>
            <a:pPr marL="457200" lvl="0" indent="-317500" algn="l" rtl="0">
              <a:lnSpc>
                <a:spcPct val="110000"/>
              </a:lnSpc>
              <a:spcBef>
                <a:spcPts val="200"/>
              </a:spcBef>
              <a:spcAft>
                <a:spcPts val="0"/>
              </a:spcAft>
              <a:buSzPts val="1400"/>
              <a:buFont typeface="Source Sans 3"/>
              <a:buChar char="●"/>
            </a:pPr>
            <a:r>
              <a:rPr lang="de-DE" sz="1400">
                <a:latin typeface="Source Sans 3"/>
                <a:ea typeface="Source Sans 3"/>
                <a:cs typeface="Source Sans 3"/>
                <a:sym typeface="Source Sans 3"/>
              </a:rPr>
              <a:t>Da gesellschaftlicher Impact schwer bis gar nicht messbar ist, fokussieren wir uns auf die Evaluation unseres Outcomes und der Qualität des Outputs.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Übung (inkl. Details)">
  <p:cSld name="Key statement + Bullets">
    <p:spTree>
      <p:nvGrpSpPr>
        <p:cNvPr id="1" name="Shape 13"/>
        <p:cNvGrpSpPr/>
        <p:nvPr/>
      </p:nvGrpSpPr>
      <p:grpSpPr>
        <a:xfrm>
          <a:off x="0" y="0"/>
          <a:ext cx="0" cy="0"/>
          <a:chOff x="0" y="0"/>
          <a:chExt cx="0" cy="0"/>
        </a:xfrm>
      </p:grpSpPr>
      <p:sp>
        <p:nvSpPr>
          <p:cNvPr id="14" name="Google Shape;14;p27"/>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5" name="Google Shape;15;p27"/>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 name="Google Shape;16;p27"/>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None/>
              <a:defRPr sz="2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27"/>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8" name="Google Shape;18;p27"/>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Kapitel III">
  <p:cSld name="TITLE_AND_BODY_1_1">
    <p:bg>
      <p:bgPr>
        <a:solidFill>
          <a:schemeClr val="lt1"/>
        </a:solidFill>
        <a:effectLst/>
      </p:bgPr>
    </p:bg>
    <p:spTree>
      <p:nvGrpSpPr>
        <p:cNvPr id="1" name="Shape 79"/>
        <p:cNvGrpSpPr/>
        <p:nvPr/>
      </p:nvGrpSpPr>
      <p:grpSpPr>
        <a:xfrm>
          <a:off x="0" y="0"/>
          <a:ext cx="0" cy="0"/>
          <a:chOff x="0" y="0"/>
          <a:chExt cx="0" cy="0"/>
        </a:xfrm>
      </p:grpSpPr>
      <p:cxnSp>
        <p:nvCxnSpPr>
          <p:cNvPr id="80" name="Google Shape;80;p36"/>
          <p:cNvCxnSpPr/>
          <p:nvPr/>
        </p:nvCxnSpPr>
        <p:spPr>
          <a:xfrm>
            <a:off x="257425" y="253463"/>
            <a:ext cx="8635200" cy="0"/>
          </a:xfrm>
          <a:prstGeom prst="straightConnector1">
            <a:avLst/>
          </a:prstGeom>
          <a:noFill/>
          <a:ln w="9525" cap="flat" cmpd="sng">
            <a:solidFill>
              <a:schemeClr val="lt2"/>
            </a:solidFill>
            <a:prstDash val="solid"/>
            <a:round/>
            <a:headEnd type="none" w="sm" len="sm"/>
            <a:tailEnd type="none" w="sm" len="sm"/>
          </a:ln>
        </p:spPr>
      </p:cxnSp>
      <p:sp>
        <p:nvSpPr>
          <p:cNvPr id="81" name="Google Shape;81;p36"/>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000"/>
              <a:buNone/>
              <a:defRPr sz="2000">
                <a:solidFill>
                  <a:srgbClr val="000000"/>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82" name="Google Shape;82;p36"/>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600"/>
              <a:buNone/>
              <a:defRPr sz="1000">
                <a:solidFill>
                  <a:srgbClr val="000000"/>
                </a:solidFill>
                <a:latin typeface="JetBrains Mono Light"/>
                <a:ea typeface="JetBrains Mono Light"/>
                <a:cs typeface="JetBrains Mono Light"/>
                <a:sym typeface="JetBrains Mono Light"/>
              </a:defRPr>
            </a:lvl1pPr>
            <a:lvl2pPr lvl="1"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2pPr>
            <a:lvl3pPr lvl="2"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3pPr>
            <a:lvl4pPr lvl="3"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4pPr>
            <a:lvl5pPr lvl="4"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5pPr>
            <a:lvl6pPr lvl="5"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6pPr>
            <a:lvl7pPr lvl="6"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7pPr>
            <a:lvl8pPr lvl="7"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8pPr>
            <a:lvl9pPr lvl="8" algn="l">
              <a:lnSpc>
                <a:spcPct val="115000"/>
              </a:lnSpc>
              <a:spcBef>
                <a:spcPts val="0"/>
              </a:spcBef>
              <a:spcAft>
                <a:spcPts val="0"/>
              </a:spcAft>
              <a:buSzPts val="1200"/>
              <a:buFont typeface="JetBrains Mono"/>
              <a:buNone/>
              <a:defRPr sz="1200">
                <a:latin typeface="JetBrains Mono"/>
                <a:ea typeface="JetBrains Mono"/>
                <a:cs typeface="JetBrains Mono"/>
                <a:sym typeface="JetBrains Mono"/>
              </a:defRPr>
            </a:lvl9pPr>
          </a:lstStyle>
          <a:p>
            <a:endParaRPr/>
          </a:p>
        </p:txBody>
      </p:sp>
      <p:sp>
        <p:nvSpPr>
          <p:cNvPr id="83" name="Google Shape;83;p36"/>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84" name="Google Shape;84;p36"/>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DE" sz="800" b="0" i="0" u="none" strike="noStrike" cap="none">
                <a:solidFill>
                  <a:schemeClr val="dk2"/>
                </a:solidFill>
                <a:latin typeface="JetBrains Mono Light"/>
                <a:ea typeface="JetBrains Mono Light"/>
                <a:cs typeface="JetBrains Mono Light"/>
                <a:sym typeface="JetBrains Mono Light"/>
              </a:rPr>
              <a:t>QUALITÄT</a:t>
            </a:r>
            <a:endParaRPr sz="800" b="0" i="0" u="none" strike="noStrike" cap="none">
              <a:solidFill>
                <a:srgbClr val="858585"/>
              </a:solidFill>
              <a:latin typeface="JetBrains Mono Light"/>
              <a:ea typeface="JetBrains Mono Light"/>
              <a:cs typeface="JetBrains Mono Light"/>
              <a:sym typeface="JetBrains Mono Light"/>
            </a:endParaRPr>
          </a:p>
        </p:txBody>
      </p:sp>
      <p:sp>
        <p:nvSpPr>
          <p:cNvPr id="85" name="Google Shape;85;p36"/>
          <p:cNvSpPr txBox="1"/>
          <p:nvPr/>
        </p:nvSpPr>
        <p:spPr>
          <a:xfrm>
            <a:off x="3049950" y="15875"/>
            <a:ext cx="30441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DE" sz="800" b="0" i="0" u="none" strike="noStrike" cap="none">
                <a:solidFill>
                  <a:schemeClr val="dk2"/>
                </a:solidFill>
                <a:latin typeface="JetBrains Mono Light"/>
                <a:ea typeface="JetBrains Mono Light"/>
                <a:cs typeface="JetBrains Mono Light"/>
                <a:sym typeface="JetBrains Mono Light"/>
              </a:rPr>
              <a:t>REFLEXION</a:t>
            </a:r>
            <a:endParaRPr sz="800" b="0" i="0" u="none" strike="noStrike" cap="none">
              <a:solidFill>
                <a:schemeClr val="dk2"/>
              </a:solidFill>
              <a:latin typeface="JetBrains Mono Light"/>
              <a:ea typeface="JetBrains Mono Light"/>
              <a:cs typeface="JetBrains Mono Light"/>
              <a:sym typeface="JetBrains Mono Light"/>
            </a:endParaRPr>
          </a:p>
        </p:txBody>
      </p:sp>
      <p:sp>
        <p:nvSpPr>
          <p:cNvPr id="86" name="Google Shape;86;p36"/>
          <p:cNvSpPr txBox="1"/>
          <p:nvPr/>
        </p:nvSpPr>
        <p:spPr>
          <a:xfrm>
            <a:off x="5929950" y="15875"/>
            <a:ext cx="30441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de-DE" sz="800" b="1" i="0" u="none" strike="noStrike" cap="none">
                <a:solidFill>
                  <a:schemeClr val="accent1"/>
                </a:solidFill>
                <a:latin typeface="JetBrains Mono"/>
                <a:ea typeface="JetBrains Mono"/>
                <a:cs typeface="JetBrains Mono"/>
                <a:sym typeface="JetBrains Mono"/>
              </a:rPr>
              <a:t>AUSBLICK</a:t>
            </a:r>
            <a:endParaRPr sz="800" b="1" i="0" u="none" strike="noStrike" cap="none">
              <a:solidFill>
                <a:schemeClr val="accent1"/>
              </a:solidFill>
              <a:latin typeface="JetBrains Mono"/>
              <a:ea typeface="JetBrains Mono"/>
              <a:cs typeface="JetBrains Mono"/>
              <a:sym typeface="JetBrains Mono"/>
            </a:endParaRPr>
          </a:p>
        </p:txBody>
      </p:sp>
      <p:cxnSp>
        <p:nvCxnSpPr>
          <p:cNvPr id="87" name="Google Shape;87;p36"/>
          <p:cNvCxnSpPr/>
          <p:nvPr/>
        </p:nvCxnSpPr>
        <p:spPr>
          <a:xfrm>
            <a:off x="6705750" y="249875"/>
            <a:ext cx="1492500" cy="0"/>
          </a:xfrm>
          <a:prstGeom prst="straightConnector1">
            <a:avLst/>
          </a:prstGeom>
          <a:noFill/>
          <a:ln w="28575" cap="flat" cmpd="sng">
            <a:solidFill>
              <a:srgbClr val="006265"/>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odultitel" type="title">
  <p:cSld name="TITLE">
    <p:spTree>
      <p:nvGrpSpPr>
        <p:cNvPr id="1" name="Shape 88"/>
        <p:cNvGrpSpPr/>
        <p:nvPr/>
      </p:nvGrpSpPr>
      <p:grpSpPr>
        <a:xfrm>
          <a:off x="0" y="0"/>
          <a:ext cx="0" cy="0"/>
          <a:chOff x="0" y="0"/>
          <a:chExt cx="0" cy="0"/>
        </a:xfrm>
      </p:grpSpPr>
      <p:pic>
        <p:nvPicPr>
          <p:cNvPr id="89" name="Google Shape;89;p37"/>
          <p:cNvPicPr preferRelativeResize="0"/>
          <p:nvPr/>
        </p:nvPicPr>
        <p:blipFill rotWithShape="1">
          <a:blip r:embed="rId2">
            <a:alphaModFix/>
          </a:blip>
          <a:srcRect l="-134" t="27886" r="25707" b="44206"/>
          <a:stretch/>
        </p:blipFill>
        <p:spPr>
          <a:xfrm>
            <a:off x="252050" y="841300"/>
            <a:ext cx="8640000" cy="4320000"/>
          </a:xfrm>
          <a:prstGeom prst="rect">
            <a:avLst/>
          </a:prstGeom>
          <a:noFill/>
          <a:ln>
            <a:noFill/>
          </a:ln>
        </p:spPr>
      </p:pic>
      <p:sp>
        <p:nvSpPr>
          <p:cNvPr id="90" name="Google Shape;90;p37"/>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37"/>
          <p:cNvSpPr/>
          <p:nvPr/>
        </p:nvSpPr>
        <p:spPr>
          <a:xfrm>
            <a:off x="252000" y="841300"/>
            <a:ext cx="8640000" cy="1800000"/>
          </a:xfrm>
          <a:prstGeom prst="rect">
            <a:avLst/>
          </a:prstGeom>
          <a:gradFill>
            <a:gsLst>
              <a:gs pos="0">
                <a:schemeClr val="lt2"/>
              </a:gs>
              <a:gs pos="100000">
                <a:srgbClr val="EEEEEE">
                  <a:alpha val="0"/>
                </a:srgbClr>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 name="Google Shape;92;p37"/>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93" name="Google Shape;93;p37"/>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Calibri"/>
              <a:buNone/>
              <a:defRPr sz="1600">
                <a:latin typeface="Calibri"/>
                <a:ea typeface="Calibri"/>
                <a:cs typeface="Calibri"/>
                <a:sym typeface="Calibri"/>
              </a:defRPr>
            </a:lvl2pPr>
            <a:lvl3pPr lvl="2" algn="ctr">
              <a:lnSpc>
                <a:spcPct val="100000"/>
              </a:lnSpc>
              <a:spcBef>
                <a:spcPts val="0"/>
              </a:spcBef>
              <a:spcAft>
                <a:spcPts val="0"/>
              </a:spcAft>
              <a:buSzPts val="1600"/>
              <a:buFont typeface="Calibri"/>
              <a:buNone/>
              <a:defRPr sz="1600">
                <a:latin typeface="Calibri"/>
                <a:ea typeface="Calibri"/>
                <a:cs typeface="Calibri"/>
                <a:sym typeface="Calibri"/>
              </a:defRPr>
            </a:lvl3pPr>
            <a:lvl4pPr lvl="3" algn="ctr">
              <a:lnSpc>
                <a:spcPct val="100000"/>
              </a:lnSpc>
              <a:spcBef>
                <a:spcPts val="0"/>
              </a:spcBef>
              <a:spcAft>
                <a:spcPts val="0"/>
              </a:spcAft>
              <a:buSzPts val="1600"/>
              <a:buFont typeface="Calibri"/>
              <a:buNone/>
              <a:defRPr sz="1600">
                <a:latin typeface="Calibri"/>
                <a:ea typeface="Calibri"/>
                <a:cs typeface="Calibri"/>
                <a:sym typeface="Calibri"/>
              </a:defRPr>
            </a:lvl4pPr>
            <a:lvl5pPr lvl="4" algn="ctr">
              <a:lnSpc>
                <a:spcPct val="100000"/>
              </a:lnSpc>
              <a:spcBef>
                <a:spcPts val="0"/>
              </a:spcBef>
              <a:spcAft>
                <a:spcPts val="0"/>
              </a:spcAft>
              <a:buSzPts val="1600"/>
              <a:buFont typeface="Calibri"/>
              <a:buNone/>
              <a:defRPr sz="1600">
                <a:latin typeface="Calibri"/>
                <a:ea typeface="Calibri"/>
                <a:cs typeface="Calibri"/>
                <a:sym typeface="Calibri"/>
              </a:defRPr>
            </a:lvl5pPr>
            <a:lvl6pPr lvl="5" algn="ctr">
              <a:lnSpc>
                <a:spcPct val="100000"/>
              </a:lnSpc>
              <a:spcBef>
                <a:spcPts val="0"/>
              </a:spcBef>
              <a:spcAft>
                <a:spcPts val="0"/>
              </a:spcAft>
              <a:buSzPts val="1600"/>
              <a:buFont typeface="Calibri"/>
              <a:buNone/>
              <a:defRPr sz="1600">
                <a:latin typeface="Calibri"/>
                <a:ea typeface="Calibri"/>
                <a:cs typeface="Calibri"/>
                <a:sym typeface="Calibri"/>
              </a:defRPr>
            </a:lvl6pPr>
            <a:lvl7pPr lvl="6" algn="ctr">
              <a:lnSpc>
                <a:spcPct val="100000"/>
              </a:lnSpc>
              <a:spcBef>
                <a:spcPts val="0"/>
              </a:spcBef>
              <a:spcAft>
                <a:spcPts val="0"/>
              </a:spcAft>
              <a:buSzPts val="1600"/>
              <a:buFont typeface="Calibri"/>
              <a:buNone/>
              <a:defRPr sz="1600">
                <a:latin typeface="Calibri"/>
                <a:ea typeface="Calibri"/>
                <a:cs typeface="Calibri"/>
                <a:sym typeface="Calibri"/>
              </a:defRPr>
            </a:lvl7pPr>
            <a:lvl8pPr lvl="7" algn="ctr">
              <a:lnSpc>
                <a:spcPct val="100000"/>
              </a:lnSpc>
              <a:spcBef>
                <a:spcPts val="0"/>
              </a:spcBef>
              <a:spcAft>
                <a:spcPts val="0"/>
              </a:spcAft>
              <a:buSzPts val="1600"/>
              <a:buFont typeface="Calibri"/>
              <a:buNone/>
              <a:defRPr sz="1600">
                <a:latin typeface="Calibri"/>
                <a:ea typeface="Calibri"/>
                <a:cs typeface="Calibri"/>
                <a:sym typeface="Calibri"/>
              </a:defRPr>
            </a:lvl8pPr>
            <a:lvl9pPr lvl="8" algn="ctr">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grpSp>
        <p:nvGrpSpPr>
          <p:cNvPr id="94" name="Google Shape;94;p37"/>
          <p:cNvGrpSpPr/>
          <p:nvPr/>
        </p:nvGrpSpPr>
        <p:grpSpPr>
          <a:xfrm>
            <a:off x="5428457" y="455546"/>
            <a:ext cx="3035314" cy="476885"/>
            <a:chOff x="5428457" y="455546"/>
            <a:chExt cx="3035314" cy="476885"/>
          </a:xfrm>
        </p:grpSpPr>
        <p:sp>
          <p:nvSpPr>
            <p:cNvPr id="95" name="Google Shape;95;p37"/>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96" name="Google Shape;96;p37"/>
            <p:cNvPicPr preferRelativeResize="0"/>
            <p:nvPr/>
          </p:nvPicPr>
          <p:blipFill rotWithShape="1">
            <a:blip r:embed="rId3">
              <a:alphaModFix/>
            </a:blip>
            <a:srcRect/>
            <a:stretch/>
          </p:blipFill>
          <p:spPr>
            <a:xfrm>
              <a:off x="5428457" y="455546"/>
              <a:ext cx="3035314" cy="321731"/>
            </a:xfrm>
            <a:prstGeom prst="rect">
              <a:avLst/>
            </a:prstGeom>
            <a:noFill/>
            <a:ln>
              <a:noFill/>
            </a:ln>
          </p:spPr>
        </p:pic>
      </p:grpSp>
      <p:cxnSp>
        <p:nvCxnSpPr>
          <p:cNvPr id="97" name="Google Shape;97;p37"/>
          <p:cNvCxnSpPr>
            <a:stCxn id="90" idx="1"/>
          </p:cNvCxnSpPr>
          <p:nvPr/>
        </p:nvCxnSpPr>
        <p:spPr>
          <a:xfrm>
            <a:off x="972000" y="3471750"/>
            <a:ext cx="5758800" cy="0"/>
          </a:xfrm>
          <a:prstGeom prst="straightConnector1">
            <a:avLst/>
          </a:prstGeom>
          <a:noFill/>
          <a:ln w="9525" cap="flat" cmpd="sng">
            <a:solidFill>
              <a:srgbClr val="858585"/>
            </a:solidFill>
            <a:prstDash val="solid"/>
            <a:round/>
            <a:headEnd type="none" w="sm" len="sm"/>
            <a:tailEnd type="none" w="sm" len="sm"/>
          </a:ln>
        </p:spPr>
      </p:cxnSp>
      <p:cxnSp>
        <p:nvCxnSpPr>
          <p:cNvPr id="98" name="Google Shape;98;p37"/>
          <p:cNvCxnSpPr/>
          <p:nvPr/>
        </p:nvCxnSpPr>
        <p:spPr>
          <a:xfrm>
            <a:off x="4663025" y="2571750"/>
            <a:ext cx="0" cy="90090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Zitat">
  <p:cSld name="MAIN_POINT">
    <p:spTree>
      <p:nvGrpSpPr>
        <p:cNvPr id="1" name="Shape 99"/>
        <p:cNvGrpSpPr/>
        <p:nvPr/>
      </p:nvGrpSpPr>
      <p:grpSpPr>
        <a:xfrm>
          <a:off x="0" y="0"/>
          <a:ext cx="0" cy="0"/>
          <a:chOff x="0" y="0"/>
          <a:chExt cx="0" cy="0"/>
        </a:xfrm>
      </p:grpSpPr>
      <p:sp>
        <p:nvSpPr>
          <p:cNvPr id="100" name="Google Shape;100;p38"/>
          <p:cNvSpPr/>
          <p:nvPr/>
        </p:nvSpPr>
        <p:spPr>
          <a:xfrm>
            <a:off x="252000" y="252000"/>
            <a:ext cx="8640000" cy="4891500"/>
          </a:xfrm>
          <a:prstGeom prst="rect">
            <a:avLst/>
          </a:prstGeom>
          <a:solidFill>
            <a:srgbClr val="AFDAC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8"/>
          <p:cNvSpPr txBox="1">
            <a:spLocks noGrp="1"/>
          </p:cNvSpPr>
          <p:nvPr>
            <p:ph type="title"/>
          </p:nvPr>
        </p:nvSpPr>
        <p:spPr>
          <a:xfrm>
            <a:off x="1431600" y="1565500"/>
            <a:ext cx="6577500" cy="1832700"/>
          </a:xfrm>
          <a:prstGeom prst="rect">
            <a:avLst/>
          </a:prstGeom>
          <a:noFill/>
          <a:ln>
            <a:noFill/>
          </a:ln>
        </p:spPr>
        <p:txBody>
          <a:bodyPr spcFirstLastPara="1" wrap="square" lIns="252000" tIns="252000" rIns="252000" bIns="252000" anchor="t" anchorCtr="0">
            <a:spAutoFit/>
          </a:bodyPr>
          <a:lstStyle>
            <a:lvl1pPr lvl="0" algn="l">
              <a:lnSpc>
                <a:spcPct val="115000"/>
              </a:lnSpc>
              <a:spcBef>
                <a:spcPts val="0"/>
              </a:spcBef>
              <a:spcAft>
                <a:spcPts val="0"/>
              </a:spcAft>
              <a:buSzPts val="2000"/>
              <a:buNone/>
              <a:defRPr/>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102" name="Google Shape;102;p38"/>
          <p:cNvSpPr txBox="1">
            <a:spLocks noGrp="1"/>
          </p:cNvSpPr>
          <p:nvPr>
            <p:ph type="subTitle" idx="1"/>
          </p:nvPr>
        </p:nvSpPr>
        <p:spPr>
          <a:xfrm>
            <a:off x="1692000" y="4586400"/>
            <a:ext cx="7452000" cy="557100"/>
          </a:xfrm>
          <a:prstGeom prst="rect">
            <a:avLst/>
          </a:prstGeom>
          <a:solidFill>
            <a:schemeClr val="lt1"/>
          </a:solidFill>
          <a:ln>
            <a:noFill/>
          </a:ln>
        </p:spPr>
        <p:txBody>
          <a:bodyPr spcFirstLastPara="1" wrap="square" lIns="252000" tIns="252000" rIns="252000" bIns="252000" anchor="ctr" anchorCtr="0">
            <a:noAutofit/>
          </a:bodyPr>
          <a:lstStyle>
            <a:lvl1pPr marR="0" lvl="0" algn="l">
              <a:lnSpc>
                <a:spcPct val="100000"/>
              </a:lnSpc>
              <a:spcBef>
                <a:spcPts val="0"/>
              </a:spcBef>
              <a:spcAft>
                <a:spcPts val="0"/>
              </a:spcAft>
              <a:buSzPts val="1600"/>
              <a:buNone/>
              <a:defRPr sz="800">
                <a:latin typeface="JetBrains Mono Light"/>
                <a:ea typeface="JetBrains Mono Light"/>
                <a:cs typeface="JetBrains Mono Light"/>
                <a:sym typeface="JetBrains Mono Light"/>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p:cSld name="ONE_COLUMN_TEXT">
    <p:spTree>
      <p:nvGrpSpPr>
        <p:cNvPr id="1" name="Shape 103"/>
        <p:cNvGrpSpPr/>
        <p:nvPr/>
      </p:nvGrpSpPr>
      <p:grpSpPr>
        <a:xfrm>
          <a:off x="0" y="0"/>
          <a:ext cx="0" cy="0"/>
          <a:chOff x="0" y="0"/>
          <a:chExt cx="0" cy="0"/>
        </a:xfrm>
      </p:grpSpPr>
      <p:sp>
        <p:nvSpPr>
          <p:cNvPr id="104" name="Google Shape;104;p39"/>
          <p:cNvSpPr>
            <a:spLocks noGrp="1"/>
          </p:cNvSpPr>
          <p:nvPr>
            <p:ph type="pic" idx="2"/>
          </p:nvPr>
        </p:nvSpPr>
        <p:spPr>
          <a:xfrm>
            <a:off x="252000" y="252000"/>
            <a:ext cx="8892000" cy="4586400"/>
          </a:xfrm>
          <a:prstGeom prst="rect">
            <a:avLst/>
          </a:prstGeom>
          <a:solidFill>
            <a:srgbClr val="AFDACB"/>
          </a:solidFill>
          <a:ln>
            <a:noFill/>
          </a:ln>
        </p:spPr>
      </p:sp>
      <p:sp>
        <p:nvSpPr>
          <p:cNvPr id="105" name="Google Shape;10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06" name="Google Shape;106;p39"/>
          <p:cNvSpPr/>
          <p:nvPr/>
        </p:nvSpPr>
        <p:spPr>
          <a:xfrm>
            <a:off x="1008000" y="4135500"/>
            <a:ext cx="8136000" cy="100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 name="Google Shape;107;p39"/>
          <p:cNvSpPr txBox="1">
            <a:spLocks noGrp="1"/>
          </p:cNvSpPr>
          <p:nvPr>
            <p:ph type="subTitle" idx="1"/>
          </p:nvPr>
        </p:nvSpPr>
        <p:spPr>
          <a:xfrm>
            <a:off x="1343877" y="4404600"/>
            <a:ext cx="7643100" cy="18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600"/>
              <a:buNone/>
              <a:defRPr>
                <a:solidFill>
                  <a:srgbClr val="858585"/>
                </a:solidFill>
              </a:defRPr>
            </a:lvl1pPr>
            <a:lvl2pPr lvl="1"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108" name="Google Shape;108;p39"/>
          <p:cNvSpPr txBox="1">
            <a:spLocks noGrp="1"/>
          </p:cNvSpPr>
          <p:nvPr>
            <p:ph type="body" idx="3"/>
          </p:nvPr>
        </p:nvSpPr>
        <p:spPr>
          <a:xfrm>
            <a:off x="1008000" y="4135500"/>
            <a:ext cx="8136000" cy="1008000"/>
          </a:xfrm>
          <a:prstGeom prst="rect">
            <a:avLst/>
          </a:prstGeom>
          <a:noFill/>
          <a:ln>
            <a:noFill/>
          </a:ln>
        </p:spPr>
        <p:txBody>
          <a:bodyPr spcFirstLastPara="1" wrap="square" lIns="252000" tIns="360000" rIns="252000" bIns="252000" anchor="t" anchorCtr="0">
            <a:noAutofit/>
          </a:bodyPr>
          <a:lstStyle>
            <a:lvl1pPr marL="457200" lvl="0"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1pPr>
            <a:lvl2pPr marL="914400" lvl="1"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2pPr>
            <a:lvl3pPr marL="1371600" lvl="2" indent="-317500" algn="l">
              <a:lnSpc>
                <a:spcPct val="115000"/>
              </a:lnSpc>
              <a:spcBef>
                <a:spcPts val="0"/>
              </a:spcBef>
              <a:spcAft>
                <a:spcPts val="0"/>
              </a:spcAft>
              <a:buClr>
                <a:schemeClr val="lt1"/>
              </a:buClr>
              <a:buSzPts val="1400"/>
              <a:buFont typeface="Source Sans 3"/>
              <a:buChar char="■"/>
              <a:defRPr>
                <a:solidFill>
                  <a:schemeClr val="lt1"/>
                </a:solidFill>
                <a:latin typeface="Source Sans 3"/>
                <a:ea typeface="Source Sans 3"/>
                <a:cs typeface="Source Sans 3"/>
                <a:sym typeface="Source Sans 3"/>
              </a:defRPr>
            </a:lvl3pPr>
            <a:lvl4pPr marL="1828800" lvl="3"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4pPr>
            <a:lvl5pPr marL="2286000" lvl="4"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5pPr>
            <a:lvl6pPr marL="2743200" lvl="5"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6pPr>
            <a:lvl7pPr marL="3200400" lvl="6"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7pPr>
            <a:lvl8pPr marL="3657600" lvl="7"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8pPr>
            <a:lvl9pPr marL="4114800" lvl="8" indent="-317500" algn="l">
              <a:lnSpc>
                <a:spcPct val="115000"/>
              </a:lnSpc>
              <a:spcBef>
                <a:spcPts val="0"/>
              </a:spcBef>
              <a:spcAft>
                <a:spcPts val="0"/>
              </a:spcAft>
              <a:buSzPts val="1400"/>
              <a:buFont typeface="Source Sans 3"/>
              <a:buChar char="■"/>
              <a:defRPr>
                <a:latin typeface="Source Sans 3"/>
                <a:ea typeface="Source Sans 3"/>
                <a:cs typeface="Source Sans 3"/>
                <a:sym typeface="Source Sans 3"/>
              </a:defRPr>
            </a:lvl9pPr>
          </a:lstStyle>
          <a:p>
            <a:endParaRPr/>
          </a:p>
        </p:txBody>
      </p:sp>
      <p:sp>
        <p:nvSpPr>
          <p:cNvPr id="109" name="Google Shape;109;p39"/>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secase/Praxisbeispiel">
  <p:cSld name="ONE_COLUMN_TEXT_1">
    <p:spTree>
      <p:nvGrpSpPr>
        <p:cNvPr id="1" name="Shape 110"/>
        <p:cNvGrpSpPr/>
        <p:nvPr/>
      </p:nvGrpSpPr>
      <p:grpSpPr>
        <a:xfrm>
          <a:off x="0" y="0"/>
          <a:ext cx="0" cy="0"/>
          <a:chOff x="0" y="0"/>
          <a:chExt cx="0" cy="0"/>
        </a:xfrm>
      </p:grpSpPr>
      <p:sp>
        <p:nvSpPr>
          <p:cNvPr id="111" name="Google Shape;111;p40"/>
          <p:cNvSpPr>
            <a:spLocks noGrp="1"/>
          </p:cNvSpPr>
          <p:nvPr>
            <p:ph type="pic" idx="2"/>
          </p:nvPr>
        </p:nvSpPr>
        <p:spPr>
          <a:xfrm>
            <a:off x="252000" y="252000"/>
            <a:ext cx="8892000" cy="4586400"/>
          </a:xfrm>
          <a:prstGeom prst="rect">
            <a:avLst/>
          </a:prstGeom>
          <a:solidFill>
            <a:srgbClr val="AFDACB"/>
          </a:solidFill>
          <a:ln>
            <a:noFill/>
          </a:ln>
        </p:spPr>
      </p:sp>
      <p:sp>
        <p:nvSpPr>
          <p:cNvPr id="112" name="Google Shape;11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13" name="Google Shape;113;p40"/>
          <p:cNvSpPr/>
          <p:nvPr/>
        </p:nvSpPr>
        <p:spPr>
          <a:xfrm>
            <a:off x="1008000" y="2571750"/>
            <a:ext cx="8136000" cy="2571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 name="Google Shape;114;p40"/>
          <p:cNvSpPr txBox="1">
            <a:spLocks noGrp="1"/>
          </p:cNvSpPr>
          <p:nvPr>
            <p:ph type="subTitle" idx="1"/>
          </p:nvPr>
        </p:nvSpPr>
        <p:spPr>
          <a:xfrm>
            <a:off x="1199352" y="2765200"/>
            <a:ext cx="7643100" cy="18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600"/>
              <a:buNone/>
              <a:defRPr>
                <a:solidFill>
                  <a:srgbClr val="858585"/>
                </a:solidFill>
              </a:defRPr>
            </a:lvl1pPr>
            <a:lvl2pPr lvl="1"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algn="l">
              <a:lnSpc>
                <a:spcPct val="115000"/>
              </a:lnSpc>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115" name="Google Shape;115;p40"/>
          <p:cNvSpPr txBox="1">
            <a:spLocks noGrp="1"/>
          </p:cNvSpPr>
          <p:nvPr>
            <p:ph type="body" idx="3"/>
          </p:nvPr>
        </p:nvSpPr>
        <p:spPr>
          <a:xfrm>
            <a:off x="1237525" y="2947000"/>
            <a:ext cx="8136000" cy="2196600"/>
          </a:xfrm>
          <a:prstGeom prst="rect">
            <a:avLst/>
          </a:prstGeom>
          <a:noFill/>
          <a:ln>
            <a:noFill/>
          </a:ln>
        </p:spPr>
        <p:txBody>
          <a:bodyPr spcFirstLastPara="1" wrap="square" lIns="252000" tIns="360000" rIns="252000" bIns="252000" anchor="t" anchorCtr="0">
            <a:noAutofit/>
          </a:bodyPr>
          <a:lstStyle>
            <a:lvl1pPr marL="457200" lvl="0" indent="-317500" algn="l">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gn="l">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gn="l">
              <a:lnSpc>
                <a:spcPct val="115000"/>
              </a:lnSpc>
              <a:spcBef>
                <a:spcPts val="600"/>
              </a:spcBef>
              <a:spcAft>
                <a:spcPts val="60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a:p>
        </p:txBody>
      </p:sp>
      <p:sp>
        <p:nvSpPr>
          <p:cNvPr id="116" name="Google Shape;116;p40"/>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eystatement/Begrifflichkeit">
  <p:cSld name="SECTION_TITLE_AND_DESCRIPTION">
    <p:spTree>
      <p:nvGrpSpPr>
        <p:cNvPr id="1" name="Shape 117"/>
        <p:cNvGrpSpPr/>
        <p:nvPr/>
      </p:nvGrpSpPr>
      <p:grpSpPr>
        <a:xfrm>
          <a:off x="0" y="0"/>
          <a:ext cx="0" cy="0"/>
          <a:chOff x="0" y="0"/>
          <a:chExt cx="0" cy="0"/>
        </a:xfrm>
      </p:grpSpPr>
      <p:sp>
        <p:nvSpPr>
          <p:cNvPr id="118" name="Google Shape;118;p41"/>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1"/>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20" name="Google Shape;120;p41"/>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21" name="Google Shape;121;p41"/>
          <p:cNvSpPr txBox="1">
            <a:spLocks noGrp="1"/>
          </p:cNvSpPr>
          <p:nvPr>
            <p:ph type="body" idx="2"/>
          </p:nvPr>
        </p:nvSpPr>
        <p:spPr>
          <a:xfrm>
            <a:off x="4818000" y="497850"/>
            <a:ext cx="4074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Zwischenüberschrift/Trenner">
  <p:cSld name="SECTION_TITLE_AND_DESCRIPTION_1">
    <p:spTree>
      <p:nvGrpSpPr>
        <p:cNvPr id="1" name="Shape 122"/>
        <p:cNvGrpSpPr/>
        <p:nvPr/>
      </p:nvGrpSpPr>
      <p:grpSpPr>
        <a:xfrm>
          <a:off x="0" y="0"/>
          <a:ext cx="0" cy="0"/>
          <a:chOff x="0" y="0"/>
          <a:chExt cx="0" cy="0"/>
        </a:xfrm>
      </p:grpSpPr>
      <p:sp>
        <p:nvSpPr>
          <p:cNvPr id="123" name="Google Shape;123;p42"/>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2"/>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25" name="Google Shape;125;p42"/>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26" name="Google Shape;126;p42"/>
          <p:cNvSpPr>
            <a:spLocks noGrp="1"/>
          </p:cNvSpPr>
          <p:nvPr>
            <p:ph type="pic" idx="2"/>
          </p:nvPr>
        </p:nvSpPr>
        <p:spPr>
          <a:xfrm>
            <a:off x="4572000" y="252000"/>
            <a:ext cx="4322100" cy="45864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p:cSld name="SECTION_TITLE_AND_DESCRIPTION_1_1">
    <p:spTree>
      <p:nvGrpSpPr>
        <p:cNvPr id="1" name="Shape 127"/>
        <p:cNvGrpSpPr/>
        <p:nvPr/>
      </p:nvGrpSpPr>
      <p:grpSpPr>
        <a:xfrm>
          <a:off x="0" y="0"/>
          <a:ext cx="0" cy="0"/>
          <a:chOff x="0" y="0"/>
          <a:chExt cx="0" cy="0"/>
        </a:xfrm>
      </p:grpSpPr>
      <p:sp>
        <p:nvSpPr>
          <p:cNvPr id="128" name="Google Shape;128;p43"/>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3"/>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JetBrains Mono Light"/>
              <a:buNone/>
            </a:pPr>
            <a:r>
              <a:rPr lang="de-DE" sz="1000" b="0" i="0" u="none" strike="noStrike" cap="none">
                <a:solidFill>
                  <a:srgbClr val="000000"/>
                </a:solidFill>
                <a:latin typeface="JetBrains Mono Light"/>
                <a:ea typeface="JetBrains Mono Light"/>
                <a:cs typeface="JetBrains Mono Light"/>
                <a:sym typeface="JetBrains Mono Light"/>
              </a:rPr>
              <a:t>AGENDA</a:t>
            </a:r>
            <a:endParaRPr sz="1000" b="0" i="0" u="none" strike="noStrike" cap="none">
              <a:solidFill>
                <a:srgbClr val="000000"/>
              </a:solidFill>
              <a:latin typeface="JetBrains Mono Light"/>
              <a:ea typeface="JetBrains Mono Light"/>
              <a:cs typeface="JetBrains Mono Light"/>
              <a:sym typeface="JetBrains Mono Light"/>
            </a:endParaRPr>
          </a:p>
        </p:txBody>
      </p:sp>
      <p:pic>
        <p:nvPicPr>
          <p:cNvPr id="130" name="Google Shape;130;p43"/>
          <p:cNvPicPr preferRelativeResize="0"/>
          <p:nvPr/>
        </p:nvPicPr>
        <p:blipFill rotWithShape="1">
          <a:blip r:embed="rId2">
            <a:alphaModFix/>
          </a:blip>
          <a:srcRect t="19131" r="50045" b="19137"/>
          <a:stretch/>
        </p:blipFill>
        <p:spPr>
          <a:xfrm>
            <a:off x="1244075" y="1129550"/>
            <a:ext cx="2317800" cy="2831299"/>
          </a:xfrm>
          <a:prstGeom prst="rect">
            <a:avLst/>
          </a:prstGeom>
          <a:noFill/>
          <a:ln>
            <a:noFill/>
          </a:ln>
        </p:spPr>
      </p:pic>
      <p:sp>
        <p:nvSpPr>
          <p:cNvPr id="131" name="Google Shape;131;p43"/>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32" name="Google Shape;132;p43"/>
          <p:cNvSpPr txBox="1">
            <a:spLocks noGrp="1"/>
          </p:cNvSpPr>
          <p:nvPr>
            <p:ph type="title"/>
          </p:nvPr>
        </p:nvSpPr>
        <p:spPr>
          <a:xfrm>
            <a:off x="1075960" y="1976850"/>
            <a:ext cx="2317800" cy="1189800"/>
          </a:xfrm>
          <a:prstGeom prst="rect">
            <a:avLst/>
          </a:prstGeom>
          <a:noFill/>
          <a:ln>
            <a:noFill/>
          </a:ln>
        </p:spPr>
        <p:txBody>
          <a:bodyPr spcFirstLastPara="1" wrap="square" lIns="91425" tIns="91425" rIns="91425" bIns="91425" anchor="ctr" anchorCtr="0">
            <a:noAutofit/>
          </a:bodyPr>
          <a:lstStyle>
            <a:lvl1pPr marR="0" lvl="0" algn="ctr">
              <a:lnSpc>
                <a:spcPct val="115000"/>
              </a:lnSpc>
              <a:spcBef>
                <a:spcPts val="0"/>
              </a:spcBef>
              <a:spcAft>
                <a:spcPts val="0"/>
              </a:spcAft>
              <a:buSzPts val="2000"/>
              <a:buNone/>
              <a:defRPr sz="2300">
                <a:solidFill>
                  <a:schemeClr val="lt1"/>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44"/>
          <p:cNvSpPr/>
          <p:nvPr/>
        </p:nvSpPr>
        <p:spPr>
          <a:xfrm>
            <a:off x="238125" y="4732725"/>
            <a:ext cx="8736300" cy="410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odultitel" type="title">
  <p:cSld name="Modultitel">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l="-134" t="22452" r="23536" b="44205"/>
          <a:stretch>
            <a:fillRect/>
          </a:stretch>
        </p:blipFill>
        <p:spPr>
          <a:xfrm>
            <a:off x="-32351" y="-182880"/>
            <a:ext cx="9176351" cy="5326380"/>
          </a:xfrm>
          <a:prstGeom prst="rect">
            <a:avLst/>
          </a:prstGeom>
          <a:noFill/>
          <a:ln>
            <a:noFill/>
          </a:ln>
        </p:spPr>
      </p:pic>
      <p:sp>
        <p:nvSpPr>
          <p:cNvPr id="15" name="Google Shape;15;p2"/>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6;p2"/>
          <p:cNvSpPr/>
          <p:nvPr/>
        </p:nvSpPr>
        <p:spPr>
          <a:xfrm>
            <a:off x="-1274650" y="-196300"/>
            <a:ext cx="10418650" cy="2641300"/>
          </a:xfrm>
          <a:prstGeom prst="rect">
            <a:avLst/>
          </a:prstGeom>
          <a:gradFill>
            <a:gsLst>
              <a:gs pos="0">
                <a:schemeClr val="lt2"/>
              </a:gs>
              <a:gs pos="100000">
                <a:srgbClr val="EEEEEE">
                  <a:alpha val="0"/>
                </a:srgbClr>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17" name="Google Shape;17;p2"/>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None/>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dirty="0"/>
          </a:p>
        </p:txBody>
      </p:sp>
      <p:sp>
        <p:nvSpPr>
          <p:cNvPr id="18" name="Google Shape;18;p2"/>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dirty="0"/>
          </a:p>
        </p:txBody>
      </p:sp>
      <p:cxnSp>
        <p:nvCxnSpPr>
          <p:cNvPr id="22" name="Google Shape;22;p2"/>
          <p:cNvCxnSpPr>
            <a:stCxn id="15"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23" name="Google Shape;23;p2"/>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pic>
        <p:nvPicPr>
          <p:cNvPr id="3" name="Grafik 2">
            <a:extLst>
              <a:ext uri="{FF2B5EF4-FFF2-40B4-BE49-F238E27FC236}">
                <a16:creationId xmlns:a16="http://schemas.microsoft.com/office/drawing/2014/main" id="{F808EF1F-92A9-C8B0-7D13-0CD2410F78CF}"/>
              </a:ext>
            </a:extLst>
          </p:cNvPr>
          <p:cNvPicPr>
            <a:picLocks noChangeAspect="1"/>
          </p:cNvPicPr>
          <p:nvPr userDrawn="1"/>
        </p:nvPicPr>
        <p:blipFill>
          <a:blip r:embed="rId3"/>
          <a:stretch>
            <a:fillRect/>
          </a:stretch>
        </p:blipFill>
        <p:spPr>
          <a:xfrm>
            <a:off x="7251590" y="163130"/>
            <a:ext cx="1892410" cy="787039"/>
          </a:xfrm>
          <a:prstGeom prst="rect">
            <a:avLst/>
          </a:prstGeom>
        </p:spPr>
      </p:pic>
    </p:spTree>
    <p:extLst>
      <p:ext uri="{BB962C8B-B14F-4D97-AF65-F5344CB8AC3E}">
        <p14:creationId xmlns:p14="http://schemas.microsoft.com/office/powerpoint/2010/main" val="3898324792"/>
      </p:ext>
    </p:extLst>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apitel" type="secHead">
  <p:cSld name="SECTION_HEADER">
    <p:spTree>
      <p:nvGrpSpPr>
        <p:cNvPr id="1" name="Shape 19"/>
        <p:cNvGrpSpPr/>
        <p:nvPr/>
      </p:nvGrpSpPr>
      <p:grpSpPr>
        <a:xfrm>
          <a:off x="0" y="0"/>
          <a:ext cx="0" cy="0"/>
          <a:chOff x="0" y="0"/>
          <a:chExt cx="0" cy="0"/>
        </a:xfrm>
      </p:grpSpPr>
      <p:pic>
        <p:nvPicPr>
          <p:cNvPr id="20" name="Google Shape;20;p28"/>
          <p:cNvPicPr preferRelativeResize="0"/>
          <p:nvPr/>
        </p:nvPicPr>
        <p:blipFill rotWithShape="1">
          <a:blip r:embed="rId2">
            <a:alphaModFix/>
          </a:blip>
          <a:srcRect t="28136" b="32090"/>
          <a:stretch/>
        </p:blipFill>
        <p:spPr>
          <a:xfrm>
            <a:off x="251997" y="842400"/>
            <a:ext cx="8640000" cy="4296899"/>
          </a:xfrm>
          <a:prstGeom prst="rect">
            <a:avLst/>
          </a:prstGeom>
          <a:solidFill>
            <a:srgbClr val="4F969F"/>
          </a:solidFill>
          <a:ln>
            <a:noFill/>
          </a:ln>
        </p:spPr>
      </p:pic>
      <p:grpSp>
        <p:nvGrpSpPr>
          <p:cNvPr id="21" name="Google Shape;21;p28"/>
          <p:cNvGrpSpPr/>
          <p:nvPr/>
        </p:nvGrpSpPr>
        <p:grpSpPr>
          <a:xfrm>
            <a:off x="6933525" y="455550"/>
            <a:ext cx="432000" cy="476881"/>
            <a:chOff x="6933525" y="455550"/>
            <a:chExt cx="432000" cy="476881"/>
          </a:xfrm>
        </p:grpSpPr>
        <p:sp>
          <p:nvSpPr>
            <p:cNvPr id="22" name="Google Shape;22;p28"/>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3" name="Google Shape;23;p28"/>
            <p:cNvPicPr preferRelativeResize="0"/>
            <p:nvPr/>
          </p:nvPicPr>
          <p:blipFill rotWithShape="1">
            <a:blip r:embed="rId3">
              <a:alphaModFix/>
            </a:blip>
            <a:srcRect l="52384" r="39612"/>
            <a:stretch/>
          </p:blipFill>
          <p:spPr>
            <a:xfrm>
              <a:off x="7018423" y="455550"/>
              <a:ext cx="242950" cy="321725"/>
            </a:xfrm>
            <a:prstGeom prst="rect">
              <a:avLst/>
            </a:prstGeom>
            <a:noFill/>
            <a:ln>
              <a:noFill/>
            </a:ln>
          </p:spPr>
        </p:pic>
      </p:grpSp>
      <p:sp>
        <p:nvSpPr>
          <p:cNvPr id="24" name="Google Shape;24;p28"/>
          <p:cNvSpPr/>
          <p:nvPr/>
        </p:nvSpPr>
        <p:spPr>
          <a:xfrm>
            <a:off x="98545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 name="Google Shape;25;p28"/>
          <p:cNvSpPr txBox="1">
            <a:spLocks noGrp="1"/>
          </p:cNvSpPr>
          <p:nvPr>
            <p:ph type="ctrTitle"/>
          </p:nvPr>
        </p:nvSpPr>
        <p:spPr>
          <a:xfrm>
            <a:off x="109078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26" name="Google Shape;26;p28"/>
          <p:cNvSpPr txBox="1">
            <a:spLocks noGrp="1"/>
          </p:cNvSpPr>
          <p:nvPr>
            <p:ph type="subTitle" idx="1"/>
          </p:nvPr>
        </p:nvSpPr>
        <p:spPr>
          <a:xfrm>
            <a:off x="109078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2pPr>
            <a:lvl3pPr lvl="2"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3pPr>
            <a:lvl4pPr lvl="3"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4pPr>
            <a:lvl5pPr lvl="4"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5pPr>
            <a:lvl6pPr lvl="5"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6pPr>
            <a:lvl7pPr lvl="6"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7pPr>
            <a:lvl8pPr lvl="7"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8pPr>
            <a:lvl9pPr lvl="8" algn="ctr">
              <a:lnSpc>
                <a:spcPct val="100000"/>
              </a:lnSpc>
              <a:spcBef>
                <a:spcPts val="0"/>
              </a:spcBef>
              <a:spcAft>
                <a:spcPts val="0"/>
              </a:spcAft>
              <a:buSzPts val="1600"/>
              <a:buFont typeface="Source Sans 3"/>
              <a:buNone/>
              <a:defRPr sz="1600">
                <a:latin typeface="Source Sans 3"/>
                <a:ea typeface="Source Sans 3"/>
                <a:cs typeface="Source Sans 3"/>
                <a:sym typeface="Source Sans 3"/>
              </a:defRPr>
            </a:lvl9pPr>
          </a:lstStyle>
          <a:p>
            <a:endParaRPr/>
          </a:p>
        </p:txBody>
      </p:sp>
      <p:cxnSp>
        <p:nvCxnSpPr>
          <p:cNvPr id="27" name="Google Shape;27;p28"/>
          <p:cNvCxnSpPr>
            <a:stCxn id="24" idx="1"/>
          </p:cNvCxnSpPr>
          <p:nvPr/>
        </p:nvCxnSpPr>
        <p:spPr>
          <a:xfrm>
            <a:off x="985450" y="3471750"/>
            <a:ext cx="5758800" cy="0"/>
          </a:xfrm>
          <a:prstGeom prst="straightConnector1">
            <a:avLst/>
          </a:prstGeom>
          <a:noFill/>
          <a:ln w="9525" cap="flat" cmpd="sng">
            <a:solidFill>
              <a:srgbClr val="858585"/>
            </a:solidFill>
            <a:prstDash val="solid"/>
            <a:round/>
            <a:headEnd type="none" w="sm" len="sm"/>
            <a:tailEnd type="none" w="sm" len="sm"/>
          </a:ln>
        </p:spPr>
      </p:cxnSp>
      <p:cxnSp>
        <p:nvCxnSpPr>
          <p:cNvPr id="28" name="Google Shape;28;p28"/>
          <p:cNvCxnSpPr/>
          <p:nvPr/>
        </p:nvCxnSpPr>
        <p:spPr>
          <a:xfrm>
            <a:off x="4676475" y="2571750"/>
            <a:ext cx="0" cy="900900"/>
          </a:xfrm>
          <a:prstGeom prst="straightConnector1">
            <a:avLst/>
          </a:prstGeom>
          <a:noFill/>
          <a:ln w="9525" cap="flat" cmpd="sng">
            <a:solidFill>
              <a:srgbClr val="858585"/>
            </a:solidFill>
            <a:prstDash val="solid"/>
            <a:round/>
            <a:headEnd type="none" w="sm" len="sm"/>
            <a:tailEnd type="none" w="sm" len="sm"/>
          </a:ln>
        </p:spPr>
      </p:cxnSp>
      <p:sp>
        <p:nvSpPr>
          <p:cNvPr id="29" name="Google Shape;29;p28"/>
          <p:cNvSpPr txBox="1">
            <a:spLocks noGrp="1"/>
          </p:cNvSpPr>
          <p:nvPr>
            <p:ph type="ctrTitle" idx="2"/>
          </p:nvPr>
        </p:nvSpPr>
        <p:spPr>
          <a:xfrm>
            <a:off x="4828980" y="2704500"/>
            <a:ext cx="1792800" cy="635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600"/>
              <a:buNone/>
              <a:defRPr sz="1600" b="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ause">
  <p:cSld name="Pause">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t="24144" b="616"/>
          <a:stretch>
            <a:fillRect/>
          </a:stretch>
        </p:blipFill>
        <p:spPr>
          <a:xfrm>
            <a:off x="-958" y="-151140"/>
            <a:ext cx="9146260" cy="5463728"/>
          </a:xfrm>
          <a:prstGeom prst="rect">
            <a:avLst/>
          </a:prstGeom>
          <a:noFill/>
          <a:ln>
            <a:noFill/>
          </a:ln>
        </p:spPr>
      </p:pic>
      <p:sp>
        <p:nvSpPr>
          <p:cNvPr id="26" name="Google Shape;26;p3"/>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 name="Google Shape;27;p3"/>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dirty="0"/>
          </a:p>
        </p:txBody>
      </p:sp>
      <p:sp>
        <p:nvSpPr>
          <p:cNvPr id="28" name="Google Shape;28;p3"/>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Calibri"/>
              <a:buNone/>
              <a:defRPr sz="1600">
                <a:latin typeface="Calibri"/>
                <a:ea typeface="Calibri"/>
                <a:cs typeface="Calibri"/>
                <a:sym typeface="Calibri"/>
              </a:defRPr>
            </a:lvl2pPr>
            <a:lvl3pPr lvl="2" algn="ctr">
              <a:lnSpc>
                <a:spcPct val="100000"/>
              </a:lnSpc>
              <a:spcBef>
                <a:spcPts val="0"/>
              </a:spcBef>
              <a:spcAft>
                <a:spcPts val="0"/>
              </a:spcAft>
              <a:buSzPts val="1600"/>
              <a:buFont typeface="Calibri"/>
              <a:buNone/>
              <a:defRPr sz="1600">
                <a:latin typeface="Calibri"/>
                <a:ea typeface="Calibri"/>
                <a:cs typeface="Calibri"/>
                <a:sym typeface="Calibri"/>
              </a:defRPr>
            </a:lvl3pPr>
            <a:lvl4pPr lvl="3" algn="ctr">
              <a:lnSpc>
                <a:spcPct val="100000"/>
              </a:lnSpc>
              <a:spcBef>
                <a:spcPts val="0"/>
              </a:spcBef>
              <a:spcAft>
                <a:spcPts val="0"/>
              </a:spcAft>
              <a:buSzPts val="1600"/>
              <a:buFont typeface="Calibri"/>
              <a:buNone/>
              <a:defRPr sz="1600">
                <a:latin typeface="Calibri"/>
                <a:ea typeface="Calibri"/>
                <a:cs typeface="Calibri"/>
                <a:sym typeface="Calibri"/>
              </a:defRPr>
            </a:lvl4pPr>
            <a:lvl5pPr lvl="4" algn="ctr">
              <a:lnSpc>
                <a:spcPct val="100000"/>
              </a:lnSpc>
              <a:spcBef>
                <a:spcPts val="0"/>
              </a:spcBef>
              <a:spcAft>
                <a:spcPts val="0"/>
              </a:spcAft>
              <a:buSzPts val="1600"/>
              <a:buFont typeface="Calibri"/>
              <a:buNone/>
              <a:defRPr sz="1600">
                <a:latin typeface="Calibri"/>
                <a:ea typeface="Calibri"/>
                <a:cs typeface="Calibri"/>
                <a:sym typeface="Calibri"/>
              </a:defRPr>
            </a:lvl5pPr>
            <a:lvl6pPr lvl="5" algn="ctr">
              <a:lnSpc>
                <a:spcPct val="100000"/>
              </a:lnSpc>
              <a:spcBef>
                <a:spcPts val="0"/>
              </a:spcBef>
              <a:spcAft>
                <a:spcPts val="0"/>
              </a:spcAft>
              <a:buSzPts val="1600"/>
              <a:buFont typeface="Calibri"/>
              <a:buNone/>
              <a:defRPr sz="1600">
                <a:latin typeface="Calibri"/>
                <a:ea typeface="Calibri"/>
                <a:cs typeface="Calibri"/>
                <a:sym typeface="Calibri"/>
              </a:defRPr>
            </a:lvl6pPr>
            <a:lvl7pPr lvl="6" algn="ctr">
              <a:lnSpc>
                <a:spcPct val="100000"/>
              </a:lnSpc>
              <a:spcBef>
                <a:spcPts val="0"/>
              </a:spcBef>
              <a:spcAft>
                <a:spcPts val="0"/>
              </a:spcAft>
              <a:buSzPts val="1600"/>
              <a:buFont typeface="Calibri"/>
              <a:buNone/>
              <a:defRPr sz="1600">
                <a:latin typeface="Calibri"/>
                <a:ea typeface="Calibri"/>
                <a:cs typeface="Calibri"/>
                <a:sym typeface="Calibri"/>
              </a:defRPr>
            </a:lvl7pPr>
            <a:lvl8pPr lvl="7" algn="ctr">
              <a:lnSpc>
                <a:spcPct val="100000"/>
              </a:lnSpc>
              <a:spcBef>
                <a:spcPts val="0"/>
              </a:spcBef>
              <a:spcAft>
                <a:spcPts val="0"/>
              </a:spcAft>
              <a:buSzPts val="1600"/>
              <a:buFont typeface="Calibri"/>
              <a:buNone/>
              <a:defRPr sz="1600">
                <a:latin typeface="Calibri"/>
                <a:ea typeface="Calibri"/>
                <a:cs typeface="Calibri"/>
                <a:sym typeface="Calibri"/>
              </a:defRPr>
            </a:lvl8pPr>
            <a:lvl9pPr lvl="8" algn="ctr">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dirty="0"/>
          </a:p>
        </p:txBody>
      </p:sp>
      <p:cxnSp>
        <p:nvCxnSpPr>
          <p:cNvPr id="32" name="Google Shape;32;p3"/>
          <p:cNvCxnSpPr>
            <a:stCxn id="26" idx="1"/>
          </p:cNvCxnSpPr>
          <p:nvPr/>
        </p:nvCxnSpPr>
        <p:spPr>
          <a:xfrm>
            <a:off x="97200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33" name="Google Shape;33;p3"/>
          <p:cNvCxnSpPr/>
          <p:nvPr/>
        </p:nvCxnSpPr>
        <p:spPr>
          <a:xfrm>
            <a:off x="4663025" y="2571750"/>
            <a:ext cx="0" cy="900900"/>
          </a:xfrm>
          <a:prstGeom prst="straightConnector1">
            <a:avLst/>
          </a:prstGeom>
          <a:noFill/>
          <a:ln w="9525" cap="flat" cmpd="sng">
            <a:solidFill>
              <a:srgbClr val="858585"/>
            </a:solidFill>
            <a:prstDash val="solid"/>
            <a:round/>
            <a:headEnd type="none" w="med" len="med"/>
            <a:tailEnd type="none" w="med" len="med"/>
          </a:ln>
        </p:spPr>
      </p:cxnSp>
      <p:pic>
        <p:nvPicPr>
          <p:cNvPr id="2" name="Grafik 1">
            <a:extLst>
              <a:ext uri="{FF2B5EF4-FFF2-40B4-BE49-F238E27FC236}">
                <a16:creationId xmlns:a16="http://schemas.microsoft.com/office/drawing/2014/main" id="{CC5CC431-0CEA-3EED-91F3-BA018B539B4B}"/>
              </a:ext>
            </a:extLst>
          </p:cNvPr>
          <p:cNvPicPr>
            <a:picLocks noChangeAspect="1"/>
          </p:cNvPicPr>
          <p:nvPr userDrawn="1"/>
        </p:nvPicPr>
        <p:blipFill>
          <a:blip r:embed="rId3"/>
          <a:stretch>
            <a:fillRect/>
          </a:stretch>
        </p:blipFill>
        <p:spPr>
          <a:xfrm>
            <a:off x="7621200" y="475200"/>
            <a:ext cx="1523471" cy="633600"/>
          </a:xfrm>
          <a:prstGeom prst="rect">
            <a:avLst/>
          </a:prstGeom>
        </p:spPr>
      </p:pic>
    </p:spTree>
    <p:extLst>
      <p:ext uri="{BB962C8B-B14F-4D97-AF65-F5344CB8AC3E}">
        <p14:creationId xmlns:p14="http://schemas.microsoft.com/office/powerpoint/2010/main" val="78352958"/>
      </p:ext>
    </p:extLst>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Text">
    <p:bg>
      <p:bgPr>
        <a:solidFill>
          <a:schemeClr val="lt1"/>
        </a:solidFill>
        <a:effectLst/>
      </p:bgPr>
    </p:bg>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6" name="Google Shape;36;p4"/>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37" name="Google Shape;37;p4"/>
          <p:cNvSpPr txBox="1">
            <a:spLocks noGrp="1"/>
          </p:cNvSpPr>
          <p:nvPr>
            <p:ph type="body" idx="2"/>
          </p:nvPr>
        </p:nvSpPr>
        <p:spPr>
          <a:xfrm>
            <a:off x="257425" y="1565500"/>
            <a:ext cx="8635200" cy="30213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1965512084"/>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 Kapitel I">
  <p:cSld name="Text — Kapitel I">
    <p:bg>
      <p:bgPr>
        <a:solidFill>
          <a:schemeClr val="lt1"/>
        </a:solidFill>
        <a:effectLst/>
      </p:bgPr>
    </p:bg>
    <p:spTree>
      <p:nvGrpSpPr>
        <p:cNvPr id="1" name="Shape 38"/>
        <p:cNvGrpSpPr/>
        <p:nvPr/>
      </p:nvGrpSpPr>
      <p:grpSpPr>
        <a:xfrm>
          <a:off x="0" y="0"/>
          <a:ext cx="0" cy="0"/>
          <a:chOff x="0" y="0"/>
          <a:chExt cx="0" cy="0"/>
        </a:xfrm>
      </p:grpSpPr>
      <p:cxnSp>
        <p:nvCxnSpPr>
          <p:cNvPr id="39" name="Google Shape;39;p5"/>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40" name="Google Shape;40;p5"/>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EINSTIEG</a:t>
            </a:r>
            <a:endParaRPr sz="800" b="1">
              <a:solidFill>
                <a:schemeClr val="accent1"/>
              </a:solidFill>
              <a:latin typeface="JetBrains Mono"/>
              <a:ea typeface="JetBrains Mono"/>
              <a:cs typeface="JetBrains Mono"/>
              <a:sym typeface="JetBrains Mono"/>
            </a:endParaRPr>
          </a:p>
        </p:txBody>
      </p:sp>
      <p:sp>
        <p:nvSpPr>
          <p:cNvPr id="41" name="Google Shape;41;p5"/>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de" sz="800">
                <a:solidFill>
                  <a:srgbClr val="858585"/>
                </a:solidFill>
                <a:latin typeface="JetBrains Mono Light"/>
                <a:ea typeface="JetBrains Mono Light"/>
                <a:cs typeface="JetBrains Mono Light"/>
                <a:sym typeface="JetBrains Mono Light"/>
              </a:rPr>
              <a:t>IMPACT</a:t>
            </a:r>
            <a:endParaRPr sz="800">
              <a:solidFill>
                <a:srgbClr val="858585"/>
              </a:solidFill>
              <a:latin typeface="JetBrains Mono Light"/>
              <a:ea typeface="JetBrains Mono Light"/>
              <a:cs typeface="JetBrains Mono Light"/>
              <a:sym typeface="JetBrains Mono Light"/>
            </a:endParaRPr>
          </a:p>
        </p:txBody>
      </p:sp>
      <p:sp>
        <p:nvSpPr>
          <p:cNvPr id="42" name="Google Shape;42;p5"/>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WISSENSCHAFTSKOMMUNIKATION</a:t>
            </a:r>
            <a:endParaRPr sz="800">
              <a:solidFill>
                <a:srgbClr val="858585"/>
              </a:solidFill>
              <a:latin typeface="JetBrains Mono Light"/>
              <a:ea typeface="JetBrains Mono Light"/>
              <a:cs typeface="JetBrains Mono Light"/>
              <a:sym typeface="JetBrains Mono Light"/>
            </a:endParaRPr>
          </a:p>
        </p:txBody>
      </p:sp>
      <p:cxnSp>
        <p:nvCxnSpPr>
          <p:cNvPr id="43" name="Google Shape;43;p5"/>
          <p:cNvCxnSpPr/>
          <p:nvPr/>
        </p:nvCxnSpPr>
        <p:spPr>
          <a:xfrm>
            <a:off x="257425" y="253463"/>
            <a:ext cx="8635200" cy="0"/>
          </a:xfrm>
          <a:prstGeom prst="straightConnector1">
            <a:avLst/>
          </a:prstGeom>
          <a:noFill/>
          <a:ln>
            <a:noFill/>
          </a:ln>
        </p:spPr>
      </p:cxnSp>
      <p:cxnSp>
        <p:nvCxnSpPr>
          <p:cNvPr id="44" name="Google Shape;44;p5"/>
          <p:cNvCxnSpPr/>
          <p:nvPr/>
        </p:nvCxnSpPr>
        <p:spPr>
          <a:xfrm>
            <a:off x="945750"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45" name="Google Shape;45;p5"/>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000"/>
              <a:buFont typeface="JetBrains Mono"/>
              <a:buNone/>
              <a:defRPr sz="1000">
                <a:latin typeface="JetBrains Mono"/>
                <a:ea typeface="JetBrains Mono"/>
                <a:cs typeface="JetBrains Mono"/>
                <a:sym typeface="JetBrains Mono"/>
              </a:defRPr>
            </a:lvl2pPr>
            <a:lvl3pPr lvl="2" rtl="0">
              <a:spcBef>
                <a:spcPts val="0"/>
              </a:spcBef>
              <a:spcAft>
                <a:spcPts val="0"/>
              </a:spcAft>
              <a:buSzPts val="1000"/>
              <a:buFont typeface="JetBrains Mono"/>
              <a:buNone/>
              <a:defRPr sz="1000">
                <a:latin typeface="JetBrains Mono"/>
                <a:ea typeface="JetBrains Mono"/>
                <a:cs typeface="JetBrains Mono"/>
                <a:sym typeface="JetBrains Mono"/>
              </a:defRPr>
            </a:lvl3pPr>
            <a:lvl4pPr lvl="3" rtl="0">
              <a:spcBef>
                <a:spcPts val="0"/>
              </a:spcBef>
              <a:spcAft>
                <a:spcPts val="0"/>
              </a:spcAft>
              <a:buSzPts val="1000"/>
              <a:buFont typeface="JetBrains Mono"/>
              <a:buNone/>
              <a:defRPr sz="1000">
                <a:latin typeface="JetBrains Mono"/>
                <a:ea typeface="JetBrains Mono"/>
                <a:cs typeface="JetBrains Mono"/>
                <a:sym typeface="JetBrains Mono"/>
              </a:defRPr>
            </a:lvl4pPr>
            <a:lvl5pPr lvl="4" rtl="0">
              <a:spcBef>
                <a:spcPts val="0"/>
              </a:spcBef>
              <a:spcAft>
                <a:spcPts val="0"/>
              </a:spcAft>
              <a:buSzPts val="1000"/>
              <a:buFont typeface="JetBrains Mono"/>
              <a:buNone/>
              <a:defRPr sz="1000">
                <a:latin typeface="JetBrains Mono"/>
                <a:ea typeface="JetBrains Mono"/>
                <a:cs typeface="JetBrains Mono"/>
                <a:sym typeface="JetBrains Mono"/>
              </a:defRPr>
            </a:lvl5pPr>
            <a:lvl6pPr lvl="5" rtl="0">
              <a:spcBef>
                <a:spcPts val="0"/>
              </a:spcBef>
              <a:spcAft>
                <a:spcPts val="0"/>
              </a:spcAft>
              <a:buSzPts val="1000"/>
              <a:buFont typeface="JetBrains Mono"/>
              <a:buNone/>
              <a:defRPr sz="1000">
                <a:latin typeface="JetBrains Mono"/>
                <a:ea typeface="JetBrains Mono"/>
                <a:cs typeface="JetBrains Mono"/>
                <a:sym typeface="JetBrains Mono"/>
              </a:defRPr>
            </a:lvl6pPr>
            <a:lvl7pPr lvl="6" rtl="0">
              <a:spcBef>
                <a:spcPts val="0"/>
              </a:spcBef>
              <a:spcAft>
                <a:spcPts val="0"/>
              </a:spcAft>
              <a:buSzPts val="1000"/>
              <a:buFont typeface="JetBrains Mono"/>
              <a:buNone/>
              <a:defRPr sz="1000">
                <a:latin typeface="JetBrains Mono"/>
                <a:ea typeface="JetBrains Mono"/>
                <a:cs typeface="JetBrains Mono"/>
                <a:sym typeface="JetBrains Mono"/>
              </a:defRPr>
            </a:lvl7pPr>
            <a:lvl8pPr lvl="7" rtl="0">
              <a:spcBef>
                <a:spcPts val="0"/>
              </a:spcBef>
              <a:spcAft>
                <a:spcPts val="0"/>
              </a:spcAft>
              <a:buSzPts val="1000"/>
              <a:buFont typeface="JetBrains Mono"/>
              <a:buNone/>
              <a:defRPr sz="1000">
                <a:latin typeface="JetBrains Mono"/>
                <a:ea typeface="JetBrains Mono"/>
                <a:cs typeface="JetBrains Mono"/>
                <a:sym typeface="JetBrains Mono"/>
              </a:defRPr>
            </a:lvl8pPr>
            <a:lvl9pPr lvl="8" rtl="0">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47" name="Google Shape;47;p5"/>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2516137363"/>
      </p:ext>
    </p:extLst>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 Kapitel II">
  <p:cSld name="Text — Kapitel II">
    <p:bg>
      <p:bgPr>
        <a:solidFill>
          <a:schemeClr val="lt1"/>
        </a:solidFill>
        <a:effectLst/>
      </p:bgPr>
    </p:bg>
    <p:spTree>
      <p:nvGrpSpPr>
        <p:cNvPr id="1" name="Shape 48"/>
        <p:cNvGrpSpPr/>
        <p:nvPr/>
      </p:nvGrpSpPr>
      <p:grpSpPr>
        <a:xfrm>
          <a:off x="0" y="0"/>
          <a:ext cx="0" cy="0"/>
          <a:chOff x="0" y="0"/>
          <a:chExt cx="0" cy="0"/>
        </a:xfrm>
      </p:grpSpPr>
      <p:sp>
        <p:nvSpPr>
          <p:cNvPr id="49" name="Google Shape;49;p6"/>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EINSTIEG</a:t>
            </a:r>
            <a:endParaRPr sz="800">
              <a:solidFill>
                <a:srgbClr val="858585"/>
              </a:solidFill>
              <a:latin typeface="JetBrains Mono Light"/>
              <a:ea typeface="JetBrains Mono Light"/>
              <a:cs typeface="JetBrains Mono Light"/>
              <a:sym typeface="JetBrains Mono Light"/>
            </a:endParaRPr>
          </a:p>
        </p:txBody>
      </p:sp>
      <p:sp>
        <p:nvSpPr>
          <p:cNvPr id="50" name="Google Shape;50;p6"/>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rgbClr val="006265"/>
                </a:solidFill>
                <a:latin typeface="JetBrains Mono"/>
                <a:ea typeface="JetBrains Mono"/>
                <a:cs typeface="JetBrains Mono"/>
                <a:sym typeface="JetBrains Mono"/>
              </a:rPr>
              <a:t>IMPACT</a:t>
            </a:r>
            <a:endParaRPr sz="800" b="1">
              <a:solidFill>
                <a:srgbClr val="006265"/>
              </a:solidFill>
              <a:latin typeface="JetBrains Mono"/>
              <a:ea typeface="JetBrains Mono"/>
              <a:cs typeface="JetBrains Mono"/>
              <a:sym typeface="JetBrains Mono"/>
            </a:endParaRPr>
          </a:p>
        </p:txBody>
      </p:sp>
      <p:sp>
        <p:nvSpPr>
          <p:cNvPr id="51" name="Google Shape;51;p6"/>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WISSENSCHAFTSKOMMUNIKATION</a:t>
            </a:r>
            <a:endParaRPr sz="800">
              <a:solidFill>
                <a:srgbClr val="858585"/>
              </a:solidFill>
              <a:latin typeface="JetBrains Mono Light"/>
              <a:ea typeface="JetBrains Mono Light"/>
              <a:cs typeface="JetBrains Mono Light"/>
              <a:sym typeface="JetBrains Mono Light"/>
            </a:endParaRPr>
          </a:p>
        </p:txBody>
      </p:sp>
      <p:cxnSp>
        <p:nvCxnSpPr>
          <p:cNvPr id="52" name="Google Shape;52;p6"/>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6"/>
          <p:cNvCxnSpPr/>
          <p:nvPr/>
        </p:nvCxnSpPr>
        <p:spPr>
          <a:xfrm>
            <a:off x="3805525" y="249875"/>
            <a:ext cx="1492500" cy="0"/>
          </a:xfrm>
          <a:prstGeom prst="straightConnector1">
            <a:avLst/>
          </a:prstGeom>
          <a:noFill/>
          <a:ln w="28575" cap="flat" cmpd="sng">
            <a:solidFill>
              <a:srgbClr val="006265"/>
            </a:solidFill>
            <a:prstDash val="solid"/>
            <a:round/>
            <a:headEnd type="none" w="med" len="med"/>
            <a:tailEnd type="none" w="med" len="med"/>
          </a:ln>
        </p:spPr>
      </p:cxnSp>
      <p:sp>
        <p:nvSpPr>
          <p:cNvPr id="54" name="Google Shape;54;p6"/>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a:lnSpc>
                <a:spcPct val="100000"/>
              </a:lnSpc>
              <a:spcBef>
                <a:spcPts val="0"/>
              </a:spcBef>
              <a:spcAft>
                <a:spcPts val="0"/>
              </a:spcAft>
              <a:buNone/>
              <a:defRPr sz="2000">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6"/>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a:spcBef>
                <a:spcPts val="0"/>
              </a:spcBef>
              <a:spcAft>
                <a:spcPts val="0"/>
              </a:spcAft>
              <a:buSzPts val="1000"/>
              <a:buFont typeface="JetBrains Mono"/>
              <a:buNone/>
              <a:defRPr sz="1000">
                <a:latin typeface="JetBrains Mono"/>
                <a:ea typeface="JetBrains Mono"/>
                <a:cs typeface="JetBrains Mono"/>
                <a:sym typeface="JetBrains Mono"/>
              </a:defRPr>
            </a:lvl2pPr>
            <a:lvl3pPr lvl="2">
              <a:spcBef>
                <a:spcPts val="0"/>
              </a:spcBef>
              <a:spcAft>
                <a:spcPts val="0"/>
              </a:spcAft>
              <a:buSzPts val="1000"/>
              <a:buFont typeface="JetBrains Mono"/>
              <a:buNone/>
              <a:defRPr sz="1000">
                <a:latin typeface="JetBrains Mono"/>
                <a:ea typeface="JetBrains Mono"/>
                <a:cs typeface="JetBrains Mono"/>
                <a:sym typeface="JetBrains Mono"/>
              </a:defRPr>
            </a:lvl3pPr>
            <a:lvl4pPr lvl="3">
              <a:spcBef>
                <a:spcPts val="0"/>
              </a:spcBef>
              <a:spcAft>
                <a:spcPts val="0"/>
              </a:spcAft>
              <a:buSzPts val="1000"/>
              <a:buFont typeface="JetBrains Mono"/>
              <a:buNone/>
              <a:defRPr sz="1000">
                <a:latin typeface="JetBrains Mono"/>
                <a:ea typeface="JetBrains Mono"/>
                <a:cs typeface="JetBrains Mono"/>
                <a:sym typeface="JetBrains Mono"/>
              </a:defRPr>
            </a:lvl4pPr>
            <a:lvl5pPr lvl="4">
              <a:spcBef>
                <a:spcPts val="0"/>
              </a:spcBef>
              <a:spcAft>
                <a:spcPts val="0"/>
              </a:spcAft>
              <a:buSzPts val="1000"/>
              <a:buFont typeface="JetBrains Mono"/>
              <a:buNone/>
              <a:defRPr sz="1000">
                <a:latin typeface="JetBrains Mono"/>
                <a:ea typeface="JetBrains Mono"/>
                <a:cs typeface="JetBrains Mono"/>
                <a:sym typeface="JetBrains Mono"/>
              </a:defRPr>
            </a:lvl5pPr>
            <a:lvl6pPr lvl="5">
              <a:spcBef>
                <a:spcPts val="0"/>
              </a:spcBef>
              <a:spcAft>
                <a:spcPts val="0"/>
              </a:spcAft>
              <a:buSzPts val="1000"/>
              <a:buFont typeface="JetBrains Mono"/>
              <a:buNone/>
              <a:defRPr sz="1000">
                <a:latin typeface="JetBrains Mono"/>
                <a:ea typeface="JetBrains Mono"/>
                <a:cs typeface="JetBrains Mono"/>
                <a:sym typeface="JetBrains Mono"/>
              </a:defRPr>
            </a:lvl6pPr>
            <a:lvl7pPr lvl="6">
              <a:spcBef>
                <a:spcPts val="0"/>
              </a:spcBef>
              <a:spcAft>
                <a:spcPts val="0"/>
              </a:spcAft>
              <a:buSzPts val="1000"/>
              <a:buFont typeface="JetBrains Mono"/>
              <a:buNone/>
              <a:defRPr sz="1000">
                <a:latin typeface="JetBrains Mono"/>
                <a:ea typeface="JetBrains Mono"/>
                <a:cs typeface="JetBrains Mono"/>
                <a:sym typeface="JetBrains Mono"/>
              </a:defRPr>
            </a:lvl7pPr>
            <a:lvl8pPr lvl="7">
              <a:spcBef>
                <a:spcPts val="0"/>
              </a:spcBef>
              <a:spcAft>
                <a:spcPts val="0"/>
              </a:spcAft>
              <a:buSzPts val="1000"/>
              <a:buFont typeface="JetBrains Mono"/>
              <a:buNone/>
              <a:defRPr sz="1000">
                <a:latin typeface="JetBrains Mono"/>
                <a:ea typeface="JetBrains Mono"/>
                <a:cs typeface="JetBrains Mono"/>
                <a:sym typeface="JetBrains Mono"/>
              </a:defRPr>
            </a:lvl8pPr>
            <a:lvl9pPr lvl="8">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56" name="Google Shape;56;p6"/>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3740279820"/>
      </p:ext>
    </p:extLst>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Kapitel III">
  <p:cSld name="Text — Kapitel III">
    <p:bg>
      <p:bgPr>
        <a:solidFill>
          <a:schemeClr val="lt1"/>
        </a:solidFill>
        <a:effectLst/>
      </p:bgPr>
    </p:bg>
    <p:spTree>
      <p:nvGrpSpPr>
        <p:cNvPr id="1" name="Shape 57"/>
        <p:cNvGrpSpPr/>
        <p:nvPr/>
      </p:nvGrpSpPr>
      <p:grpSpPr>
        <a:xfrm>
          <a:off x="0" y="0"/>
          <a:ext cx="0" cy="0"/>
          <a:chOff x="0" y="0"/>
          <a:chExt cx="0" cy="0"/>
        </a:xfrm>
      </p:grpSpPr>
      <p:cxnSp>
        <p:nvCxnSpPr>
          <p:cNvPr id="58" name="Google Shape;58;p7"/>
          <p:cNvCxnSpPr/>
          <p:nvPr/>
        </p:nvCxnSpPr>
        <p:spPr>
          <a:xfrm>
            <a:off x="257425" y="253463"/>
            <a:ext cx="8635200" cy="0"/>
          </a:xfrm>
          <a:prstGeom prst="straightConnector1">
            <a:avLst/>
          </a:prstGeom>
          <a:noFill/>
          <a:ln w="9525" cap="flat" cmpd="sng">
            <a:solidFill>
              <a:schemeClr val="lt2"/>
            </a:solidFill>
            <a:prstDash val="solid"/>
            <a:round/>
            <a:headEnd type="none" w="med" len="med"/>
            <a:tailEnd type="none" w="med" len="med"/>
          </a:ln>
        </p:spPr>
      </p:cxnSp>
      <p:sp>
        <p:nvSpPr>
          <p:cNvPr id="59" name="Google Shape;59;p7"/>
          <p:cNvSpPr txBox="1">
            <a:spLocks noGrp="1"/>
          </p:cNvSpPr>
          <p:nvPr>
            <p:ph type="title"/>
          </p:nvPr>
        </p:nvSpPr>
        <p:spPr>
          <a:xfrm>
            <a:off x="252000" y="842400"/>
            <a:ext cx="7100400" cy="477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20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7"/>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sz="1000">
                <a:solidFill>
                  <a:srgbClr val="000000"/>
                </a:solidFill>
                <a:latin typeface="JetBrains Mono Light"/>
                <a:ea typeface="JetBrains Mono Light"/>
                <a:cs typeface="JetBrains Mono Light"/>
                <a:sym typeface="JetBrains Mono Light"/>
              </a:defRPr>
            </a:lvl1pPr>
            <a:lvl2pPr lvl="1" rtl="0">
              <a:spcBef>
                <a:spcPts val="0"/>
              </a:spcBef>
              <a:spcAft>
                <a:spcPts val="0"/>
              </a:spcAft>
              <a:buSzPts val="1200"/>
              <a:buFont typeface="JetBrains Mono"/>
              <a:buNone/>
              <a:defRPr sz="1200">
                <a:latin typeface="JetBrains Mono"/>
                <a:ea typeface="JetBrains Mono"/>
                <a:cs typeface="JetBrains Mono"/>
                <a:sym typeface="JetBrains Mono"/>
              </a:defRPr>
            </a:lvl2pPr>
            <a:lvl3pPr lvl="2" rtl="0">
              <a:spcBef>
                <a:spcPts val="0"/>
              </a:spcBef>
              <a:spcAft>
                <a:spcPts val="0"/>
              </a:spcAft>
              <a:buSzPts val="1200"/>
              <a:buFont typeface="JetBrains Mono"/>
              <a:buNone/>
              <a:defRPr sz="1200">
                <a:latin typeface="JetBrains Mono"/>
                <a:ea typeface="JetBrains Mono"/>
                <a:cs typeface="JetBrains Mono"/>
                <a:sym typeface="JetBrains Mono"/>
              </a:defRPr>
            </a:lvl3pPr>
            <a:lvl4pPr lvl="3" rtl="0">
              <a:spcBef>
                <a:spcPts val="0"/>
              </a:spcBef>
              <a:spcAft>
                <a:spcPts val="0"/>
              </a:spcAft>
              <a:buSzPts val="1200"/>
              <a:buFont typeface="JetBrains Mono"/>
              <a:buNone/>
              <a:defRPr sz="1200">
                <a:latin typeface="JetBrains Mono"/>
                <a:ea typeface="JetBrains Mono"/>
                <a:cs typeface="JetBrains Mono"/>
                <a:sym typeface="JetBrains Mono"/>
              </a:defRPr>
            </a:lvl4pPr>
            <a:lvl5pPr lvl="4" rtl="0">
              <a:spcBef>
                <a:spcPts val="0"/>
              </a:spcBef>
              <a:spcAft>
                <a:spcPts val="0"/>
              </a:spcAft>
              <a:buSzPts val="1200"/>
              <a:buFont typeface="JetBrains Mono"/>
              <a:buNone/>
              <a:defRPr sz="1200">
                <a:latin typeface="JetBrains Mono"/>
                <a:ea typeface="JetBrains Mono"/>
                <a:cs typeface="JetBrains Mono"/>
                <a:sym typeface="JetBrains Mono"/>
              </a:defRPr>
            </a:lvl5pPr>
            <a:lvl6pPr lvl="5" rtl="0">
              <a:spcBef>
                <a:spcPts val="0"/>
              </a:spcBef>
              <a:spcAft>
                <a:spcPts val="0"/>
              </a:spcAft>
              <a:buSzPts val="1200"/>
              <a:buFont typeface="JetBrains Mono"/>
              <a:buNone/>
              <a:defRPr sz="1200">
                <a:latin typeface="JetBrains Mono"/>
                <a:ea typeface="JetBrains Mono"/>
                <a:cs typeface="JetBrains Mono"/>
                <a:sym typeface="JetBrains Mono"/>
              </a:defRPr>
            </a:lvl6pPr>
            <a:lvl7pPr lvl="6" rtl="0">
              <a:spcBef>
                <a:spcPts val="0"/>
              </a:spcBef>
              <a:spcAft>
                <a:spcPts val="0"/>
              </a:spcAft>
              <a:buSzPts val="1200"/>
              <a:buFont typeface="JetBrains Mono"/>
              <a:buNone/>
              <a:defRPr sz="1200">
                <a:latin typeface="JetBrains Mono"/>
                <a:ea typeface="JetBrains Mono"/>
                <a:cs typeface="JetBrains Mono"/>
                <a:sym typeface="JetBrains Mono"/>
              </a:defRPr>
            </a:lvl7pPr>
            <a:lvl8pPr lvl="7" rtl="0">
              <a:spcBef>
                <a:spcPts val="0"/>
              </a:spcBef>
              <a:spcAft>
                <a:spcPts val="0"/>
              </a:spcAft>
              <a:buSzPts val="1200"/>
              <a:buFont typeface="JetBrains Mono"/>
              <a:buNone/>
              <a:defRPr sz="1200">
                <a:latin typeface="JetBrains Mono"/>
                <a:ea typeface="JetBrains Mono"/>
                <a:cs typeface="JetBrains Mono"/>
                <a:sym typeface="JetBrains Mono"/>
              </a:defRPr>
            </a:lvl8pPr>
            <a:lvl9pPr lvl="8" rtl="0">
              <a:spcBef>
                <a:spcPts val="0"/>
              </a:spcBef>
              <a:spcAft>
                <a:spcPts val="0"/>
              </a:spcAft>
              <a:buSzPts val="1200"/>
              <a:buFont typeface="JetBrains Mono"/>
              <a:buNone/>
              <a:defRPr sz="1200">
                <a:latin typeface="JetBrains Mono"/>
                <a:ea typeface="JetBrains Mono"/>
                <a:cs typeface="JetBrains Mono"/>
                <a:sym typeface="JetBrains Mono"/>
              </a:defRPr>
            </a:lvl9pPr>
          </a:lstStyle>
          <a:p>
            <a:endParaRPr/>
          </a:p>
        </p:txBody>
      </p:sp>
      <p:sp>
        <p:nvSpPr>
          <p:cNvPr id="61" name="Google Shape;61;p7"/>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62" name="Google Shape;62;p7"/>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rgbClr val="858585"/>
                </a:solidFill>
                <a:latin typeface="JetBrains Mono Light"/>
                <a:ea typeface="JetBrains Mono Light"/>
                <a:cs typeface="JetBrains Mono Light"/>
                <a:sym typeface="JetBrains Mono Light"/>
              </a:rPr>
              <a:t>EINSTIEG</a:t>
            </a:r>
            <a:endParaRPr sz="800">
              <a:solidFill>
                <a:srgbClr val="858585"/>
              </a:solidFill>
              <a:latin typeface="JetBrains Mono Light"/>
              <a:ea typeface="JetBrains Mono Light"/>
              <a:cs typeface="JetBrains Mono Light"/>
              <a:sym typeface="JetBrains Mono Light"/>
            </a:endParaRPr>
          </a:p>
        </p:txBody>
      </p:sp>
      <p:sp>
        <p:nvSpPr>
          <p:cNvPr id="63" name="Google Shape;63;p7"/>
          <p:cNvSpPr txBox="1"/>
          <p:nvPr/>
        </p:nvSpPr>
        <p:spPr>
          <a:xfrm>
            <a:off x="3049950" y="15875"/>
            <a:ext cx="30441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a:t>
            </a:r>
            <a:endParaRPr sz="800">
              <a:solidFill>
                <a:schemeClr val="dk2"/>
              </a:solidFill>
              <a:latin typeface="JetBrains Mono Light"/>
              <a:ea typeface="JetBrains Mono Light"/>
              <a:cs typeface="JetBrains Mono Light"/>
              <a:sym typeface="JetBrains Mono Light"/>
            </a:endParaRPr>
          </a:p>
        </p:txBody>
      </p:sp>
      <p:sp>
        <p:nvSpPr>
          <p:cNvPr id="64" name="Google Shape;64;p7"/>
          <p:cNvSpPr txBox="1"/>
          <p:nvPr/>
        </p:nvSpPr>
        <p:spPr>
          <a:xfrm>
            <a:off x="5929950" y="15875"/>
            <a:ext cx="3044100" cy="31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 sz="800" b="1">
                <a:solidFill>
                  <a:schemeClr val="accent1"/>
                </a:solidFill>
                <a:latin typeface="JetBrains Mono"/>
                <a:ea typeface="JetBrains Mono"/>
                <a:cs typeface="JetBrains Mono"/>
                <a:sym typeface="JetBrains Mono"/>
              </a:rPr>
              <a:t>WISSENSCHAFTSKOMMUNIKATION</a:t>
            </a:r>
            <a:endParaRPr sz="800" b="1">
              <a:solidFill>
                <a:schemeClr val="accent1"/>
              </a:solidFill>
              <a:latin typeface="JetBrains Mono"/>
              <a:ea typeface="JetBrains Mono"/>
              <a:cs typeface="JetBrains Mono"/>
              <a:sym typeface="JetBrains Mono"/>
            </a:endParaRPr>
          </a:p>
        </p:txBody>
      </p:sp>
      <p:cxnSp>
        <p:nvCxnSpPr>
          <p:cNvPr id="65" name="Google Shape;65;p7"/>
          <p:cNvCxnSpPr/>
          <p:nvPr/>
        </p:nvCxnSpPr>
        <p:spPr>
          <a:xfrm rot="10800000" flipH="1">
            <a:off x="6505350" y="251675"/>
            <a:ext cx="1893300" cy="3600"/>
          </a:xfrm>
          <a:prstGeom prst="straightConnector1">
            <a:avLst/>
          </a:prstGeom>
          <a:noFill/>
          <a:ln w="28575" cap="flat" cmpd="sng">
            <a:solidFill>
              <a:srgbClr val="006265"/>
            </a:solidFill>
            <a:prstDash val="solid"/>
            <a:round/>
            <a:headEnd type="none" w="med" len="med"/>
            <a:tailEnd type="none" w="med" len="med"/>
          </a:ln>
        </p:spPr>
      </p:cxnSp>
    </p:spTree>
    <p:extLst>
      <p:ext uri="{BB962C8B-B14F-4D97-AF65-F5344CB8AC3E}">
        <p14:creationId xmlns:p14="http://schemas.microsoft.com/office/powerpoint/2010/main" val="1490958194"/>
      </p:ext>
    </p:extLst>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Zitat">
  <p:cSld name="Zitat">
    <p:spTree>
      <p:nvGrpSpPr>
        <p:cNvPr id="1" name="Shape 66"/>
        <p:cNvGrpSpPr/>
        <p:nvPr/>
      </p:nvGrpSpPr>
      <p:grpSpPr>
        <a:xfrm>
          <a:off x="0" y="0"/>
          <a:ext cx="0" cy="0"/>
          <a:chOff x="0" y="0"/>
          <a:chExt cx="0" cy="0"/>
        </a:xfrm>
      </p:grpSpPr>
      <p:sp>
        <p:nvSpPr>
          <p:cNvPr id="67" name="Google Shape;67;p8"/>
          <p:cNvSpPr/>
          <p:nvPr/>
        </p:nvSpPr>
        <p:spPr>
          <a:xfrm>
            <a:off x="252000" y="252000"/>
            <a:ext cx="8640000" cy="4891500"/>
          </a:xfrm>
          <a:prstGeom prst="rect">
            <a:avLst/>
          </a:prstGeom>
          <a:solidFill>
            <a:srgbClr val="AFDA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8"/>
          <p:cNvSpPr txBox="1">
            <a:spLocks noGrp="1"/>
          </p:cNvSpPr>
          <p:nvPr>
            <p:ph type="title"/>
          </p:nvPr>
        </p:nvSpPr>
        <p:spPr>
          <a:xfrm>
            <a:off x="1431600" y="1565500"/>
            <a:ext cx="6577500" cy="1832700"/>
          </a:xfrm>
          <a:prstGeom prst="rect">
            <a:avLst/>
          </a:prstGeom>
        </p:spPr>
        <p:txBody>
          <a:bodyPr spcFirstLastPara="1" wrap="square" lIns="252000" tIns="252000" rIns="252000" bIns="252000" anchor="t" anchorCtr="0">
            <a:spAutoFit/>
          </a:bodyPr>
          <a:lstStyle>
            <a:lvl1pPr lvl="0" rtl="0">
              <a:lnSpc>
                <a:spcPct val="115000"/>
              </a:lnSpc>
              <a:spcBef>
                <a:spcPts val="0"/>
              </a:spcBef>
              <a:spcAft>
                <a:spcPts val="0"/>
              </a:spcAft>
              <a:buSzPts val="2000"/>
              <a:buNone/>
              <a:defRPr/>
            </a:lvl1pPr>
            <a:lvl2pPr lvl="1"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2pPr>
            <a:lvl3pPr lvl="2"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3pPr>
            <a:lvl4pPr lvl="3"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4pPr>
            <a:lvl5pPr lvl="4"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5pPr>
            <a:lvl6pPr lvl="5"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6pPr>
            <a:lvl7pPr lvl="6"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7pPr>
            <a:lvl8pPr lvl="7"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8pPr>
            <a:lvl9pPr lvl="8" rtl="0">
              <a:lnSpc>
                <a:spcPct val="115000"/>
              </a:lnSpc>
              <a:spcBef>
                <a:spcPts val="0"/>
              </a:spcBef>
              <a:spcAft>
                <a:spcPts val="0"/>
              </a:spcAft>
              <a:buSzPts val="2000"/>
              <a:buFont typeface="Source Sans 3"/>
              <a:buNone/>
              <a:defRPr sz="2000" b="1">
                <a:latin typeface="Source Sans 3"/>
                <a:ea typeface="Source Sans 3"/>
                <a:cs typeface="Source Sans 3"/>
                <a:sym typeface="Source Sans 3"/>
              </a:defRPr>
            </a:lvl9pPr>
          </a:lstStyle>
          <a:p>
            <a:endParaRPr/>
          </a:p>
        </p:txBody>
      </p:sp>
      <p:sp>
        <p:nvSpPr>
          <p:cNvPr id="69" name="Google Shape;69;p8"/>
          <p:cNvSpPr txBox="1">
            <a:spLocks noGrp="1"/>
          </p:cNvSpPr>
          <p:nvPr>
            <p:ph type="subTitle" idx="1"/>
          </p:nvPr>
        </p:nvSpPr>
        <p:spPr>
          <a:xfrm>
            <a:off x="1692000" y="4586400"/>
            <a:ext cx="7452000" cy="557100"/>
          </a:xfrm>
          <a:prstGeom prst="rect">
            <a:avLst/>
          </a:prstGeom>
          <a:solidFill>
            <a:schemeClr val="lt1"/>
          </a:solidFill>
          <a:ln>
            <a:noFill/>
          </a:ln>
        </p:spPr>
        <p:txBody>
          <a:bodyPr spcFirstLastPara="1" wrap="square" lIns="252000" tIns="252000" rIns="252000" bIns="252000" anchor="ctr" anchorCtr="0">
            <a:noAutofit/>
          </a:bodyPr>
          <a:lstStyle>
            <a:lvl1pPr marL="0" marR="0" lvl="0" indent="0" algn="l" rtl="0">
              <a:lnSpc>
                <a:spcPct val="100000"/>
              </a:lnSpc>
              <a:spcBef>
                <a:spcPts val="0"/>
              </a:spcBef>
              <a:spcAft>
                <a:spcPts val="0"/>
              </a:spcAft>
              <a:buNone/>
              <a:defRPr sz="800">
                <a:latin typeface="JetBrains Mono Light"/>
                <a:ea typeface="JetBrains Mono Light"/>
                <a:cs typeface="JetBrains Mono Light"/>
                <a:sym typeface="JetBrains Mon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47430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apitel" type="secHead">
  <p:cSld name="Kapitel">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t="22270" b="30158"/>
          <a:stretch>
            <a:fillRect/>
          </a:stretch>
        </p:blipFill>
        <p:spPr>
          <a:xfrm>
            <a:off x="9400" y="-145000"/>
            <a:ext cx="9134600" cy="5433500"/>
          </a:xfrm>
          <a:prstGeom prst="rect">
            <a:avLst/>
          </a:prstGeom>
          <a:solidFill>
            <a:srgbClr val="4F969F"/>
          </a:solidFill>
          <a:ln>
            <a:noFill/>
          </a:ln>
        </p:spPr>
      </p:pic>
      <p:sp>
        <p:nvSpPr>
          <p:cNvPr id="75" name="Google Shape;75;p9"/>
          <p:cNvSpPr/>
          <p:nvPr/>
        </p:nvSpPr>
        <p:spPr>
          <a:xfrm>
            <a:off x="98545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6" name="Google Shape;76;p9"/>
          <p:cNvSpPr txBox="1">
            <a:spLocks noGrp="1"/>
          </p:cNvSpPr>
          <p:nvPr>
            <p:ph type="ctrTitle"/>
          </p:nvPr>
        </p:nvSpPr>
        <p:spPr>
          <a:xfrm>
            <a:off x="1090785" y="2704500"/>
            <a:ext cx="34332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2000"/>
              <a:buFont typeface="Source Sans 3"/>
              <a:buNone/>
              <a:defRPr>
                <a:latin typeface="Source Sans 3"/>
                <a:ea typeface="Source Sans 3"/>
                <a:cs typeface="Source Sans 3"/>
                <a:sym typeface="Source Sans 3"/>
              </a:defRPr>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77" name="Google Shape;77;p9"/>
          <p:cNvSpPr txBox="1">
            <a:spLocks noGrp="1"/>
          </p:cNvSpPr>
          <p:nvPr>
            <p:ph type="subTitle" idx="1"/>
          </p:nvPr>
        </p:nvSpPr>
        <p:spPr>
          <a:xfrm>
            <a:off x="1090785" y="3609600"/>
            <a:ext cx="5359500" cy="635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rtl="0">
              <a:lnSpc>
                <a:spcPct val="100000"/>
              </a:lnSpc>
              <a:spcBef>
                <a:spcPts val="0"/>
              </a:spcBef>
              <a:spcAft>
                <a:spcPts val="0"/>
              </a:spcAft>
              <a:buSzPts val="1600"/>
              <a:buFont typeface="Calibri"/>
              <a:buNone/>
              <a:defRPr sz="1600">
                <a:latin typeface="Calibri"/>
                <a:ea typeface="Calibri"/>
                <a:cs typeface="Calibri"/>
                <a:sym typeface="Calibri"/>
              </a:defRPr>
            </a:lvl2pPr>
            <a:lvl3pPr lvl="2" algn="ctr" rtl="0">
              <a:lnSpc>
                <a:spcPct val="100000"/>
              </a:lnSpc>
              <a:spcBef>
                <a:spcPts val="0"/>
              </a:spcBef>
              <a:spcAft>
                <a:spcPts val="0"/>
              </a:spcAft>
              <a:buSzPts val="1600"/>
              <a:buFont typeface="Calibri"/>
              <a:buNone/>
              <a:defRPr sz="1600">
                <a:latin typeface="Calibri"/>
                <a:ea typeface="Calibri"/>
                <a:cs typeface="Calibri"/>
                <a:sym typeface="Calibri"/>
              </a:defRPr>
            </a:lvl3pPr>
            <a:lvl4pPr lvl="3" algn="ctr" rtl="0">
              <a:lnSpc>
                <a:spcPct val="100000"/>
              </a:lnSpc>
              <a:spcBef>
                <a:spcPts val="0"/>
              </a:spcBef>
              <a:spcAft>
                <a:spcPts val="0"/>
              </a:spcAft>
              <a:buSzPts val="1600"/>
              <a:buFont typeface="Calibri"/>
              <a:buNone/>
              <a:defRPr sz="1600">
                <a:latin typeface="Calibri"/>
                <a:ea typeface="Calibri"/>
                <a:cs typeface="Calibri"/>
                <a:sym typeface="Calibri"/>
              </a:defRPr>
            </a:lvl4pPr>
            <a:lvl5pPr lvl="4" algn="ctr" rtl="0">
              <a:lnSpc>
                <a:spcPct val="100000"/>
              </a:lnSpc>
              <a:spcBef>
                <a:spcPts val="0"/>
              </a:spcBef>
              <a:spcAft>
                <a:spcPts val="0"/>
              </a:spcAft>
              <a:buSzPts val="1600"/>
              <a:buFont typeface="Calibri"/>
              <a:buNone/>
              <a:defRPr sz="1600">
                <a:latin typeface="Calibri"/>
                <a:ea typeface="Calibri"/>
                <a:cs typeface="Calibri"/>
                <a:sym typeface="Calibri"/>
              </a:defRPr>
            </a:lvl5pPr>
            <a:lvl6pPr lvl="5" algn="ctr" rtl="0">
              <a:lnSpc>
                <a:spcPct val="100000"/>
              </a:lnSpc>
              <a:spcBef>
                <a:spcPts val="0"/>
              </a:spcBef>
              <a:spcAft>
                <a:spcPts val="0"/>
              </a:spcAft>
              <a:buSzPts val="1600"/>
              <a:buFont typeface="Calibri"/>
              <a:buNone/>
              <a:defRPr sz="1600">
                <a:latin typeface="Calibri"/>
                <a:ea typeface="Calibri"/>
                <a:cs typeface="Calibri"/>
                <a:sym typeface="Calibri"/>
              </a:defRPr>
            </a:lvl6pPr>
            <a:lvl7pPr lvl="6" algn="ctr" rtl="0">
              <a:lnSpc>
                <a:spcPct val="100000"/>
              </a:lnSpc>
              <a:spcBef>
                <a:spcPts val="0"/>
              </a:spcBef>
              <a:spcAft>
                <a:spcPts val="0"/>
              </a:spcAft>
              <a:buSzPts val="1600"/>
              <a:buFont typeface="Calibri"/>
              <a:buNone/>
              <a:defRPr sz="1600">
                <a:latin typeface="Calibri"/>
                <a:ea typeface="Calibri"/>
                <a:cs typeface="Calibri"/>
                <a:sym typeface="Calibri"/>
              </a:defRPr>
            </a:lvl7pPr>
            <a:lvl8pPr lvl="7" algn="ctr" rtl="0">
              <a:lnSpc>
                <a:spcPct val="100000"/>
              </a:lnSpc>
              <a:spcBef>
                <a:spcPts val="0"/>
              </a:spcBef>
              <a:spcAft>
                <a:spcPts val="0"/>
              </a:spcAft>
              <a:buSzPts val="1600"/>
              <a:buFont typeface="Calibri"/>
              <a:buNone/>
              <a:defRPr sz="1600">
                <a:latin typeface="Calibri"/>
                <a:ea typeface="Calibri"/>
                <a:cs typeface="Calibri"/>
                <a:sym typeface="Calibri"/>
              </a:defRPr>
            </a:lvl8pPr>
            <a:lvl9pPr lvl="8" algn="ctr" rtl="0">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cxnSp>
        <p:nvCxnSpPr>
          <p:cNvPr id="78" name="Google Shape;78;p9"/>
          <p:cNvCxnSpPr>
            <a:stCxn id="75" idx="1"/>
          </p:cNvCxnSpPr>
          <p:nvPr/>
        </p:nvCxnSpPr>
        <p:spPr>
          <a:xfrm>
            <a:off x="985450" y="3471750"/>
            <a:ext cx="5758800" cy="0"/>
          </a:xfrm>
          <a:prstGeom prst="straightConnector1">
            <a:avLst/>
          </a:prstGeom>
          <a:noFill/>
          <a:ln w="9525" cap="flat" cmpd="sng">
            <a:solidFill>
              <a:srgbClr val="858585"/>
            </a:solidFill>
            <a:prstDash val="solid"/>
            <a:round/>
            <a:headEnd type="none" w="med" len="med"/>
            <a:tailEnd type="none" w="med" len="med"/>
          </a:ln>
        </p:spPr>
      </p:cxnSp>
      <p:cxnSp>
        <p:nvCxnSpPr>
          <p:cNvPr id="79" name="Google Shape;79;p9"/>
          <p:cNvCxnSpPr/>
          <p:nvPr/>
        </p:nvCxnSpPr>
        <p:spPr>
          <a:xfrm>
            <a:off x="4676475" y="2571750"/>
            <a:ext cx="0" cy="900900"/>
          </a:xfrm>
          <a:prstGeom prst="straightConnector1">
            <a:avLst/>
          </a:prstGeom>
          <a:noFill/>
          <a:ln w="9525" cap="flat" cmpd="sng">
            <a:solidFill>
              <a:srgbClr val="858585"/>
            </a:solidFill>
            <a:prstDash val="solid"/>
            <a:round/>
            <a:headEnd type="none" w="med" len="med"/>
            <a:tailEnd type="none" w="med" len="med"/>
          </a:ln>
        </p:spPr>
      </p:cxnSp>
      <p:sp>
        <p:nvSpPr>
          <p:cNvPr id="80" name="Google Shape;80;p9"/>
          <p:cNvSpPr txBox="1">
            <a:spLocks noGrp="1"/>
          </p:cNvSpPr>
          <p:nvPr>
            <p:ph type="ctrTitle" idx="2"/>
          </p:nvPr>
        </p:nvSpPr>
        <p:spPr>
          <a:xfrm>
            <a:off x="4828980" y="2704500"/>
            <a:ext cx="1792800" cy="635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1600"/>
              <a:buFont typeface="Source Sans 3"/>
              <a:buNone/>
              <a:defRPr sz="1600" b="0">
                <a:latin typeface="Source Sans 3"/>
                <a:ea typeface="Source Sans 3"/>
                <a:cs typeface="Source Sans 3"/>
                <a:sym typeface="Source Sans 3"/>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2" name="Grafik 1">
            <a:extLst>
              <a:ext uri="{FF2B5EF4-FFF2-40B4-BE49-F238E27FC236}">
                <a16:creationId xmlns:a16="http://schemas.microsoft.com/office/drawing/2014/main" id="{E2331C6C-C09D-3522-89FF-AF74AF255211}"/>
              </a:ext>
            </a:extLst>
          </p:cNvPr>
          <p:cNvPicPr>
            <a:picLocks noChangeAspect="1"/>
          </p:cNvPicPr>
          <p:nvPr userDrawn="1"/>
        </p:nvPicPr>
        <p:blipFill>
          <a:blip r:embed="rId3"/>
          <a:stretch>
            <a:fillRect/>
          </a:stretch>
        </p:blipFill>
        <p:spPr>
          <a:xfrm>
            <a:off x="7621200" y="475200"/>
            <a:ext cx="1523471" cy="633600"/>
          </a:xfrm>
          <a:prstGeom prst="rect">
            <a:avLst/>
          </a:prstGeom>
        </p:spPr>
      </p:pic>
    </p:spTree>
    <p:extLst>
      <p:ext uri="{BB962C8B-B14F-4D97-AF65-F5344CB8AC3E}">
        <p14:creationId xmlns:p14="http://schemas.microsoft.com/office/powerpoint/2010/main" val="596287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81"/>
        <p:cNvGrpSpPr/>
        <p:nvPr/>
      </p:nvGrpSpPr>
      <p:grpSpPr>
        <a:xfrm>
          <a:off x="0" y="0"/>
          <a:ext cx="0" cy="0"/>
          <a:chOff x="0" y="0"/>
          <a:chExt cx="0" cy="0"/>
        </a:xfrm>
      </p:grpSpPr>
      <p:sp>
        <p:nvSpPr>
          <p:cNvPr id="82" name="Google Shape;82;p10"/>
          <p:cNvSpPr>
            <a:spLocks noGrp="1"/>
          </p:cNvSpPr>
          <p:nvPr>
            <p:ph type="pic" idx="2"/>
          </p:nvPr>
        </p:nvSpPr>
        <p:spPr>
          <a:xfrm>
            <a:off x="252000" y="252000"/>
            <a:ext cx="8892000" cy="4586400"/>
          </a:xfrm>
          <a:prstGeom prst="rect">
            <a:avLst/>
          </a:prstGeom>
          <a:solidFill>
            <a:srgbClr val="AFDACB"/>
          </a:solidFill>
          <a:ln>
            <a:noFill/>
          </a:ln>
        </p:spPr>
        <p:txBody>
          <a:bodyPr/>
          <a:lstStyle/>
          <a:p>
            <a:endParaRPr lang="de-DE"/>
          </a:p>
        </p:txBody>
      </p:sp>
      <p:sp>
        <p:nvSpPr>
          <p:cNvPr id="83" name="Google Shape;8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84" name="Google Shape;84;p10"/>
          <p:cNvSpPr/>
          <p:nvPr/>
        </p:nvSpPr>
        <p:spPr>
          <a:xfrm>
            <a:off x="1008000" y="4135500"/>
            <a:ext cx="8136000" cy="1008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5" name="Google Shape;85;p10"/>
          <p:cNvSpPr txBox="1">
            <a:spLocks noGrp="1"/>
          </p:cNvSpPr>
          <p:nvPr>
            <p:ph type="subTitle" idx="1"/>
          </p:nvPr>
        </p:nvSpPr>
        <p:spPr>
          <a:xfrm>
            <a:off x="1343877" y="4404600"/>
            <a:ext cx="7643100" cy="1818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None/>
              <a:defRPr>
                <a:solidFill>
                  <a:srgbClr val="858585"/>
                </a:solidFill>
              </a:defRPr>
            </a:lvl1pPr>
            <a:lvl2pPr lvl="1"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rtl="0">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86" name="Google Shape;86;p10"/>
          <p:cNvSpPr txBox="1">
            <a:spLocks noGrp="1"/>
          </p:cNvSpPr>
          <p:nvPr>
            <p:ph type="body" idx="3"/>
          </p:nvPr>
        </p:nvSpPr>
        <p:spPr>
          <a:xfrm>
            <a:off x="1008000" y="4135500"/>
            <a:ext cx="8136000" cy="1008000"/>
          </a:xfrm>
          <a:prstGeom prst="rect">
            <a:avLst/>
          </a:prstGeom>
          <a:noFill/>
          <a:ln>
            <a:noFill/>
          </a:ln>
        </p:spPr>
        <p:txBody>
          <a:bodyPr spcFirstLastPara="1" wrap="square" lIns="252000" tIns="360000" rIns="252000" bIns="252000" anchor="t" anchorCtr="0">
            <a:noAutofit/>
          </a:bodyPr>
          <a:lstStyle>
            <a:lvl1pPr marL="457200" lvl="0" indent="-317500" rtl="0">
              <a:spcBef>
                <a:spcPts val="0"/>
              </a:spcBef>
              <a:spcAft>
                <a:spcPts val="0"/>
              </a:spcAft>
              <a:buSzPts val="1400"/>
              <a:buFont typeface="Source Sans 3"/>
              <a:buChar char="●"/>
              <a:defRPr>
                <a:latin typeface="Source Sans 3"/>
                <a:ea typeface="Source Sans 3"/>
                <a:cs typeface="Source Sans 3"/>
                <a:sym typeface="Source Sans 3"/>
              </a:defRPr>
            </a:lvl1pPr>
            <a:lvl2pPr marL="914400" lvl="1" indent="-317500" rtl="0">
              <a:spcBef>
                <a:spcPts val="0"/>
              </a:spcBef>
              <a:spcAft>
                <a:spcPts val="0"/>
              </a:spcAft>
              <a:buSzPts val="1400"/>
              <a:buFont typeface="Source Sans 3"/>
              <a:buChar char="○"/>
              <a:defRPr>
                <a:latin typeface="Source Sans 3"/>
                <a:ea typeface="Source Sans 3"/>
                <a:cs typeface="Source Sans 3"/>
                <a:sym typeface="Source Sans 3"/>
              </a:defRPr>
            </a:lvl2pPr>
            <a:lvl3pPr marL="1371600" lvl="2" indent="-317500" rtl="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marL="1828800" lvl="3" indent="-317500" rtl="0">
              <a:spcBef>
                <a:spcPts val="0"/>
              </a:spcBef>
              <a:spcAft>
                <a:spcPts val="0"/>
              </a:spcAft>
              <a:buSzPts val="1400"/>
              <a:buFont typeface="Calibri"/>
              <a:buChar char="●"/>
              <a:defRPr>
                <a:latin typeface="Calibri"/>
                <a:ea typeface="Calibri"/>
                <a:cs typeface="Calibri"/>
                <a:sym typeface="Calibri"/>
              </a:defRPr>
            </a:lvl4pPr>
            <a:lvl5pPr marL="2286000" lvl="4" indent="-317500" rtl="0">
              <a:spcBef>
                <a:spcPts val="0"/>
              </a:spcBef>
              <a:spcAft>
                <a:spcPts val="0"/>
              </a:spcAft>
              <a:buSzPts val="1400"/>
              <a:buFont typeface="Calibri"/>
              <a:buChar char="○"/>
              <a:defRPr>
                <a:latin typeface="Calibri"/>
                <a:ea typeface="Calibri"/>
                <a:cs typeface="Calibri"/>
                <a:sym typeface="Calibri"/>
              </a:defRPr>
            </a:lvl5pPr>
            <a:lvl6pPr marL="2743200" lvl="5" indent="-317500" rtl="0">
              <a:spcBef>
                <a:spcPts val="0"/>
              </a:spcBef>
              <a:spcAft>
                <a:spcPts val="0"/>
              </a:spcAft>
              <a:buSzPts val="1400"/>
              <a:buFont typeface="Calibri"/>
              <a:buChar char="■"/>
              <a:defRPr>
                <a:latin typeface="Calibri"/>
                <a:ea typeface="Calibri"/>
                <a:cs typeface="Calibri"/>
                <a:sym typeface="Calibri"/>
              </a:defRPr>
            </a:lvl6pPr>
            <a:lvl7pPr marL="3200400" lvl="6" indent="-317500" rtl="0">
              <a:spcBef>
                <a:spcPts val="0"/>
              </a:spcBef>
              <a:spcAft>
                <a:spcPts val="0"/>
              </a:spcAft>
              <a:buSzPts val="1400"/>
              <a:buFont typeface="Calibri"/>
              <a:buChar char="●"/>
              <a:defRPr>
                <a:latin typeface="Calibri"/>
                <a:ea typeface="Calibri"/>
                <a:cs typeface="Calibri"/>
                <a:sym typeface="Calibri"/>
              </a:defRPr>
            </a:lvl7pPr>
            <a:lvl8pPr marL="3657600" lvl="7" indent="-317500" rtl="0">
              <a:spcBef>
                <a:spcPts val="0"/>
              </a:spcBef>
              <a:spcAft>
                <a:spcPts val="0"/>
              </a:spcAft>
              <a:buSzPts val="1400"/>
              <a:buFont typeface="Calibri"/>
              <a:buChar char="○"/>
              <a:defRPr>
                <a:latin typeface="Calibri"/>
                <a:ea typeface="Calibri"/>
                <a:cs typeface="Calibri"/>
                <a:sym typeface="Calibri"/>
              </a:defRPr>
            </a:lvl8pPr>
            <a:lvl9pPr marL="4114800" lvl="8" indent="-317500" rtl="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87" name="Google Shape;87;p10"/>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744412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secase/Praxisbeispiel">
  <p:cSld name="Usecase/Praxisbeispiel">
    <p:spTree>
      <p:nvGrpSpPr>
        <p:cNvPr id="1" name="Shape 88"/>
        <p:cNvGrpSpPr/>
        <p:nvPr/>
      </p:nvGrpSpPr>
      <p:grpSpPr>
        <a:xfrm>
          <a:off x="0" y="0"/>
          <a:ext cx="0" cy="0"/>
          <a:chOff x="0" y="0"/>
          <a:chExt cx="0" cy="0"/>
        </a:xfrm>
      </p:grpSpPr>
      <p:sp>
        <p:nvSpPr>
          <p:cNvPr id="89" name="Google Shape;89;p11"/>
          <p:cNvSpPr>
            <a:spLocks noGrp="1"/>
          </p:cNvSpPr>
          <p:nvPr>
            <p:ph type="pic" idx="2"/>
          </p:nvPr>
        </p:nvSpPr>
        <p:spPr>
          <a:xfrm>
            <a:off x="252000" y="252000"/>
            <a:ext cx="8892000" cy="4586400"/>
          </a:xfrm>
          <a:prstGeom prst="rect">
            <a:avLst/>
          </a:prstGeom>
          <a:solidFill>
            <a:srgbClr val="AFDACB"/>
          </a:solidFill>
          <a:ln>
            <a:noFill/>
          </a:ln>
        </p:spPr>
      </p:sp>
      <p:sp>
        <p:nvSpPr>
          <p:cNvPr id="90" name="Google Shape;9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
        <p:nvSpPr>
          <p:cNvPr id="91" name="Google Shape;91;p11"/>
          <p:cNvSpPr/>
          <p:nvPr/>
        </p:nvSpPr>
        <p:spPr>
          <a:xfrm>
            <a:off x="1008000" y="2571750"/>
            <a:ext cx="8136000" cy="257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2" name="Google Shape;92;p11"/>
          <p:cNvSpPr txBox="1">
            <a:spLocks noGrp="1"/>
          </p:cNvSpPr>
          <p:nvPr>
            <p:ph type="subTitle" idx="1"/>
          </p:nvPr>
        </p:nvSpPr>
        <p:spPr>
          <a:xfrm>
            <a:off x="1199352" y="2765200"/>
            <a:ext cx="7643100" cy="181800"/>
          </a:xfrm>
          <a:prstGeom prst="rect">
            <a:avLst/>
          </a:prstGeom>
        </p:spPr>
        <p:txBody>
          <a:bodyPr spcFirstLastPara="1" wrap="square" lIns="91425" tIns="91425" rIns="91425" bIns="91425" anchor="ctr" anchorCtr="0">
            <a:noAutofit/>
          </a:bodyPr>
          <a:lstStyle>
            <a:lvl1pPr marL="0" marR="0" lvl="0" indent="0" algn="l">
              <a:lnSpc>
                <a:spcPct val="100000"/>
              </a:lnSpc>
              <a:spcBef>
                <a:spcPts val="0"/>
              </a:spcBef>
              <a:spcAft>
                <a:spcPts val="0"/>
              </a:spcAft>
              <a:buNone/>
              <a:defRPr>
                <a:solidFill>
                  <a:srgbClr val="858585"/>
                </a:solidFill>
              </a:defRPr>
            </a:lvl1pPr>
            <a:lvl2pPr lvl="1">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2pPr>
            <a:lvl3pPr lvl="2">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3pPr>
            <a:lvl4pPr lvl="3">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4pPr>
            <a:lvl5pPr lvl="4">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5pPr>
            <a:lvl6pPr lvl="5">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6pPr>
            <a:lvl7pPr lvl="6">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7pPr>
            <a:lvl8pPr lvl="7">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8pPr>
            <a:lvl9pPr lvl="8">
              <a:spcBef>
                <a:spcPts val="0"/>
              </a:spcBef>
              <a:spcAft>
                <a:spcPts val="0"/>
              </a:spcAft>
              <a:buClr>
                <a:srgbClr val="858585"/>
              </a:buClr>
              <a:buSzPts val="800"/>
              <a:buFont typeface="JetBrains Mono Light"/>
              <a:buNone/>
              <a:defRPr sz="800">
                <a:solidFill>
                  <a:srgbClr val="858585"/>
                </a:solidFill>
                <a:latin typeface="JetBrains Mono Light"/>
                <a:ea typeface="JetBrains Mono Light"/>
                <a:cs typeface="JetBrains Mono Light"/>
                <a:sym typeface="JetBrains Mono Light"/>
              </a:defRPr>
            </a:lvl9pPr>
          </a:lstStyle>
          <a:p>
            <a:endParaRPr/>
          </a:p>
        </p:txBody>
      </p:sp>
      <p:sp>
        <p:nvSpPr>
          <p:cNvPr id="93" name="Google Shape;93;p11"/>
          <p:cNvSpPr txBox="1">
            <a:spLocks noGrp="1"/>
          </p:cNvSpPr>
          <p:nvPr>
            <p:ph type="body" idx="3"/>
          </p:nvPr>
        </p:nvSpPr>
        <p:spPr>
          <a:xfrm>
            <a:off x="1237525" y="2947000"/>
            <a:ext cx="8136000" cy="2196600"/>
          </a:xfrm>
          <a:prstGeom prst="rect">
            <a:avLst/>
          </a:prstGeom>
          <a:noFill/>
          <a:ln>
            <a:noFill/>
          </a:ln>
        </p:spPr>
        <p:txBody>
          <a:bodyPr spcFirstLastPara="1" wrap="square" lIns="252000" tIns="360000" rIns="252000" bIns="252000"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60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600"/>
              </a:spcBef>
              <a:spcAft>
                <a:spcPts val="60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dirty="0"/>
          </a:p>
        </p:txBody>
      </p:sp>
      <p:sp>
        <p:nvSpPr>
          <p:cNvPr id="94" name="Google Shape;94;p11"/>
          <p:cNvSpPr/>
          <p:nvPr/>
        </p:nvSpPr>
        <p:spPr>
          <a:xfrm>
            <a:off x="282775" y="4896450"/>
            <a:ext cx="1061100" cy="18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168886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eystatement/Begrifflichkeit">
  <p:cSld name="Keystatement/Begrifflichkeit">
    <p:spTree>
      <p:nvGrpSpPr>
        <p:cNvPr id="1" name="Shape 95"/>
        <p:cNvGrpSpPr/>
        <p:nvPr/>
      </p:nvGrpSpPr>
      <p:grpSpPr>
        <a:xfrm>
          <a:off x="0" y="0"/>
          <a:ext cx="0" cy="0"/>
          <a:chOff x="0" y="0"/>
          <a:chExt cx="0" cy="0"/>
        </a:xfrm>
      </p:grpSpPr>
      <p:sp>
        <p:nvSpPr>
          <p:cNvPr id="96" name="Google Shape;96;p12"/>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2200"/>
              <a:buNone/>
              <a:defRPr sz="2200"/>
            </a:lvl1pPr>
            <a:lvl2pPr lvl="1" rtl="0">
              <a:lnSpc>
                <a:spcPct val="100000"/>
              </a:lnSpc>
              <a:spcBef>
                <a:spcPts val="0"/>
              </a:spcBef>
              <a:spcAft>
                <a:spcPts val="0"/>
              </a:spcAft>
              <a:buSzPts val="4200"/>
              <a:buNone/>
              <a:defRPr sz="4200"/>
            </a:lvl2pPr>
            <a:lvl3pPr lvl="2" rtl="0">
              <a:lnSpc>
                <a:spcPct val="100000"/>
              </a:lnSpc>
              <a:spcBef>
                <a:spcPts val="0"/>
              </a:spcBef>
              <a:spcAft>
                <a:spcPts val="0"/>
              </a:spcAft>
              <a:buSzPts val="4200"/>
              <a:buNone/>
              <a:defRPr sz="4200"/>
            </a:lvl3pPr>
            <a:lvl4pPr lvl="3" rtl="0">
              <a:lnSpc>
                <a:spcPct val="100000"/>
              </a:lnSpc>
              <a:spcBef>
                <a:spcPts val="0"/>
              </a:spcBef>
              <a:spcAft>
                <a:spcPts val="0"/>
              </a:spcAft>
              <a:buSzPts val="4200"/>
              <a:buNone/>
              <a:defRPr sz="4200"/>
            </a:lvl4pPr>
            <a:lvl5pPr lvl="4" rtl="0">
              <a:lnSpc>
                <a:spcPct val="100000"/>
              </a:lnSpc>
              <a:spcBef>
                <a:spcPts val="0"/>
              </a:spcBef>
              <a:spcAft>
                <a:spcPts val="0"/>
              </a:spcAft>
              <a:buSzPts val="4200"/>
              <a:buNone/>
              <a:defRPr sz="4200"/>
            </a:lvl5pPr>
            <a:lvl6pPr lvl="5" rtl="0">
              <a:lnSpc>
                <a:spcPct val="100000"/>
              </a:lnSpc>
              <a:spcBef>
                <a:spcPts val="0"/>
              </a:spcBef>
              <a:spcAft>
                <a:spcPts val="0"/>
              </a:spcAft>
              <a:buSzPts val="4200"/>
              <a:buNone/>
              <a:defRPr sz="4200"/>
            </a:lvl6pPr>
            <a:lvl7pPr lvl="6" rtl="0">
              <a:lnSpc>
                <a:spcPct val="100000"/>
              </a:lnSpc>
              <a:spcBef>
                <a:spcPts val="0"/>
              </a:spcBef>
              <a:spcAft>
                <a:spcPts val="0"/>
              </a:spcAft>
              <a:buSzPts val="4200"/>
              <a:buNone/>
              <a:defRPr sz="4200"/>
            </a:lvl7pPr>
            <a:lvl8pPr lvl="7" rtl="0">
              <a:lnSpc>
                <a:spcPct val="100000"/>
              </a:lnSpc>
              <a:spcBef>
                <a:spcPts val="0"/>
              </a:spcBef>
              <a:spcAft>
                <a:spcPts val="0"/>
              </a:spcAft>
              <a:buSzPts val="4200"/>
              <a:buNone/>
              <a:defRPr sz="4200"/>
            </a:lvl8pPr>
            <a:lvl9pPr lvl="8" rtl="0">
              <a:lnSpc>
                <a:spcPct val="100000"/>
              </a:lnSpc>
              <a:spcBef>
                <a:spcPts val="0"/>
              </a:spcBef>
              <a:spcAft>
                <a:spcPts val="0"/>
              </a:spcAft>
              <a:buSzPts val="4200"/>
              <a:buNone/>
              <a:defRPr sz="4200"/>
            </a:lvl9pPr>
          </a:lstStyle>
          <a:p>
            <a:endParaRPr/>
          </a:p>
        </p:txBody>
      </p:sp>
      <p:sp>
        <p:nvSpPr>
          <p:cNvPr id="98" name="Google Shape;98;p12"/>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rt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99" name="Google Shape;99;p12"/>
          <p:cNvSpPr txBox="1">
            <a:spLocks noGrp="1"/>
          </p:cNvSpPr>
          <p:nvPr>
            <p:ph type="body" idx="2"/>
          </p:nvPr>
        </p:nvSpPr>
        <p:spPr>
          <a:xfrm>
            <a:off x="4818000" y="497850"/>
            <a:ext cx="4074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18671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p:cSld name="TITLE_AND_BODY_2">
    <p:bg>
      <p:bgPr>
        <a:solidFill>
          <a:schemeClr val="lt1"/>
        </a:solidFill>
        <a:effectLst/>
      </p:bgPr>
    </p:bg>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000"/>
              <a:buNone/>
              <a:defRPr>
                <a:solidFill>
                  <a:srgbClr val="000000"/>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2" name="Google Shape;32;p29"/>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600"/>
              <a:buNone/>
              <a:defRPr sz="1000">
                <a:solidFill>
                  <a:srgbClr val="000000"/>
                </a:solidFill>
                <a:latin typeface="JetBrains Mono Light"/>
                <a:ea typeface="JetBrains Mono Light"/>
                <a:cs typeface="JetBrains Mono Light"/>
                <a:sym typeface="JetBrains Mono Light"/>
              </a:defRPr>
            </a:lvl1pPr>
            <a:lvl2pPr lvl="1" algn="l">
              <a:lnSpc>
                <a:spcPct val="115000"/>
              </a:lnSpc>
              <a:spcBef>
                <a:spcPts val="0"/>
              </a:spcBef>
              <a:spcAft>
                <a:spcPts val="0"/>
              </a:spcAft>
              <a:buSzPts val="1000"/>
              <a:buNone/>
              <a:defRPr sz="1000"/>
            </a:lvl2pPr>
            <a:lvl3pPr lvl="2" algn="l">
              <a:lnSpc>
                <a:spcPct val="115000"/>
              </a:lnSpc>
              <a:spcBef>
                <a:spcPts val="0"/>
              </a:spcBef>
              <a:spcAft>
                <a:spcPts val="0"/>
              </a:spcAft>
              <a:buSzPts val="1000"/>
              <a:buNone/>
              <a:defRPr sz="1000"/>
            </a:lvl3pPr>
            <a:lvl4pPr lvl="3" algn="l">
              <a:lnSpc>
                <a:spcPct val="115000"/>
              </a:lnSpc>
              <a:spcBef>
                <a:spcPts val="0"/>
              </a:spcBef>
              <a:spcAft>
                <a:spcPts val="0"/>
              </a:spcAft>
              <a:buSzPts val="1000"/>
              <a:buNone/>
              <a:defRPr sz="1000"/>
            </a:lvl4pPr>
            <a:lvl5pPr lvl="4" algn="l">
              <a:lnSpc>
                <a:spcPct val="115000"/>
              </a:lnSpc>
              <a:spcBef>
                <a:spcPts val="0"/>
              </a:spcBef>
              <a:spcAft>
                <a:spcPts val="0"/>
              </a:spcAft>
              <a:buSzPts val="1000"/>
              <a:buNone/>
              <a:defRPr sz="1000"/>
            </a:lvl5pPr>
            <a:lvl6pPr lvl="5" algn="l">
              <a:lnSpc>
                <a:spcPct val="115000"/>
              </a:lnSpc>
              <a:spcBef>
                <a:spcPts val="0"/>
              </a:spcBef>
              <a:spcAft>
                <a:spcPts val="0"/>
              </a:spcAft>
              <a:buSzPts val="1000"/>
              <a:buNone/>
              <a:defRPr sz="1000"/>
            </a:lvl6pPr>
            <a:lvl7pPr lvl="6" algn="l">
              <a:lnSpc>
                <a:spcPct val="115000"/>
              </a:lnSpc>
              <a:spcBef>
                <a:spcPts val="0"/>
              </a:spcBef>
              <a:spcAft>
                <a:spcPts val="0"/>
              </a:spcAft>
              <a:buSzPts val="1000"/>
              <a:buNone/>
              <a:defRPr sz="1000"/>
            </a:lvl7pPr>
            <a:lvl8pPr lvl="7" algn="l">
              <a:lnSpc>
                <a:spcPct val="115000"/>
              </a:lnSpc>
              <a:spcBef>
                <a:spcPts val="0"/>
              </a:spcBef>
              <a:spcAft>
                <a:spcPts val="0"/>
              </a:spcAft>
              <a:buSzPts val="1000"/>
              <a:buNone/>
              <a:defRPr sz="1000"/>
            </a:lvl8pPr>
            <a:lvl9pPr lvl="8" algn="l">
              <a:lnSpc>
                <a:spcPct val="115000"/>
              </a:lnSpc>
              <a:spcBef>
                <a:spcPts val="0"/>
              </a:spcBef>
              <a:spcAft>
                <a:spcPts val="0"/>
              </a:spcAft>
              <a:buSzPts val="1000"/>
              <a:buNone/>
              <a:defRPr sz="1000"/>
            </a:lvl9pPr>
          </a:lstStyle>
          <a:p>
            <a:endParaRPr/>
          </a:p>
        </p:txBody>
      </p:sp>
      <p:sp>
        <p:nvSpPr>
          <p:cNvPr id="33" name="Google Shape;33;p29"/>
          <p:cNvSpPr txBox="1">
            <a:spLocks noGrp="1"/>
          </p:cNvSpPr>
          <p:nvPr>
            <p:ph type="body" idx="2"/>
          </p:nvPr>
        </p:nvSpPr>
        <p:spPr>
          <a:xfrm>
            <a:off x="257425" y="1565500"/>
            <a:ext cx="8635200" cy="30213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orient="horz">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Zwischenüberschrift/Trenner">
  <p:cSld name="Zwischenüberschrift/Trenner">
    <p:spTree>
      <p:nvGrpSpPr>
        <p:cNvPr id="1" name="Shape 100"/>
        <p:cNvGrpSpPr/>
        <p:nvPr/>
      </p:nvGrpSpPr>
      <p:grpSpPr>
        <a:xfrm>
          <a:off x="0" y="0"/>
          <a:ext cx="0" cy="0"/>
          <a:chOff x="0" y="0"/>
          <a:chExt cx="0" cy="0"/>
        </a:xfrm>
      </p:grpSpPr>
      <p:sp>
        <p:nvSpPr>
          <p:cNvPr id="101" name="Google Shape;101;p13"/>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3"/>
          <p:cNvSpPr txBox="1">
            <a:spLocks noGrp="1"/>
          </p:cNvSpPr>
          <p:nvPr>
            <p:ph type="title"/>
          </p:nvPr>
        </p:nvSpPr>
        <p:spPr>
          <a:xfrm>
            <a:off x="493506"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4200"/>
              <a:buNone/>
              <a:defRPr sz="4200"/>
            </a:lvl2pPr>
            <a:lvl3pPr lvl="2">
              <a:lnSpc>
                <a:spcPct val="100000"/>
              </a:lnSpc>
              <a:spcBef>
                <a:spcPts val="0"/>
              </a:spcBef>
              <a:spcAft>
                <a:spcPts val="0"/>
              </a:spcAft>
              <a:buSzPts val="4200"/>
              <a:buNone/>
              <a:defRPr sz="4200"/>
            </a:lvl3pPr>
            <a:lvl4pPr lvl="3">
              <a:lnSpc>
                <a:spcPct val="100000"/>
              </a:lnSpc>
              <a:spcBef>
                <a:spcPts val="0"/>
              </a:spcBef>
              <a:spcAft>
                <a:spcPts val="0"/>
              </a:spcAft>
              <a:buSzPts val="4200"/>
              <a:buNone/>
              <a:defRPr sz="4200"/>
            </a:lvl4pPr>
            <a:lvl5pPr lvl="4">
              <a:lnSpc>
                <a:spcPct val="100000"/>
              </a:lnSpc>
              <a:spcBef>
                <a:spcPts val="0"/>
              </a:spcBef>
              <a:spcAft>
                <a:spcPts val="0"/>
              </a:spcAft>
              <a:buSzPts val="4200"/>
              <a:buNone/>
              <a:defRPr sz="4200"/>
            </a:lvl5pPr>
            <a:lvl6pPr lvl="5">
              <a:lnSpc>
                <a:spcPct val="100000"/>
              </a:lnSpc>
              <a:spcBef>
                <a:spcPts val="0"/>
              </a:spcBef>
              <a:spcAft>
                <a:spcPts val="0"/>
              </a:spcAft>
              <a:buSzPts val="4200"/>
              <a:buNone/>
              <a:defRPr sz="4200"/>
            </a:lvl6pPr>
            <a:lvl7pPr lvl="6">
              <a:lnSpc>
                <a:spcPct val="100000"/>
              </a:lnSpc>
              <a:spcBef>
                <a:spcPts val="0"/>
              </a:spcBef>
              <a:spcAft>
                <a:spcPts val="0"/>
              </a:spcAft>
              <a:buSzPts val="4200"/>
              <a:buNone/>
              <a:defRPr sz="4200"/>
            </a:lvl7pPr>
            <a:lvl8pPr lvl="7">
              <a:lnSpc>
                <a:spcPct val="100000"/>
              </a:lnSpc>
              <a:spcBef>
                <a:spcPts val="0"/>
              </a:spcBef>
              <a:spcAft>
                <a:spcPts val="0"/>
              </a:spcAft>
              <a:buSzPts val="4200"/>
              <a:buNone/>
              <a:defRPr sz="4200"/>
            </a:lvl8pPr>
            <a:lvl9pPr lvl="8">
              <a:lnSpc>
                <a:spcPct val="100000"/>
              </a:lnSpc>
              <a:spcBef>
                <a:spcPts val="0"/>
              </a:spcBef>
              <a:spcAft>
                <a:spcPts val="0"/>
              </a:spcAft>
              <a:buSzPts val="4200"/>
              <a:buNone/>
              <a:defRPr sz="4200"/>
            </a:lvl9pPr>
          </a:lstStyle>
          <a:p>
            <a:endParaRPr/>
          </a:p>
        </p:txBody>
      </p:sp>
      <p:sp>
        <p:nvSpPr>
          <p:cNvPr id="103" name="Google Shape;103;p13"/>
          <p:cNvSpPr txBox="1">
            <a:spLocks noGrp="1"/>
          </p:cNvSpPr>
          <p:nvPr>
            <p:ph type="subTitle" idx="1"/>
          </p:nvPr>
        </p:nvSpPr>
        <p:spPr>
          <a:xfrm>
            <a:off x="493500"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04" name="Google Shape;104;p13"/>
          <p:cNvSpPr>
            <a:spLocks noGrp="1"/>
          </p:cNvSpPr>
          <p:nvPr>
            <p:ph type="pic" idx="2"/>
          </p:nvPr>
        </p:nvSpPr>
        <p:spPr>
          <a:xfrm>
            <a:off x="4572000" y="252000"/>
            <a:ext cx="4322100" cy="4586400"/>
          </a:xfrm>
          <a:prstGeom prst="rect">
            <a:avLst/>
          </a:prstGeom>
          <a:noFill/>
          <a:ln>
            <a:noFill/>
          </a:ln>
        </p:spPr>
      </p:sp>
    </p:spTree>
    <p:extLst>
      <p:ext uri="{BB962C8B-B14F-4D97-AF65-F5344CB8AC3E}">
        <p14:creationId xmlns:p14="http://schemas.microsoft.com/office/powerpoint/2010/main" val="1399305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05"/>
        <p:cNvGrpSpPr/>
        <p:nvPr/>
      </p:nvGrpSpPr>
      <p:grpSpPr>
        <a:xfrm>
          <a:off x="0" y="0"/>
          <a:ext cx="0" cy="0"/>
          <a:chOff x="0" y="0"/>
          <a:chExt cx="0" cy="0"/>
        </a:xfrm>
      </p:grpSpPr>
      <p:sp>
        <p:nvSpPr>
          <p:cNvPr id="106" name="Google Shape;106;p14"/>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4"/>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AGENDA</a:t>
            </a:r>
            <a:endParaRPr sz="1000">
              <a:latin typeface="JetBrains Mono Light"/>
              <a:ea typeface="JetBrains Mono Light"/>
              <a:cs typeface="JetBrains Mono Light"/>
              <a:sym typeface="JetBrains Mono Light"/>
            </a:endParaRPr>
          </a:p>
        </p:txBody>
      </p:sp>
      <p:pic>
        <p:nvPicPr>
          <p:cNvPr id="108" name="Google Shape;108;p14"/>
          <p:cNvPicPr preferRelativeResize="0"/>
          <p:nvPr/>
        </p:nvPicPr>
        <p:blipFill rotWithShape="1">
          <a:blip r:embed="rId2">
            <a:alphaModFix/>
          </a:blip>
          <a:srcRect t="19131" r="50045" b="19137"/>
          <a:stretch/>
        </p:blipFill>
        <p:spPr>
          <a:xfrm>
            <a:off x="1244075" y="1129550"/>
            <a:ext cx="2317800" cy="2831299"/>
          </a:xfrm>
          <a:prstGeom prst="rect">
            <a:avLst/>
          </a:prstGeom>
          <a:noFill/>
          <a:ln>
            <a:noFill/>
          </a:ln>
        </p:spPr>
      </p:pic>
      <p:sp>
        <p:nvSpPr>
          <p:cNvPr id="109" name="Google Shape;109;p14"/>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
        <p:nvSpPr>
          <p:cNvPr id="110" name="Google Shape;110;p14"/>
          <p:cNvSpPr txBox="1">
            <a:spLocks noGrp="1"/>
          </p:cNvSpPr>
          <p:nvPr>
            <p:ph type="title"/>
          </p:nvPr>
        </p:nvSpPr>
        <p:spPr>
          <a:xfrm>
            <a:off x="1075960" y="1976850"/>
            <a:ext cx="2317800" cy="1189800"/>
          </a:xfrm>
          <a:prstGeom prst="rect">
            <a:avLst/>
          </a:prstGeom>
          <a:ln>
            <a:noFill/>
          </a:ln>
        </p:spPr>
        <p:txBody>
          <a:bodyPr spcFirstLastPara="1" wrap="square" lIns="91425" tIns="91425" rIns="91425" bIns="91425" anchor="ctr" anchorCtr="0">
            <a:normAutofit/>
          </a:bodyPr>
          <a:lstStyle>
            <a:lvl1pPr marL="0" marR="0" lvl="0" indent="0" algn="ctr" rtl="0">
              <a:lnSpc>
                <a:spcPct val="115000"/>
              </a:lnSpc>
              <a:spcBef>
                <a:spcPts val="0"/>
              </a:spcBef>
              <a:spcAft>
                <a:spcPts val="0"/>
              </a:spcAft>
              <a:buNone/>
              <a:defRPr sz="2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57554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itfrage">
  <p:cSld name="Leitfrage">
    <p:spTree>
      <p:nvGrpSpPr>
        <p:cNvPr id="1" name="Shape 111"/>
        <p:cNvGrpSpPr/>
        <p:nvPr/>
      </p:nvGrpSpPr>
      <p:grpSpPr>
        <a:xfrm>
          <a:off x="0" y="0"/>
          <a:ext cx="0" cy="0"/>
          <a:chOff x="0" y="0"/>
          <a:chExt cx="0" cy="0"/>
        </a:xfrm>
      </p:grpSpPr>
      <p:sp>
        <p:nvSpPr>
          <p:cNvPr id="112" name="Google Shape;112;p15"/>
          <p:cNvSpPr/>
          <p:nvPr/>
        </p:nvSpPr>
        <p:spPr>
          <a:xfrm>
            <a:off x="457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5"/>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LEITFRAGE</a:t>
            </a:r>
            <a:endParaRPr sz="1000">
              <a:latin typeface="JetBrains Mono Light"/>
              <a:ea typeface="JetBrains Mono Light"/>
              <a:cs typeface="JetBrains Mono Light"/>
              <a:sym typeface="JetBrains Mono Light"/>
            </a:endParaRPr>
          </a:p>
        </p:txBody>
      </p:sp>
      <p:sp>
        <p:nvSpPr>
          <p:cNvPr id="114" name="Google Shape;114;p15"/>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1930195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earnings">
  <p:cSld name="Learnings">
    <p:spTree>
      <p:nvGrpSpPr>
        <p:cNvPr id="1" name="Shape 115"/>
        <p:cNvGrpSpPr/>
        <p:nvPr/>
      </p:nvGrpSpPr>
      <p:grpSpPr>
        <a:xfrm>
          <a:off x="0" y="0"/>
          <a:ext cx="0" cy="0"/>
          <a:chOff x="0" y="0"/>
          <a:chExt cx="0" cy="0"/>
        </a:xfrm>
      </p:grpSpPr>
      <p:sp>
        <p:nvSpPr>
          <p:cNvPr id="116" name="Google Shape;116;p16"/>
          <p:cNvSpPr/>
          <p:nvPr/>
        </p:nvSpPr>
        <p:spPr>
          <a:xfrm>
            <a:off x="4572000" y="252000"/>
            <a:ext cx="4320000" cy="4586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000"/>
              <a:buFont typeface="JetBrains Mono Light"/>
              <a:buNone/>
            </a:pPr>
            <a:r>
              <a:rPr lang="de" sz="1000">
                <a:latin typeface="JetBrains Mono Light"/>
                <a:ea typeface="JetBrains Mono Light"/>
                <a:cs typeface="JetBrains Mono Light"/>
                <a:sym typeface="JetBrains Mono Light"/>
              </a:rPr>
              <a:t>LEARNINGS</a:t>
            </a:r>
            <a:endParaRPr sz="1000">
              <a:latin typeface="JetBrains Mono Light"/>
              <a:ea typeface="JetBrains Mono Light"/>
              <a:cs typeface="JetBrains Mono Light"/>
              <a:sym typeface="JetBrains Mono Light"/>
            </a:endParaRPr>
          </a:p>
        </p:txBody>
      </p:sp>
      <p:sp>
        <p:nvSpPr>
          <p:cNvPr id="118" name="Google Shape;118;p16"/>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3104017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Übung (inkl. Details)">
  <p:cSld name="Übung (inkl. Details)">
    <p:spTree>
      <p:nvGrpSpPr>
        <p:cNvPr id="1" name="Shape 119"/>
        <p:cNvGrpSpPr/>
        <p:nvPr/>
      </p:nvGrpSpPr>
      <p:grpSpPr>
        <a:xfrm>
          <a:off x="0" y="0"/>
          <a:ext cx="0" cy="0"/>
          <a:chOff x="0" y="0"/>
          <a:chExt cx="0" cy="0"/>
        </a:xfrm>
      </p:grpSpPr>
      <p:sp>
        <p:nvSpPr>
          <p:cNvPr id="120" name="Google Shape;120;p17"/>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1" name="Google Shape;121;p17"/>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2" name="Google Shape;122;p17"/>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200"/>
              <a:buNone/>
              <a:defRPr sz="2200">
                <a:solidFill>
                  <a:schemeClr val="lt1"/>
                </a:solidFill>
              </a:defRPr>
            </a:lvl1pPr>
            <a:lvl2pPr lvl="1" rtl="0">
              <a:lnSpc>
                <a:spcPct val="100000"/>
              </a:lnSpc>
              <a:spcBef>
                <a:spcPts val="0"/>
              </a:spcBef>
              <a:spcAft>
                <a:spcPts val="0"/>
              </a:spcAft>
              <a:buClr>
                <a:schemeClr val="lt1"/>
              </a:buClr>
              <a:buSzPts val="4200"/>
              <a:buNone/>
              <a:defRPr sz="4200">
                <a:solidFill>
                  <a:schemeClr val="lt1"/>
                </a:solidFill>
              </a:defRPr>
            </a:lvl2pPr>
            <a:lvl3pPr lvl="2" rtl="0">
              <a:lnSpc>
                <a:spcPct val="100000"/>
              </a:lnSpc>
              <a:spcBef>
                <a:spcPts val="0"/>
              </a:spcBef>
              <a:spcAft>
                <a:spcPts val="0"/>
              </a:spcAft>
              <a:buClr>
                <a:schemeClr val="lt1"/>
              </a:buClr>
              <a:buSzPts val="4200"/>
              <a:buNone/>
              <a:defRPr sz="4200">
                <a:solidFill>
                  <a:schemeClr val="lt1"/>
                </a:solidFill>
              </a:defRPr>
            </a:lvl3pPr>
            <a:lvl4pPr lvl="3" rtl="0">
              <a:lnSpc>
                <a:spcPct val="100000"/>
              </a:lnSpc>
              <a:spcBef>
                <a:spcPts val="0"/>
              </a:spcBef>
              <a:spcAft>
                <a:spcPts val="0"/>
              </a:spcAft>
              <a:buClr>
                <a:schemeClr val="lt1"/>
              </a:buClr>
              <a:buSzPts val="4200"/>
              <a:buNone/>
              <a:defRPr sz="4200">
                <a:solidFill>
                  <a:schemeClr val="lt1"/>
                </a:solidFill>
              </a:defRPr>
            </a:lvl4pPr>
            <a:lvl5pPr lvl="4" rtl="0">
              <a:lnSpc>
                <a:spcPct val="100000"/>
              </a:lnSpc>
              <a:spcBef>
                <a:spcPts val="0"/>
              </a:spcBef>
              <a:spcAft>
                <a:spcPts val="0"/>
              </a:spcAft>
              <a:buClr>
                <a:schemeClr val="lt1"/>
              </a:buClr>
              <a:buSzPts val="4200"/>
              <a:buNone/>
              <a:defRPr sz="4200">
                <a:solidFill>
                  <a:schemeClr val="lt1"/>
                </a:solidFill>
              </a:defRPr>
            </a:lvl5pPr>
            <a:lvl6pPr lvl="5" rtl="0">
              <a:lnSpc>
                <a:spcPct val="100000"/>
              </a:lnSpc>
              <a:spcBef>
                <a:spcPts val="0"/>
              </a:spcBef>
              <a:spcAft>
                <a:spcPts val="0"/>
              </a:spcAft>
              <a:buClr>
                <a:schemeClr val="lt1"/>
              </a:buClr>
              <a:buSzPts val="4200"/>
              <a:buNone/>
              <a:defRPr sz="4200">
                <a:solidFill>
                  <a:schemeClr val="lt1"/>
                </a:solidFill>
              </a:defRPr>
            </a:lvl6pPr>
            <a:lvl7pPr lvl="6" rtl="0">
              <a:lnSpc>
                <a:spcPct val="100000"/>
              </a:lnSpc>
              <a:spcBef>
                <a:spcPts val="0"/>
              </a:spcBef>
              <a:spcAft>
                <a:spcPts val="0"/>
              </a:spcAft>
              <a:buClr>
                <a:schemeClr val="lt1"/>
              </a:buClr>
              <a:buSzPts val="4200"/>
              <a:buNone/>
              <a:defRPr sz="4200">
                <a:solidFill>
                  <a:schemeClr val="lt1"/>
                </a:solidFill>
              </a:defRPr>
            </a:lvl7pPr>
            <a:lvl8pPr lvl="7" rtl="0">
              <a:lnSpc>
                <a:spcPct val="100000"/>
              </a:lnSpc>
              <a:spcBef>
                <a:spcPts val="0"/>
              </a:spcBef>
              <a:spcAft>
                <a:spcPts val="0"/>
              </a:spcAft>
              <a:buClr>
                <a:schemeClr val="lt1"/>
              </a:buClr>
              <a:buSzPts val="4200"/>
              <a:buNone/>
              <a:defRPr sz="4200">
                <a:solidFill>
                  <a:schemeClr val="lt1"/>
                </a:solidFill>
              </a:defRPr>
            </a:lvl8pPr>
            <a:lvl9pPr lvl="8" rtl="0">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3" name="Google Shape;123;p17"/>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rt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4" name="Google Shape;124;p17"/>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lvl1pPr marL="457200" lvl="0" indent="-355600" algn="l" rtl="0">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Tree>
    <p:extLst>
      <p:ext uri="{BB962C8B-B14F-4D97-AF65-F5344CB8AC3E}">
        <p14:creationId xmlns:p14="http://schemas.microsoft.com/office/powerpoint/2010/main" val="1788588431"/>
      </p:ext>
    </p:extLst>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Übung (Plenum/Reflexion)">
  <p:cSld name="Übung (Plenum/Reflexion)">
    <p:spTree>
      <p:nvGrpSpPr>
        <p:cNvPr id="1" name="Shape 125"/>
        <p:cNvGrpSpPr/>
        <p:nvPr/>
      </p:nvGrpSpPr>
      <p:grpSpPr>
        <a:xfrm>
          <a:off x="0" y="0"/>
          <a:ext cx="0" cy="0"/>
          <a:chOff x="0" y="0"/>
          <a:chExt cx="0" cy="0"/>
        </a:xfrm>
      </p:grpSpPr>
      <p:sp>
        <p:nvSpPr>
          <p:cNvPr id="126" name="Google Shape;126;p18"/>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127" name="Google Shape;127;p18"/>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200"/>
              <a:buNone/>
              <a:defRPr sz="2200">
                <a:solidFill>
                  <a:schemeClr val="lt1"/>
                </a:solidFill>
              </a:defRPr>
            </a:lvl1pPr>
            <a:lvl2pPr lvl="1">
              <a:lnSpc>
                <a:spcPct val="100000"/>
              </a:lnSpc>
              <a:spcBef>
                <a:spcPts val="0"/>
              </a:spcBef>
              <a:spcAft>
                <a:spcPts val="0"/>
              </a:spcAft>
              <a:buClr>
                <a:schemeClr val="lt1"/>
              </a:buClr>
              <a:buSzPts val="4200"/>
              <a:buNone/>
              <a:defRPr sz="4200">
                <a:solidFill>
                  <a:schemeClr val="lt1"/>
                </a:solidFill>
              </a:defRPr>
            </a:lvl2pPr>
            <a:lvl3pPr lvl="2">
              <a:lnSpc>
                <a:spcPct val="100000"/>
              </a:lnSpc>
              <a:spcBef>
                <a:spcPts val="0"/>
              </a:spcBef>
              <a:spcAft>
                <a:spcPts val="0"/>
              </a:spcAft>
              <a:buClr>
                <a:schemeClr val="lt1"/>
              </a:buClr>
              <a:buSzPts val="4200"/>
              <a:buNone/>
              <a:defRPr sz="4200">
                <a:solidFill>
                  <a:schemeClr val="lt1"/>
                </a:solidFill>
              </a:defRPr>
            </a:lvl3pPr>
            <a:lvl4pPr lvl="3">
              <a:lnSpc>
                <a:spcPct val="100000"/>
              </a:lnSpc>
              <a:spcBef>
                <a:spcPts val="0"/>
              </a:spcBef>
              <a:spcAft>
                <a:spcPts val="0"/>
              </a:spcAft>
              <a:buClr>
                <a:schemeClr val="lt1"/>
              </a:buClr>
              <a:buSzPts val="4200"/>
              <a:buNone/>
              <a:defRPr sz="4200">
                <a:solidFill>
                  <a:schemeClr val="lt1"/>
                </a:solidFill>
              </a:defRPr>
            </a:lvl4pPr>
            <a:lvl5pPr lvl="4">
              <a:lnSpc>
                <a:spcPct val="100000"/>
              </a:lnSpc>
              <a:spcBef>
                <a:spcPts val="0"/>
              </a:spcBef>
              <a:spcAft>
                <a:spcPts val="0"/>
              </a:spcAft>
              <a:buClr>
                <a:schemeClr val="lt1"/>
              </a:buClr>
              <a:buSzPts val="4200"/>
              <a:buNone/>
              <a:defRPr sz="4200">
                <a:solidFill>
                  <a:schemeClr val="lt1"/>
                </a:solidFill>
              </a:defRPr>
            </a:lvl5pPr>
            <a:lvl6pPr lvl="5">
              <a:lnSpc>
                <a:spcPct val="100000"/>
              </a:lnSpc>
              <a:spcBef>
                <a:spcPts val="0"/>
              </a:spcBef>
              <a:spcAft>
                <a:spcPts val="0"/>
              </a:spcAft>
              <a:buClr>
                <a:schemeClr val="lt1"/>
              </a:buClr>
              <a:buSzPts val="4200"/>
              <a:buNone/>
              <a:defRPr sz="4200">
                <a:solidFill>
                  <a:schemeClr val="lt1"/>
                </a:solidFill>
              </a:defRPr>
            </a:lvl6pPr>
            <a:lvl7pPr lvl="6">
              <a:lnSpc>
                <a:spcPct val="100000"/>
              </a:lnSpc>
              <a:spcBef>
                <a:spcPts val="0"/>
              </a:spcBef>
              <a:spcAft>
                <a:spcPts val="0"/>
              </a:spcAft>
              <a:buClr>
                <a:schemeClr val="lt1"/>
              </a:buClr>
              <a:buSzPts val="4200"/>
              <a:buNone/>
              <a:defRPr sz="4200">
                <a:solidFill>
                  <a:schemeClr val="lt1"/>
                </a:solidFill>
              </a:defRPr>
            </a:lvl7pPr>
            <a:lvl8pPr lvl="7">
              <a:lnSpc>
                <a:spcPct val="100000"/>
              </a:lnSpc>
              <a:spcBef>
                <a:spcPts val="0"/>
              </a:spcBef>
              <a:spcAft>
                <a:spcPts val="0"/>
              </a:spcAft>
              <a:buClr>
                <a:schemeClr val="lt1"/>
              </a:buClr>
              <a:buSzPts val="4200"/>
              <a:buNone/>
              <a:defRPr sz="4200">
                <a:solidFill>
                  <a:schemeClr val="lt1"/>
                </a:solidFill>
              </a:defRPr>
            </a:lvl8pPr>
            <a:lvl9pPr lvl="8">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28" name="Google Shape;128;p18"/>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129" name="Google Shape;129;p18"/>
          <p:cNvSpPr>
            <a:spLocks noGrp="1"/>
          </p:cNvSpPr>
          <p:nvPr>
            <p:ph type="pic" idx="2"/>
          </p:nvPr>
        </p:nvSpPr>
        <p:spPr>
          <a:xfrm>
            <a:off x="4572000" y="252000"/>
            <a:ext cx="4322100" cy="4586400"/>
          </a:xfrm>
          <a:prstGeom prst="rect">
            <a:avLst/>
          </a:prstGeom>
          <a:noFill/>
          <a:ln>
            <a:noFill/>
          </a:ln>
        </p:spPr>
      </p:sp>
    </p:spTree>
    <p:extLst>
      <p:ext uri="{BB962C8B-B14F-4D97-AF65-F5344CB8AC3E}">
        <p14:creationId xmlns:p14="http://schemas.microsoft.com/office/powerpoint/2010/main" val="3252275083"/>
      </p:ext>
    </p:extLst>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gures with description">
  <p:cSld name="Figures with description">
    <p:spTree>
      <p:nvGrpSpPr>
        <p:cNvPr id="1" name="Shape 130"/>
        <p:cNvGrpSpPr/>
        <p:nvPr/>
      </p:nvGrpSpPr>
      <p:grpSpPr>
        <a:xfrm>
          <a:off x="0" y="0"/>
          <a:ext cx="0" cy="0"/>
          <a:chOff x="0" y="0"/>
          <a:chExt cx="0" cy="0"/>
        </a:xfrm>
      </p:grpSpPr>
      <p:sp>
        <p:nvSpPr>
          <p:cNvPr id="131" name="Google Shape;131;p19"/>
          <p:cNvSpPr/>
          <p:nvPr/>
        </p:nvSpPr>
        <p:spPr>
          <a:xfrm>
            <a:off x="252000" y="252000"/>
            <a:ext cx="43200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9"/>
          <p:cNvSpPr txBox="1">
            <a:spLocks noGrp="1"/>
          </p:cNvSpPr>
          <p:nvPr>
            <p:ph type="title"/>
          </p:nvPr>
        </p:nvSpPr>
        <p:spPr>
          <a:xfrm>
            <a:off x="433975" y="842400"/>
            <a:ext cx="3837000" cy="111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3" name="Google Shape;133;p19"/>
          <p:cNvSpPr txBox="1">
            <a:spLocks noGrp="1"/>
          </p:cNvSpPr>
          <p:nvPr>
            <p:ph type="subTitle" idx="1"/>
          </p:nvPr>
        </p:nvSpPr>
        <p:spPr>
          <a:xfrm>
            <a:off x="433969" y="473100"/>
            <a:ext cx="3837000" cy="36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1pPr>
            <a:lvl2pPr lvl="1"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2pPr>
            <a:lvl3pPr lvl="2"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3pPr>
            <a:lvl4pPr lvl="3"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4pPr>
            <a:lvl5pPr lvl="4"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5pPr>
            <a:lvl6pPr lvl="5"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6pPr>
            <a:lvl7pPr lvl="6"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7pPr>
            <a:lvl8pPr lvl="7"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8pPr>
            <a:lvl9pPr lvl="8" algn="l">
              <a:lnSpc>
                <a:spcPct val="100000"/>
              </a:lnSpc>
              <a:spcBef>
                <a:spcPts val="0"/>
              </a:spcBef>
              <a:spcAft>
                <a:spcPts val="0"/>
              </a:spcAft>
              <a:buSzPts val="1000"/>
              <a:buFont typeface="JetBrains Mono Light"/>
              <a:buNone/>
              <a:defRPr sz="1000">
                <a:latin typeface="JetBrains Mono Light"/>
                <a:ea typeface="JetBrains Mono Light"/>
                <a:cs typeface="JetBrains Mono Light"/>
                <a:sym typeface="JetBrains Mono Light"/>
              </a:defRPr>
            </a:lvl9pPr>
          </a:lstStyle>
          <a:p>
            <a:endParaRPr/>
          </a:p>
        </p:txBody>
      </p:sp>
      <p:sp>
        <p:nvSpPr>
          <p:cNvPr id="134" name="Google Shape;134;p19"/>
          <p:cNvSpPr txBox="1">
            <a:spLocks noGrp="1"/>
          </p:cNvSpPr>
          <p:nvPr>
            <p:ph type="body" idx="2"/>
          </p:nvPr>
        </p:nvSpPr>
        <p:spPr>
          <a:xfrm>
            <a:off x="433975" y="1953900"/>
            <a:ext cx="3837000" cy="2632500"/>
          </a:xfrm>
          <a:prstGeom prst="rect">
            <a:avLst/>
          </a:prstGeom>
          <a:noFill/>
          <a:ln>
            <a:noFill/>
          </a:ln>
        </p:spPr>
        <p:txBody>
          <a:bodyPr spcFirstLastPara="1" wrap="square" lIns="91425" tIns="91425" rIns="91425" bIns="91425" anchor="b" anchorCtr="0">
            <a:noAutofit/>
          </a:bodyPr>
          <a:lstStyle>
            <a:lvl1pPr marL="457200" lvl="0" indent="-304800" algn="l">
              <a:lnSpc>
                <a:spcPct val="115000"/>
              </a:lnSpc>
              <a:spcBef>
                <a:spcPts val="0"/>
              </a:spcBef>
              <a:spcAft>
                <a:spcPts val="0"/>
              </a:spcAft>
              <a:buSzPts val="1200"/>
              <a:buFont typeface="Calibri"/>
              <a:buChar char="●"/>
              <a:defRPr sz="1200">
                <a:latin typeface="Calibri"/>
                <a:ea typeface="Calibri"/>
                <a:cs typeface="Calibri"/>
                <a:sym typeface="Calibri"/>
              </a:defRPr>
            </a:lvl1pPr>
            <a:lvl2pPr marL="914400" lvl="1" indent="-304800" algn="l">
              <a:lnSpc>
                <a:spcPct val="115000"/>
              </a:lnSpc>
              <a:spcBef>
                <a:spcPts val="1000"/>
              </a:spcBef>
              <a:spcAft>
                <a:spcPts val="0"/>
              </a:spcAft>
              <a:buSzPts val="1200"/>
              <a:buFont typeface="Calibri"/>
              <a:buChar char="○"/>
              <a:defRPr sz="1200">
                <a:latin typeface="Calibri"/>
                <a:ea typeface="Calibri"/>
                <a:cs typeface="Calibri"/>
                <a:sym typeface="Calibri"/>
              </a:defRPr>
            </a:lvl2pPr>
            <a:lvl3pPr marL="1371600" lvl="2" indent="-304800" algn="l">
              <a:lnSpc>
                <a:spcPct val="115000"/>
              </a:lnSpc>
              <a:spcBef>
                <a:spcPts val="1000"/>
              </a:spcBef>
              <a:spcAft>
                <a:spcPts val="0"/>
              </a:spcAft>
              <a:buSzPts val="1200"/>
              <a:buFont typeface="Calibri"/>
              <a:buChar char="■"/>
              <a:defRPr sz="1200">
                <a:latin typeface="Calibri"/>
                <a:ea typeface="Calibri"/>
                <a:cs typeface="Calibri"/>
                <a:sym typeface="Calibri"/>
              </a:defRPr>
            </a:lvl3pPr>
            <a:lvl4pPr marL="1828800" lvl="3" indent="-304800" algn="l">
              <a:lnSpc>
                <a:spcPct val="115000"/>
              </a:lnSpc>
              <a:spcBef>
                <a:spcPts val="1000"/>
              </a:spcBef>
              <a:spcAft>
                <a:spcPts val="0"/>
              </a:spcAft>
              <a:buSzPts val="1200"/>
              <a:buFont typeface="Calibri"/>
              <a:buChar char="●"/>
              <a:defRPr sz="1200">
                <a:latin typeface="Calibri"/>
                <a:ea typeface="Calibri"/>
                <a:cs typeface="Calibri"/>
                <a:sym typeface="Calibri"/>
              </a:defRPr>
            </a:lvl4pPr>
            <a:lvl5pPr marL="2286000" lvl="4" indent="-304800" algn="l">
              <a:lnSpc>
                <a:spcPct val="115000"/>
              </a:lnSpc>
              <a:spcBef>
                <a:spcPts val="1000"/>
              </a:spcBef>
              <a:spcAft>
                <a:spcPts val="0"/>
              </a:spcAft>
              <a:buSzPts val="1200"/>
              <a:buFont typeface="Calibri"/>
              <a:buChar char="○"/>
              <a:defRPr sz="1200">
                <a:latin typeface="Calibri"/>
                <a:ea typeface="Calibri"/>
                <a:cs typeface="Calibri"/>
                <a:sym typeface="Calibri"/>
              </a:defRPr>
            </a:lvl5pPr>
            <a:lvl6pPr marL="2743200" lvl="5" indent="-304800" algn="l">
              <a:lnSpc>
                <a:spcPct val="115000"/>
              </a:lnSpc>
              <a:spcBef>
                <a:spcPts val="1000"/>
              </a:spcBef>
              <a:spcAft>
                <a:spcPts val="0"/>
              </a:spcAft>
              <a:buSzPts val="1200"/>
              <a:buFont typeface="Calibri"/>
              <a:buChar char="■"/>
              <a:defRPr sz="1200">
                <a:latin typeface="Calibri"/>
                <a:ea typeface="Calibri"/>
                <a:cs typeface="Calibri"/>
                <a:sym typeface="Calibri"/>
              </a:defRPr>
            </a:lvl6pPr>
            <a:lvl7pPr marL="3200400" lvl="6" indent="-304800" algn="l">
              <a:lnSpc>
                <a:spcPct val="115000"/>
              </a:lnSpc>
              <a:spcBef>
                <a:spcPts val="1000"/>
              </a:spcBef>
              <a:spcAft>
                <a:spcPts val="0"/>
              </a:spcAft>
              <a:buSzPts val="1200"/>
              <a:buFont typeface="Calibri"/>
              <a:buChar char="●"/>
              <a:defRPr sz="1200">
                <a:latin typeface="Calibri"/>
                <a:ea typeface="Calibri"/>
                <a:cs typeface="Calibri"/>
                <a:sym typeface="Calibri"/>
              </a:defRPr>
            </a:lvl7pPr>
            <a:lvl8pPr marL="3657600" lvl="7" indent="-304800" algn="l">
              <a:lnSpc>
                <a:spcPct val="115000"/>
              </a:lnSpc>
              <a:spcBef>
                <a:spcPts val="1000"/>
              </a:spcBef>
              <a:spcAft>
                <a:spcPts val="0"/>
              </a:spcAft>
              <a:buSzPts val="1200"/>
              <a:buFont typeface="Calibri"/>
              <a:buChar char="○"/>
              <a:defRPr sz="1200">
                <a:latin typeface="Calibri"/>
                <a:ea typeface="Calibri"/>
                <a:cs typeface="Calibri"/>
                <a:sym typeface="Calibri"/>
              </a:defRPr>
            </a:lvl8pPr>
            <a:lvl9pPr marL="4114800" lvl="8" indent="-304800" algn="l">
              <a:lnSpc>
                <a:spcPct val="115000"/>
              </a:lnSpc>
              <a:spcBef>
                <a:spcPts val="1000"/>
              </a:spcBef>
              <a:spcAft>
                <a:spcPts val="1000"/>
              </a:spcAft>
              <a:buSzPts val="1200"/>
              <a:buFont typeface="Calibri"/>
              <a:buChar char="■"/>
              <a:defRPr sz="1200">
                <a:latin typeface="Calibri"/>
                <a:ea typeface="Calibri"/>
                <a:cs typeface="Calibri"/>
                <a:sym typeface="Calibri"/>
              </a:defRPr>
            </a:lvl9pPr>
          </a:lstStyle>
          <a:p>
            <a:endParaRPr/>
          </a:p>
        </p:txBody>
      </p:sp>
      <p:sp>
        <p:nvSpPr>
          <p:cNvPr id="135" name="Google Shape;135;p19"/>
          <p:cNvSpPr/>
          <p:nvPr/>
        </p:nvSpPr>
        <p:spPr>
          <a:xfrm>
            <a:off x="4572000" y="261525"/>
            <a:ext cx="4320000" cy="4576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9"/>
          <p:cNvSpPr>
            <a:spLocks noGrp="1"/>
          </p:cNvSpPr>
          <p:nvPr>
            <p:ph type="pic" idx="3"/>
          </p:nvPr>
        </p:nvSpPr>
        <p:spPr>
          <a:xfrm>
            <a:off x="4572000" y="256800"/>
            <a:ext cx="4320000" cy="4576800"/>
          </a:xfrm>
          <a:prstGeom prst="rect">
            <a:avLst/>
          </a:prstGeom>
          <a:noFill/>
          <a:ln>
            <a:noFill/>
          </a:ln>
        </p:spPr>
        <p:txBody>
          <a:bodyPr/>
          <a:lstStyle/>
          <a:p>
            <a:endParaRPr lang="de-DE"/>
          </a:p>
        </p:txBody>
      </p:sp>
    </p:spTree>
    <p:extLst>
      <p:ext uri="{BB962C8B-B14F-4D97-AF65-F5344CB8AC3E}">
        <p14:creationId xmlns:p14="http://schemas.microsoft.com/office/powerpoint/2010/main" val="130595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Kapitel I">
  <p:cSld name="TITLE_AND_BODY_1">
    <p:bg>
      <p:bgPr>
        <a:solidFill>
          <a:schemeClr val="lt1"/>
        </a:solidFill>
        <a:effectLst/>
      </p:bgPr>
    </p:bg>
    <p:spTree>
      <p:nvGrpSpPr>
        <p:cNvPr id="1" name="Shape 34"/>
        <p:cNvGrpSpPr/>
        <p:nvPr/>
      </p:nvGrpSpPr>
      <p:grpSpPr>
        <a:xfrm>
          <a:off x="0" y="0"/>
          <a:ext cx="0" cy="0"/>
          <a:chOff x="0" y="0"/>
          <a:chExt cx="0" cy="0"/>
        </a:xfrm>
      </p:grpSpPr>
      <p:cxnSp>
        <p:nvCxnSpPr>
          <p:cNvPr id="35" name="Google Shape;35;p30"/>
          <p:cNvCxnSpPr/>
          <p:nvPr/>
        </p:nvCxnSpPr>
        <p:spPr>
          <a:xfrm>
            <a:off x="257425" y="253463"/>
            <a:ext cx="8635200" cy="0"/>
          </a:xfrm>
          <a:prstGeom prst="straightConnector1">
            <a:avLst/>
          </a:prstGeom>
          <a:noFill/>
          <a:ln w="9525" cap="flat" cmpd="sng">
            <a:solidFill>
              <a:schemeClr val="lt2"/>
            </a:solidFill>
            <a:prstDash val="solid"/>
            <a:round/>
            <a:headEnd type="none" w="sm" len="sm"/>
            <a:tailEnd type="none" w="sm" len="sm"/>
          </a:ln>
        </p:spPr>
      </p:cxnSp>
      <p:sp>
        <p:nvSpPr>
          <p:cNvPr id="36" name="Google Shape;36;p30"/>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de-DE" sz="800" b="1" i="0" u="none" strike="noStrike" cap="none">
                <a:solidFill>
                  <a:schemeClr val="accent1"/>
                </a:solidFill>
                <a:latin typeface="JetBrains Mono"/>
                <a:ea typeface="JetBrains Mono"/>
                <a:cs typeface="JetBrains Mono"/>
                <a:sym typeface="JetBrains Mono"/>
              </a:rPr>
              <a:t>QUALITÄT</a:t>
            </a:r>
            <a:endParaRPr sz="800" b="1" i="0" u="none" strike="noStrike" cap="none">
              <a:solidFill>
                <a:schemeClr val="accent1"/>
              </a:solidFill>
              <a:latin typeface="JetBrains Mono"/>
              <a:ea typeface="JetBrains Mono"/>
              <a:cs typeface="JetBrains Mono"/>
              <a:sym typeface="JetBrains Mono"/>
            </a:endParaRPr>
          </a:p>
        </p:txBody>
      </p:sp>
      <p:sp>
        <p:nvSpPr>
          <p:cNvPr id="37" name="Google Shape;37;p30"/>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de-DE" sz="800" b="0" i="0" u="none" strike="noStrike" cap="none">
                <a:solidFill>
                  <a:srgbClr val="858585"/>
                </a:solidFill>
                <a:latin typeface="JetBrains Mono Light"/>
                <a:ea typeface="JetBrains Mono Light"/>
                <a:cs typeface="JetBrains Mono Light"/>
                <a:sym typeface="JetBrains Mono Light"/>
              </a:rPr>
              <a:t>REFLEXION</a:t>
            </a:r>
            <a:endParaRPr sz="800" b="0" i="0" u="none" strike="noStrike" cap="none">
              <a:solidFill>
                <a:srgbClr val="858585"/>
              </a:solidFill>
              <a:latin typeface="JetBrains Mono Light"/>
              <a:ea typeface="JetBrains Mono Light"/>
              <a:cs typeface="JetBrains Mono Light"/>
              <a:sym typeface="JetBrains Mono Light"/>
            </a:endParaRPr>
          </a:p>
        </p:txBody>
      </p:sp>
      <p:sp>
        <p:nvSpPr>
          <p:cNvPr id="38" name="Google Shape;38;p30"/>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de-DE" sz="800" b="0" i="0" u="none" strike="noStrike" cap="none">
                <a:solidFill>
                  <a:srgbClr val="858585"/>
                </a:solidFill>
                <a:latin typeface="JetBrains Mono Light"/>
                <a:ea typeface="JetBrains Mono Light"/>
                <a:cs typeface="JetBrains Mono Light"/>
                <a:sym typeface="JetBrains Mono Light"/>
              </a:rPr>
              <a:t>AUSBLICK</a:t>
            </a:r>
            <a:endParaRPr sz="800" b="0" i="0" u="none" strike="noStrike" cap="none">
              <a:solidFill>
                <a:srgbClr val="858585"/>
              </a:solidFill>
              <a:latin typeface="JetBrains Mono Light"/>
              <a:ea typeface="JetBrains Mono Light"/>
              <a:cs typeface="JetBrains Mono Light"/>
              <a:sym typeface="JetBrains Mono Light"/>
            </a:endParaRPr>
          </a:p>
        </p:txBody>
      </p:sp>
      <p:cxnSp>
        <p:nvCxnSpPr>
          <p:cNvPr id="39" name="Google Shape;39;p30"/>
          <p:cNvCxnSpPr/>
          <p:nvPr/>
        </p:nvCxnSpPr>
        <p:spPr>
          <a:xfrm>
            <a:off x="257425" y="253463"/>
            <a:ext cx="8635200" cy="0"/>
          </a:xfrm>
          <a:prstGeom prst="straightConnector1">
            <a:avLst/>
          </a:prstGeom>
          <a:noFill/>
          <a:ln>
            <a:noFill/>
          </a:ln>
        </p:spPr>
      </p:cxnSp>
      <p:cxnSp>
        <p:nvCxnSpPr>
          <p:cNvPr id="40" name="Google Shape;40;p30"/>
          <p:cNvCxnSpPr/>
          <p:nvPr/>
        </p:nvCxnSpPr>
        <p:spPr>
          <a:xfrm>
            <a:off x="945750" y="249875"/>
            <a:ext cx="1492500" cy="0"/>
          </a:xfrm>
          <a:prstGeom prst="straightConnector1">
            <a:avLst/>
          </a:prstGeom>
          <a:noFill/>
          <a:ln w="28575" cap="flat" cmpd="sng">
            <a:solidFill>
              <a:srgbClr val="006265"/>
            </a:solidFill>
            <a:prstDash val="solid"/>
            <a:round/>
            <a:headEnd type="none" w="sm" len="sm"/>
            <a:tailEnd type="none" w="sm" len="sm"/>
          </a:ln>
        </p:spPr>
      </p:cxnSp>
      <p:sp>
        <p:nvSpPr>
          <p:cNvPr id="41" name="Google Shape;41;p30"/>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000"/>
              <a:buNone/>
              <a:defRPr sz="2000">
                <a:solidFill>
                  <a:srgbClr val="000000"/>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42" name="Google Shape;42;p30"/>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600"/>
              <a:buNone/>
              <a:defRPr sz="1000">
                <a:solidFill>
                  <a:srgbClr val="000000"/>
                </a:solidFill>
                <a:latin typeface="JetBrains Mono Light"/>
                <a:ea typeface="JetBrains Mono Light"/>
                <a:cs typeface="JetBrains Mono Light"/>
                <a:sym typeface="JetBrains Mono Light"/>
              </a:defRPr>
            </a:lvl1pPr>
            <a:lvl2pPr lvl="1"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2pPr>
            <a:lvl3pPr lvl="2"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3pPr>
            <a:lvl4pPr lvl="3"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4pPr>
            <a:lvl5pPr lvl="4"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5pPr>
            <a:lvl6pPr lvl="5"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6pPr>
            <a:lvl7pPr lvl="6"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7pPr>
            <a:lvl8pPr lvl="7"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8pPr>
            <a:lvl9pPr lvl="8"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43" name="Google Shape;43;p30"/>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Übung (Plenum/Reflexion)">
  <p:cSld name="Key statement + Bullets_1">
    <p:spTree>
      <p:nvGrpSpPr>
        <p:cNvPr id="1" name="Shape 44"/>
        <p:cNvGrpSpPr/>
        <p:nvPr/>
      </p:nvGrpSpPr>
      <p:grpSpPr>
        <a:xfrm>
          <a:off x="0" y="0"/>
          <a:ext cx="0" cy="0"/>
          <a:chOff x="0" y="0"/>
          <a:chExt cx="0" cy="0"/>
        </a:xfrm>
      </p:grpSpPr>
      <p:sp>
        <p:nvSpPr>
          <p:cNvPr id="45" name="Google Shape;45;p31"/>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46" name="Google Shape;46;p31"/>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None/>
              <a:defRPr sz="2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47" name="Google Shape;47;p31"/>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48" name="Google Shape;48;p31"/>
          <p:cNvSpPr>
            <a:spLocks noGrp="1"/>
          </p:cNvSpPr>
          <p:nvPr>
            <p:ph type="pic" idx="2"/>
          </p:nvPr>
        </p:nvSpPr>
        <p:spPr>
          <a:xfrm>
            <a:off x="4572000" y="252000"/>
            <a:ext cx="4322100" cy="4586400"/>
          </a:xfrm>
          <a:prstGeom prst="rect">
            <a:avLst/>
          </a:prstGeom>
          <a:noFill/>
          <a:ln>
            <a:noFill/>
          </a:ln>
        </p:spPr>
        <p:txBody>
          <a:bodyPr/>
          <a:lstStyle/>
          <a:p>
            <a:endParaRPr lang="de-DE"/>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guide id="12" orient="horz" pos="313">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arnings">
  <p:cSld name="SECTION_TITLE_AND_DESCRIPTION_1_1_1_1">
    <p:spTree>
      <p:nvGrpSpPr>
        <p:cNvPr id="1" name="Shape 49"/>
        <p:cNvGrpSpPr/>
        <p:nvPr/>
      </p:nvGrpSpPr>
      <p:grpSpPr>
        <a:xfrm>
          <a:off x="0" y="0"/>
          <a:ext cx="0" cy="0"/>
          <a:chOff x="0" y="0"/>
          <a:chExt cx="0" cy="0"/>
        </a:xfrm>
      </p:grpSpPr>
      <p:sp>
        <p:nvSpPr>
          <p:cNvPr id="50" name="Google Shape;50;p32"/>
          <p:cNvSpPr/>
          <p:nvPr/>
        </p:nvSpPr>
        <p:spPr>
          <a:xfrm>
            <a:off x="4572000" y="252000"/>
            <a:ext cx="4320000" cy="45864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2"/>
          <p:cNvSpPr txBox="1"/>
          <p:nvPr/>
        </p:nvSpPr>
        <p:spPr>
          <a:xfrm>
            <a:off x="252000" y="631041"/>
            <a:ext cx="3837000" cy="2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JetBrains Mono Light"/>
              <a:buNone/>
            </a:pPr>
            <a:r>
              <a:rPr lang="de-DE" sz="1000" b="0" i="0" u="none" strike="noStrike" cap="none">
                <a:solidFill>
                  <a:srgbClr val="000000"/>
                </a:solidFill>
                <a:latin typeface="JetBrains Mono Light"/>
                <a:ea typeface="JetBrains Mono Light"/>
                <a:cs typeface="JetBrains Mono Light"/>
                <a:sym typeface="JetBrains Mono Light"/>
              </a:rPr>
              <a:t>LEARNINGS</a:t>
            </a:r>
            <a:endParaRPr sz="1000" b="0" i="0" u="none" strike="noStrike" cap="none">
              <a:solidFill>
                <a:srgbClr val="000000"/>
              </a:solidFill>
              <a:latin typeface="JetBrains Mono Light"/>
              <a:ea typeface="JetBrains Mono Light"/>
              <a:cs typeface="JetBrains Mono Light"/>
              <a:sym typeface="JetBrains Mono Light"/>
            </a:endParaRPr>
          </a:p>
        </p:txBody>
      </p:sp>
      <p:sp>
        <p:nvSpPr>
          <p:cNvPr id="52" name="Google Shape;52;p32"/>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use">
  <p:cSld name="TITLE_1">
    <p:spTree>
      <p:nvGrpSpPr>
        <p:cNvPr id="1" name="Shape 53"/>
        <p:cNvGrpSpPr/>
        <p:nvPr/>
      </p:nvGrpSpPr>
      <p:grpSpPr>
        <a:xfrm>
          <a:off x="0" y="0"/>
          <a:ext cx="0" cy="0"/>
          <a:chOff x="0" y="0"/>
          <a:chExt cx="0" cy="0"/>
        </a:xfrm>
      </p:grpSpPr>
      <p:pic>
        <p:nvPicPr>
          <p:cNvPr id="54" name="Google Shape;54;p33"/>
          <p:cNvPicPr preferRelativeResize="0"/>
          <p:nvPr/>
        </p:nvPicPr>
        <p:blipFill rotWithShape="1">
          <a:blip r:embed="rId2">
            <a:alphaModFix/>
          </a:blip>
          <a:srcRect t="36407" b="617"/>
          <a:stretch/>
        </p:blipFill>
        <p:spPr>
          <a:xfrm>
            <a:off x="252050" y="841300"/>
            <a:ext cx="8640000" cy="4320002"/>
          </a:xfrm>
          <a:prstGeom prst="rect">
            <a:avLst/>
          </a:prstGeom>
          <a:noFill/>
          <a:ln>
            <a:noFill/>
          </a:ln>
        </p:spPr>
      </p:pic>
      <p:sp>
        <p:nvSpPr>
          <p:cNvPr id="55" name="Google Shape;55;p33"/>
          <p:cNvSpPr/>
          <p:nvPr/>
        </p:nvSpPr>
        <p:spPr>
          <a:xfrm>
            <a:off x="972000" y="2571750"/>
            <a:ext cx="5758800" cy="1800000"/>
          </a:xfrm>
          <a:prstGeom prst="rect">
            <a:avLst/>
          </a:prstGeom>
          <a:solidFill>
            <a:schemeClr val="lt1"/>
          </a:solidFill>
          <a:ln w="9525"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 name="Google Shape;56;p33"/>
          <p:cNvSpPr txBox="1">
            <a:spLocks noGrp="1"/>
          </p:cNvSpPr>
          <p:nvPr>
            <p:ph type="ctrTitle"/>
          </p:nvPr>
        </p:nvSpPr>
        <p:spPr>
          <a:xfrm>
            <a:off x="1077335" y="2704500"/>
            <a:ext cx="34332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000"/>
              <a:buNone/>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57" name="Google Shape;57;p33"/>
          <p:cNvSpPr txBox="1">
            <a:spLocks noGrp="1"/>
          </p:cNvSpPr>
          <p:nvPr>
            <p:ph type="subTitle" idx="1"/>
          </p:nvPr>
        </p:nvSpPr>
        <p:spPr>
          <a:xfrm>
            <a:off x="1077335" y="3609600"/>
            <a:ext cx="5359500" cy="635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1600"/>
              <a:buFont typeface="Source Sans 3"/>
              <a:buNone/>
              <a:defRPr sz="1600">
                <a:solidFill>
                  <a:schemeClr val="dk1"/>
                </a:solidFill>
                <a:latin typeface="Source Sans 3"/>
                <a:ea typeface="Source Sans 3"/>
                <a:cs typeface="Source Sans 3"/>
                <a:sym typeface="Source Sans 3"/>
              </a:defRPr>
            </a:lvl1pPr>
            <a:lvl2pPr lvl="1" algn="ctr">
              <a:lnSpc>
                <a:spcPct val="100000"/>
              </a:lnSpc>
              <a:spcBef>
                <a:spcPts val="0"/>
              </a:spcBef>
              <a:spcAft>
                <a:spcPts val="0"/>
              </a:spcAft>
              <a:buSzPts val="1600"/>
              <a:buFont typeface="Calibri"/>
              <a:buNone/>
              <a:defRPr sz="1600">
                <a:latin typeface="Calibri"/>
                <a:ea typeface="Calibri"/>
                <a:cs typeface="Calibri"/>
                <a:sym typeface="Calibri"/>
              </a:defRPr>
            </a:lvl2pPr>
            <a:lvl3pPr lvl="2" algn="ctr">
              <a:lnSpc>
                <a:spcPct val="100000"/>
              </a:lnSpc>
              <a:spcBef>
                <a:spcPts val="0"/>
              </a:spcBef>
              <a:spcAft>
                <a:spcPts val="0"/>
              </a:spcAft>
              <a:buSzPts val="1600"/>
              <a:buFont typeface="Calibri"/>
              <a:buNone/>
              <a:defRPr sz="1600">
                <a:latin typeface="Calibri"/>
                <a:ea typeface="Calibri"/>
                <a:cs typeface="Calibri"/>
                <a:sym typeface="Calibri"/>
              </a:defRPr>
            </a:lvl3pPr>
            <a:lvl4pPr lvl="3" algn="ctr">
              <a:lnSpc>
                <a:spcPct val="100000"/>
              </a:lnSpc>
              <a:spcBef>
                <a:spcPts val="0"/>
              </a:spcBef>
              <a:spcAft>
                <a:spcPts val="0"/>
              </a:spcAft>
              <a:buSzPts val="1600"/>
              <a:buFont typeface="Calibri"/>
              <a:buNone/>
              <a:defRPr sz="1600">
                <a:latin typeface="Calibri"/>
                <a:ea typeface="Calibri"/>
                <a:cs typeface="Calibri"/>
                <a:sym typeface="Calibri"/>
              </a:defRPr>
            </a:lvl4pPr>
            <a:lvl5pPr lvl="4" algn="ctr">
              <a:lnSpc>
                <a:spcPct val="100000"/>
              </a:lnSpc>
              <a:spcBef>
                <a:spcPts val="0"/>
              </a:spcBef>
              <a:spcAft>
                <a:spcPts val="0"/>
              </a:spcAft>
              <a:buSzPts val="1600"/>
              <a:buFont typeface="Calibri"/>
              <a:buNone/>
              <a:defRPr sz="1600">
                <a:latin typeface="Calibri"/>
                <a:ea typeface="Calibri"/>
                <a:cs typeface="Calibri"/>
                <a:sym typeface="Calibri"/>
              </a:defRPr>
            </a:lvl5pPr>
            <a:lvl6pPr lvl="5" algn="ctr">
              <a:lnSpc>
                <a:spcPct val="100000"/>
              </a:lnSpc>
              <a:spcBef>
                <a:spcPts val="0"/>
              </a:spcBef>
              <a:spcAft>
                <a:spcPts val="0"/>
              </a:spcAft>
              <a:buSzPts val="1600"/>
              <a:buFont typeface="Calibri"/>
              <a:buNone/>
              <a:defRPr sz="1600">
                <a:latin typeface="Calibri"/>
                <a:ea typeface="Calibri"/>
                <a:cs typeface="Calibri"/>
                <a:sym typeface="Calibri"/>
              </a:defRPr>
            </a:lvl6pPr>
            <a:lvl7pPr lvl="6" algn="ctr">
              <a:lnSpc>
                <a:spcPct val="100000"/>
              </a:lnSpc>
              <a:spcBef>
                <a:spcPts val="0"/>
              </a:spcBef>
              <a:spcAft>
                <a:spcPts val="0"/>
              </a:spcAft>
              <a:buSzPts val="1600"/>
              <a:buFont typeface="Calibri"/>
              <a:buNone/>
              <a:defRPr sz="1600">
                <a:latin typeface="Calibri"/>
                <a:ea typeface="Calibri"/>
                <a:cs typeface="Calibri"/>
                <a:sym typeface="Calibri"/>
              </a:defRPr>
            </a:lvl7pPr>
            <a:lvl8pPr lvl="7" algn="ctr">
              <a:lnSpc>
                <a:spcPct val="100000"/>
              </a:lnSpc>
              <a:spcBef>
                <a:spcPts val="0"/>
              </a:spcBef>
              <a:spcAft>
                <a:spcPts val="0"/>
              </a:spcAft>
              <a:buSzPts val="1600"/>
              <a:buFont typeface="Calibri"/>
              <a:buNone/>
              <a:defRPr sz="1600">
                <a:latin typeface="Calibri"/>
                <a:ea typeface="Calibri"/>
                <a:cs typeface="Calibri"/>
                <a:sym typeface="Calibri"/>
              </a:defRPr>
            </a:lvl8pPr>
            <a:lvl9pPr lvl="8" algn="ctr">
              <a:lnSpc>
                <a:spcPct val="100000"/>
              </a:lnSpc>
              <a:spcBef>
                <a:spcPts val="0"/>
              </a:spcBef>
              <a:spcAft>
                <a:spcPts val="0"/>
              </a:spcAft>
              <a:buSzPts val="1600"/>
              <a:buFont typeface="Calibri"/>
              <a:buNone/>
              <a:defRPr sz="1600">
                <a:latin typeface="Calibri"/>
                <a:ea typeface="Calibri"/>
                <a:cs typeface="Calibri"/>
                <a:sym typeface="Calibri"/>
              </a:defRPr>
            </a:lvl9pPr>
          </a:lstStyle>
          <a:p>
            <a:endParaRPr/>
          </a:p>
        </p:txBody>
      </p:sp>
      <p:grpSp>
        <p:nvGrpSpPr>
          <p:cNvPr id="58" name="Google Shape;58;p33"/>
          <p:cNvGrpSpPr/>
          <p:nvPr/>
        </p:nvGrpSpPr>
        <p:grpSpPr>
          <a:xfrm>
            <a:off x="5428457" y="455546"/>
            <a:ext cx="3035314" cy="476885"/>
            <a:chOff x="5428457" y="455546"/>
            <a:chExt cx="3035314" cy="476885"/>
          </a:xfrm>
        </p:grpSpPr>
        <p:sp>
          <p:nvSpPr>
            <p:cNvPr id="59" name="Google Shape;59;p33"/>
            <p:cNvSpPr/>
            <p:nvPr/>
          </p:nvSpPr>
          <p:spPr>
            <a:xfrm>
              <a:off x="6933525" y="500431"/>
              <a:ext cx="432000" cy="432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0" name="Google Shape;60;p33"/>
            <p:cNvPicPr preferRelativeResize="0"/>
            <p:nvPr/>
          </p:nvPicPr>
          <p:blipFill rotWithShape="1">
            <a:blip r:embed="rId3">
              <a:alphaModFix/>
            </a:blip>
            <a:srcRect/>
            <a:stretch/>
          </p:blipFill>
          <p:spPr>
            <a:xfrm>
              <a:off x="5428457" y="455546"/>
              <a:ext cx="3035314" cy="321731"/>
            </a:xfrm>
            <a:prstGeom prst="rect">
              <a:avLst/>
            </a:prstGeom>
            <a:noFill/>
            <a:ln>
              <a:noFill/>
            </a:ln>
          </p:spPr>
        </p:pic>
      </p:grpSp>
      <p:cxnSp>
        <p:nvCxnSpPr>
          <p:cNvPr id="61" name="Google Shape;61;p33"/>
          <p:cNvCxnSpPr>
            <a:stCxn id="55" idx="1"/>
          </p:cNvCxnSpPr>
          <p:nvPr/>
        </p:nvCxnSpPr>
        <p:spPr>
          <a:xfrm>
            <a:off x="972000" y="3471750"/>
            <a:ext cx="5758800" cy="0"/>
          </a:xfrm>
          <a:prstGeom prst="straightConnector1">
            <a:avLst/>
          </a:prstGeom>
          <a:noFill/>
          <a:ln w="9525" cap="flat" cmpd="sng">
            <a:solidFill>
              <a:srgbClr val="858585"/>
            </a:solidFill>
            <a:prstDash val="solid"/>
            <a:round/>
            <a:headEnd type="none" w="sm" len="sm"/>
            <a:tailEnd type="none" w="sm" len="sm"/>
          </a:ln>
        </p:spPr>
      </p:cxnSp>
      <p:cxnSp>
        <p:nvCxnSpPr>
          <p:cNvPr id="62" name="Google Shape;62;p33"/>
          <p:cNvCxnSpPr/>
          <p:nvPr/>
        </p:nvCxnSpPr>
        <p:spPr>
          <a:xfrm>
            <a:off x="4663025" y="2571750"/>
            <a:ext cx="0" cy="900900"/>
          </a:xfrm>
          <a:prstGeom prst="straightConnector1">
            <a:avLst/>
          </a:prstGeom>
          <a:noFill/>
          <a:ln w="9525" cap="flat" cmpd="sng">
            <a:solidFill>
              <a:srgbClr val="858585"/>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2880">
          <p15:clr>
            <a:srgbClr val="E46962"/>
          </p15:clr>
        </p15:guide>
        <p15:guide id="2" pos="159">
          <p15:clr>
            <a:srgbClr val="E46962"/>
          </p15:clr>
        </p15:guide>
        <p15:guide id="3" pos="5601">
          <p15:clr>
            <a:srgbClr val="E46962"/>
          </p15:clr>
        </p15:guide>
        <p15:guide id="4" pos="1974">
          <p15:clr>
            <a:srgbClr val="E46962"/>
          </p15:clr>
        </p15:guide>
        <p15:guide id="5" pos="3786">
          <p15:clr>
            <a:srgbClr val="E46962"/>
          </p15:clr>
        </p15:guide>
        <p15:guide id="6" pos="1066">
          <p15:clr>
            <a:srgbClr val="E46962"/>
          </p15:clr>
        </p15:guide>
        <p15:guide id="7" pos="4694">
          <p15:clr>
            <a:srgbClr val="E46962"/>
          </p15:clr>
        </p15:guide>
        <p15:guide id="8" orient="horz" pos="1620">
          <p15:clr>
            <a:srgbClr val="E46962"/>
          </p15:clr>
        </p15:guide>
        <p15:guide id="9" orient="horz" pos="530">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Kapitel II">
  <p:cSld name="TITLE_AND_BODY_1_2">
    <p:bg>
      <p:bgPr>
        <a:solidFill>
          <a:schemeClr val="lt1"/>
        </a:solidFill>
        <a:effectLst/>
      </p:bgPr>
    </p:bg>
    <p:spTree>
      <p:nvGrpSpPr>
        <p:cNvPr id="1" name="Shape 63"/>
        <p:cNvGrpSpPr/>
        <p:nvPr/>
      </p:nvGrpSpPr>
      <p:grpSpPr>
        <a:xfrm>
          <a:off x="0" y="0"/>
          <a:ext cx="0" cy="0"/>
          <a:chOff x="0" y="0"/>
          <a:chExt cx="0" cy="0"/>
        </a:xfrm>
      </p:grpSpPr>
      <p:cxnSp>
        <p:nvCxnSpPr>
          <p:cNvPr id="64" name="Google Shape;64;p34"/>
          <p:cNvCxnSpPr/>
          <p:nvPr/>
        </p:nvCxnSpPr>
        <p:spPr>
          <a:xfrm>
            <a:off x="257425" y="253463"/>
            <a:ext cx="8635200" cy="0"/>
          </a:xfrm>
          <a:prstGeom prst="straightConnector1">
            <a:avLst/>
          </a:prstGeom>
          <a:noFill/>
          <a:ln w="9525" cap="flat" cmpd="sng">
            <a:solidFill>
              <a:schemeClr val="lt2"/>
            </a:solidFill>
            <a:prstDash val="solid"/>
            <a:round/>
            <a:headEnd type="none" w="sm" len="sm"/>
            <a:tailEnd type="none" w="sm" len="sm"/>
          </a:ln>
        </p:spPr>
      </p:cxnSp>
      <p:sp>
        <p:nvSpPr>
          <p:cNvPr id="65" name="Google Shape;65;p34"/>
          <p:cNvSpPr txBox="1"/>
          <p:nvPr/>
        </p:nvSpPr>
        <p:spPr>
          <a:xfrm>
            <a:off x="893250" y="15875"/>
            <a:ext cx="15975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de-DE" sz="800" b="0" i="0" u="none" strike="noStrike" cap="none">
                <a:solidFill>
                  <a:srgbClr val="858585"/>
                </a:solidFill>
                <a:latin typeface="JetBrains Mono Light"/>
                <a:ea typeface="JetBrains Mono Light"/>
                <a:cs typeface="JetBrains Mono Light"/>
                <a:sym typeface="JetBrains Mono Light"/>
              </a:rPr>
              <a:t>QUALITÄT</a:t>
            </a:r>
            <a:endParaRPr sz="800" b="0" i="0" u="none" strike="noStrike" cap="none">
              <a:solidFill>
                <a:srgbClr val="858585"/>
              </a:solidFill>
              <a:latin typeface="JetBrains Mono Light"/>
              <a:ea typeface="JetBrains Mono Light"/>
              <a:cs typeface="JetBrains Mono Light"/>
              <a:sym typeface="JetBrains Mono Light"/>
            </a:endParaRPr>
          </a:p>
        </p:txBody>
      </p:sp>
      <p:sp>
        <p:nvSpPr>
          <p:cNvPr id="66" name="Google Shape;66;p34"/>
          <p:cNvSpPr txBox="1"/>
          <p:nvPr/>
        </p:nvSpPr>
        <p:spPr>
          <a:xfrm>
            <a:off x="3017579" y="15875"/>
            <a:ext cx="31149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de-DE" sz="800" b="1" i="0" u="none" strike="noStrike" cap="none">
                <a:solidFill>
                  <a:srgbClr val="006265"/>
                </a:solidFill>
                <a:latin typeface="JetBrains Mono"/>
                <a:ea typeface="JetBrains Mono"/>
                <a:cs typeface="JetBrains Mono"/>
                <a:sym typeface="JetBrains Mono"/>
              </a:rPr>
              <a:t>REFLEXION</a:t>
            </a:r>
            <a:endParaRPr sz="800" b="1" i="0" u="none" strike="noStrike" cap="none">
              <a:solidFill>
                <a:srgbClr val="006265"/>
              </a:solidFill>
              <a:latin typeface="JetBrains Mono"/>
              <a:ea typeface="JetBrains Mono"/>
              <a:cs typeface="JetBrains Mono"/>
              <a:sym typeface="JetBrains Mono"/>
            </a:endParaRPr>
          </a:p>
        </p:txBody>
      </p:sp>
      <p:sp>
        <p:nvSpPr>
          <p:cNvPr id="67" name="Google Shape;67;p34"/>
          <p:cNvSpPr txBox="1"/>
          <p:nvPr/>
        </p:nvSpPr>
        <p:spPr>
          <a:xfrm>
            <a:off x="6142355" y="15875"/>
            <a:ext cx="2619300" cy="31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de-DE" sz="800" b="0" i="0" u="none" strike="noStrike" cap="none">
                <a:solidFill>
                  <a:schemeClr val="dk2"/>
                </a:solidFill>
                <a:latin typeface="JetBrains Mono Light"/>
                <a:ea typeface="JetBrains Mono Light"/>
                <a:cs typeface="JetBrains Mono Light"/>
                <a:sym typeface="JetBrains Mono Light"/>
              </a:rPr>
              <a:t>AUSBLICK</a:t>
            </a:r>
            <a:endParaRPr sz="800" b="0" i="0" u="none" strike="noStrike" cap="none">
              <a:solidFill>
                <a:srgbClr val="858585"/>
              </a:solidFill>
              <a:latin typeface="JetBrains Mono Light"/>
              <a:ea typeface="JetBrains Mono Light"/>
              <a:cs typeface="JetBrains Mono Light"/>
              <a:sym typeface="JetBrains Mono Light"/>
            </a:endParaRPr>
          </a:p>
        </p:txBody>
      </p:sp>
      <p:cxnSp>
        <p:nvCxnSpPr>
          <p:cNvPr id="68" name="Google Shape;68;p34"/>
          <p:cNvCxnSpPr/>
          <p:nvPr/>
        </p:nvCxnSpPr>
        <p:spPr>
          <a:xfrm>
            <a:off x="3805525" y="249875"/>
            <a:ext cx="1492500" cy="0"/>
          </a:xfrm>
          <a:prstGeom prst="straightConnector1">
            <a:avLst/>
          </a:prstGeom>
          <a:noFill/>
          <a:ln w="28575" cap="flat" cmpd="sng">
            <a:solidFill>
              <a:srgbClr val="006265"/>
            </a:solidFill>
            <a:prstDash val="solid"/>
            <a:round/>
            <a:headEnd type="none" w="sm" len="sm"/>
            <a:tailEnd type="none" w="sm" len="sm"/>
          </a:ln>
        </p:spPr>
      </p:cxnSp>
      <p:sp>
        <p:nvSpPr>
          <p:cNvPr id="69" name="Google Shape;69;p34"/>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000"/>
              <a:buNone/>
              <a:defRPr sz="2000">
                <a:solidFill>
                  <a:srgbClr val="000000"/>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70" name="Google Shape;70;p34"/>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600"/>
              <a:buNone/>
              <a:defRPr sz="1000">
                <a:solidFill>
                  <a:srgbClr val="000000"/>
                </a:solidFill>
                <a:latin typeface="JetBrains Mono Light"/>
                <a:ea typeface="JetBrains Mono Light"/>
                <a:cs typeface="JetBrains Mono Light"/>
                <a:sym typeface="JetBrains Mono Light"/>
              </a:defRPr>
            </a:lvl1pPr>
            <a:lvl2pPr lvl="1"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2pPr>
            <a:lvl3pPr lvl="2"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3pPr>
            <a:lvl4pPr lvl="3"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4pPr>
            <a:lvl5pPr lvl="4"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5pPr>
            <a:lvl6pPr lvl="5"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6pPr>
            <a:lvl7pPr lvl="6"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7pPr>
            <a:lvl8pPr lvl="7"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8pPr>
            <a:lvl9pPr lvl="8" algn="l">
              <a:lnSpc>
                <a:spcPct val="115000"/>
              </a:lnSpc>
              <a:spcBef>
                <a:spcPts val="0"/>
              </a:spcBef>
              <a:spcAft>
                <a:spcPts val="0"/>
              </a:spcAft>
              <a:buSzPts val="1000"/>
              <a:buFont typeface="JetBrains Mono"/>
              <a:buNone/>
              <a:defRPr sz="1000">
                <a:latin typeface="JetBrains Mono"/>
                <a:ea typeface="JetBrains Mono"/>
                <a:cs typeface="JetBrains Mono"/>
                <a:sym typeface="JetBrains Mono"/>
              </a:defRPr>
            </a:lvl9pPr>
          </a:lstStyle>
          <a:p>
            <a:endParaRPr/>
          </a:p>
        </p:txBody>
      </p:sp>
      <p:sp>
        <p:nvSpPr>
          <p:cNvPr id="71" name="Google Shape;71;p34"/>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orient="horz" pos="1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statement + Bullets">
  <p:cSld name="Key statement + Bullets_3">
    <p:spTree>
      <p:nvGrpSpPr>
        <p:cNvPr id="1" name="Shape 72"/>
        <p:cNvGrpSpPr/>
        <p:nvPr/>
      </p:nvGrpSpPr>
      <p:grpSpPr>
        <a:xfrm>
          <a:off x="0" y="0"/>
          <a:ext cx="0" cy="0"/>
          <a:chOff x="0" y="0"/>
          <a:chExt cx="0" cy="0"/>
        </a:xfrm>
      </p:grpSpPr>
      <p:sp>
        <p:nvSpPr>
          <p:cNvPr id="73" name="Google Shape;73;p35"/>
          <p:cNvSpPr/>
          <p:nvPr/>
        </p:nvSpPr>
        <p:spPr>
          <a:xfrm>
            <a:off x="252000" y="252000"/>
            <a:ext cx="4322100" cy="4586400"/>
          </a:xfrm>
          <a:prstGeom prst="rect">
            <a:avLst/>
          </a:prstGeom>
          <a:solidFill>
            <a:srgbClr val="0062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6265"/>
              </a:solidFill>
              <a:latin typeface="Arial"/>
              <a:ea typeface="Arial"/>
              <a:cs typeface="Arial"/>
              <a:sym typeface="Arial"/>
            </a:endParaRPr>
          </a:p>
        </p:txBody>
      </p:sp>
      <p:sp>
        <p:nvSpPr>
          <p:cNvPr id="74" name="Google Shape;74;p35"/>
          <p:cNvSpPr txBox="1">
            <a:spLocks noGrp="1"/>
          </p:cNvSpPr>
          <p:nvPr>
            <p:ph type="body" idx="1"/>
          </p:nvPr>
        </p:nvSpPr>
        <p:spPr>
          <a:xfrm>
            <a:off x="4812325" y="876475"/>
            <a:ext cx="3837000" cy="36951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Char char="⋮"/>
              <a:defRPr/>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75" name="Google Shape;75;p35"/>
          <p:cNvSpPr/>
          <p:nvPr/>
        </p:nvSpPr>
        <p:spPr>
          <a:xfrm>
            <a:off x="4569775" y="252000"/>
            <a:ext cx="4322100" cy="458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 name="Google Shape;76;p35"/>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200"/>
              <a:buNone/>
              <a:defRPr sz="2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77" name="Google Shape;77;p35"/>
          <p:cNvSpPr txBox="1">
            <a:spLocks noGrp="1"/>
          </p:cNvSpPr>
          <p:nvPr>
            <p:ph type="subTitle" idx="2"/>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1pPr>
            <a:lvl2pPr lvl="1"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2pPr>
            <a:lvl3pPr lvl="2"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3pPr>
            <a:lvl4pPr lvl="3"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4pPr>
            <a:lvl5pPr lvl="4"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5pPr>
            <a:lvl6pPr lvl="5"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6pPr>
            <a:lvl7pPr lvl="6"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7pPr>
            <a:lvl8pPr lvl="7"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8pPr>
            <a:lvl9pPr lvl="8" algn="l">
              <a:lnSpc>
                <a:spcPct val="100000"/>
              </a:lnSpc>
              <a:spcBef>
                <a:spcPts val="0"/>
              </a:spcBef>
              <a:spcAft>
                <a:spcPts val="0"/>
              </a:spcAft>
              <a:buClr>
                <a:schemeClr val="lt1"/>
              </a:buClr>
              <a:buSzPts val="1000"/>
              <a:buFont typeface="JetBrains Mono Light"/>
              <a:buNone/>
              <a:defRPr sz="1000">
                <a:solidFill>
                  <a:schemeClr val="lt1"/>
                </a:solidFill>
                <a:latin typeface="JetBrains Mono Light"/>
                <a:ea typeface="JetBrains Mono Light"/>
                <a:cs typeface="JetBrains Mono Light"/>
                <a:sym typeface="JetBrains Mono Light"/>
              </a:defRPr>
            </a:lvl9pPr>
          </a:lstStyle>
          <a:p>
            <a:endParaRPr/>
          </a:p>
        </p:txBody>
      </p:sp>
      <p:sp>
        <p:nvSpPr>
          <p:cNvPr id="78" name="Google Shape;78;p35"/>
          <p:cNvSpPr txBox="1">
            <a:spLocks noGrp="1"/>
          </p:cNvSpPr>
          <p:nvPr>
            <p:ph type="body" idx="3"/>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55600" algn="l">
              <a:lnSpc>
                <a:spcPct val="115000"/>
              </a:lnSpc>
              <a:spcBef>
                <a:spcPts val="0"/>
              </a:spcBef>
              <a:spcAft>
                <a:spcPts val="0"/>
              </a:spcAft>
              <a:buSzPts val="2000"/>
              <a:buFont typeface="Source Sans 3"/>
              <a:buChar char="●"/>
              <a:defRPr sz="1600">
                <a:latin typeface="Source Sans 3"/>
                <a:ea typeface="Source Sans 3"/>
                <a:cs typeface="Source Sans 3"/>
                <a:sym typeface="Source Sans 3"/>
              </a:defRPr>
            </a:lvl1pPr>
            <a:lvl2pPr marL="914400" lvl="1"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algn="l">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algn="l">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a:p>
        </p:txBody>
      </p:sp>
    </p:spTree>
  </p:cSld>
  <p:clrMapOvr>
    <a:masterClrMapping/>
  </p:clrMapOvr>
  <p:extLst>
    <p:ext uri="{DCECCB84-F9BA-43D5-87BE-67443E8EF086}">
      <p15:sldGuideLst xmlns:p15="http://schemas.microsoft.com/office/powerpoint/2012/main">
        <p15:guide id="1" pos="159">
          <p15:clr>
            <a:srgbClr val="E46962"/>
          </p15:clr>
        </p15:guide>
        <p15:guide id="2" pos="2880">
          <p15:clr>
            <a:srgbClr val="E46962"/>
          </p15:clr>
        </p15:guide>
        <p15:guide id="3" pos="1066">
          <p15:clr>
            <a:srgbClr val="E46962"/>
          </p15:clr>
        </p15:guide>
        <p15:guide id="4" pos="1973">
          <p15:clr>
            <a:srgbClr val="E46962"/>
          </p15:clr>
        </p15:guide>
        <p15:guide id="5" pos="3787">
          <p15:clr>
            <a:srgbClr val="E46962"/>
          </p15:clr>
        </p15:guide>
        <p15:guide id="6" pos="4694">
          <p15:clr>
            <a:srgbClr val="E46962"/>
          </p15:clr>
        </p15:guide>
        <p15:guide id="7" orient="horz" pos="1620">
          <p15:clr>
            <a:srgbClr val="E46962"/>
          </p15:clr>
        </p15:guide>
        <p15:guide id="8" pos="5601">
          <p15:clr>
            <a:srgbClr val="E46962"/>
          </p15:clr>
        </p15:guide>
        <p15:guide id="9" orient="horz" pos="159">
          <p15:clr>
            <a:srgbClr val="E46962"/>
          </p15:clr>
        </p15:guide>
        <p15:guide id="10" orient="horz" pos="3048">
          <p15:clr>
            <a:srgbClr val="E46962"/>
          </p15:clr>
        </p15:guide>
        <p15:guide id="11" orient="horz" pos="531">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252000" y="8424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Source Sans 3"/>
              <a:buNone/>
              <a:defRPr sz="2000" b="1" i="0" u="none" strike="noStrike" cap="none">
                <a:solidFill>
                  <a:schemeClr val="dk1"/>
                </a:solidFill>
                <a:latin typeface="Source Sans 3"/>
                <a:ea typeface="Source Sans 3"/>
                <a:cs typeface="Source Sans 3"/>
                <a:sym typeface="Source Sans 3"/>
              </a:defRPr>
            </a:lvl1pPr>
            <a:lvl2pPr marR="0" lvl="1"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 name="Google Shape;7;p26"/>
          <p:cNvSpPr txBox="1"/>
          <p:nvPr/>
        </p:nvSpPr>
        <p:spPr>
          <a:xfrm>
            <a:off x="6269150" y="190500"/>
            <a:ext cx="2751900" cy="254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Roboto Light"/>
              <a:ea typeface="Roboto Light"/>
              <a:cs typeface="Roboto Light"/>
              <a:sym typeface="Roboto Light"/>
            </a:endParaRPr>
          </a:p>
        </p:txBody>
      </p:sp>
      <p:cxnSp>
        <p:nvCxnSpPr>
          <p:cNvPr id="8" name="Google Shape;8;p26"/>
          <p:cNvCxnSpPr/>
          <p:nvPr/>
        </p:nvCxnSpPr>
        <p:spPr>
          <a:xfrm>
            <a:off x="257425" y="4836663"/>
            <a:ext cx="8635200" cy="0"/>
          </a:xfrm>
          <a:prstGeom prst="straightConnector1">
            <a:avLst/>
          </a:prstGeom>
          <a:noFill/>
          <a:ln w="9525" cap="flat" cmpd="sng">
            <a:solidFill>
              <a:schemeClr val="lt2"/>
            </a:solidFill>
            <a:prstDash val="solid"/>
            <a:round/>
            <a:headEnd type="none" w="sm" len="sm"/>
            <a:tailEnd type="none" w="sm" len="sm"/>
          </a:ln>
        </p:spPr>
      </p:cxnSp>
      <p:sp>
        <p:nvSpPr>
          <p:cNvPr id="9" name="Google Shape;9;p26"/>
          <p:cNvSpPr txBox="1">
            <a:spLocks noGrp="1"/>
          </p:cNvSpPr>
          <p:nvPr>
            <p:ph type="body" idx="1"/>
          </p:nvPr>
        </p:nvSpPr>
        <p:spPr>
          <a:xfrm>
            <a:off x="252000" y="1565500"/>
            <a:ext cx="8635200" cy="30210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1pPr>
            <a:lvl2pPr marL="914400" marR="0" lvl="1"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2pPr>
            <a:lvl3pPr marL="1371600" marR="0" lvl="2"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3pPr>
            <a:lvl4pPr marL="1828800" marR="0" lvl="3"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4pPr>
            <a:lvl5pPr marL="2286000" marR="0" lvl="4"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5pPr>
            <a:lvl6pPr marL="2743200" marR="0" lvl="5"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6pPr>
            <a:lvl7pPr marL="3200400" marR="0" lvl="6"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7pPr>
            <a:lvl8pPr marL="3657600" marR="0" lvl="7" indent="-330200" algn="l" rtl="0">
              <a:lnSpc>
                <a:spcPct val="115000"/>
              </a:lnSpc>
              <a:spcBef>
                <a:spcPts val="600"/>
              </a:spcBef>
              <a:spcAft>
                <a:spcPts val="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8pPr>
            <a:lvl9pPr marL="4114800" marR="0" lvl="8" indent="-330200" algn="l" rtl="0">
              <a:lnSpc>
                <a:spcPct val="115000"/>
              </a:lnSpc>
              <a:spcBef>
                <a:spcPts val="600"/>
              </a:spcBef>
              <a:spcAft>
                <a:spcPts val="600"/>
              </a:spcAft>
              <a:buClr>
                <a:srgbClr val="000000"/>
              </a:buClr>
              <a:buSzPts val="1600"/>
              <a:buFont typeface="Source Sans 3"/>
              <a:buChar char="■"/>
              <a:defRPr sz="1600" b="0" i="0" u="none" strike="noStrike" cap="none">
                <a:solidFill>
                  <a:srgbClr val="000000"/>
                </a:solidFill>
                <a:latin typeface="Source Sans 3"/>
                <a:ea typeface="Source Sans 3"/>
                <a:cs typeface="Source Sans 3"/>
                <a:sym typeface="Source Sans 3"/>
              </a:defRPr>
            </a:lvl9pPr>
          </a:lstStyle>
          <a:p>
            <a:endParaRPr/>
          </a:p>
        </p:txBody>
      </p:sp>
      <p:sp>
        <p:nvSpPr>
          <p:cNvPr id="10" name="Google Shape;10;p26"/>
          <p:cNvSpPr txBox="1"/>
          <p:nvPr/>
        </p:nvSpPr>
        <p:spPr>
          <a:xfrm>
            <a:off x="252000" y="4833025"/>
            <a:ext cx="5760000" cy="31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chemeClr val="dk2"/>
                </a:solidFill>
                <a:latin typeface="JetBrains Mono Light"/>
                <a:ea typeface="JetBrains Mono Light"/>
                <a:cs typeface="JetBrains Mono Light"/>
                <a:sym typeface="JetBrains Mono Light"/>
              </a:rPr>
              <a:t>IMPACT SCHOOL · MODUL V</a:t>
            </a:r>
            <a:endParaRPr sz="800" b="0" i="0" u="none" strike="noStrike" cap="none">
              <a:solidFill>
                <a:schemeClr val="dk2"/>
              </a:solidFill>
              <a:latin typeface="JetBrains Mono Light"/>
              <a:ea typeface="JetBrains Mono Light"/>
              <a:cs typeface="JetBrains Mono Light"/>
              <a:sym typeface="JetBrains Mono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txBox="1"/>
          <p:nvPr/>
        </p:nvSpPr>
        <p:spPr>
          <a:xfrm>
            <a:off x="8496900" y="4833025"/>
            <a:ext cx="395100" cy="310500"/>
          </a:xfrm>
          <a:prstGeom prst="rect">
            <a:avLst/>
          </a:prstGeom>
          <a:noFill/>
          <a:ln>
            <a:noFill/>
          </a:ln>
        </p:spPr>
        <p:txBody>
          <a:bodyPr spcFirstLastPara="1" wrap="square" lIns="91425" tIns="91425" rIns="91425" bIns="91425" anchor="ctr" anchorCtr="0">
            <a:noAutofit/>
          </a:bodyPr>
          <a:lstStyle/>
          <a:p>
            <a:pPr marL="0" marR="0" lvl="0" indent="0" algn="r" rtl="0">
              <a:lnSpc>
                <a:spcPct val="80000"/>
              </a:lnSpc>
              <a:spcBef>
                <a:spcPts val="0"/>
              </a:spcBef>
              <a:spcAft>
                <a:spcPts val="0"/>
              </a:spcAft>
              <a:buClr>
                <a:srgbClr val="000000"/>
              </a:buClr>
              <a:buSzPts val="800"/>
              <a:buFont typeface="Arial"/>
              <a:buNone/>
            </a:pPr>
            <a:fld id="{00000000-1234-1234-1234-123412341234}" type="slidenum">
              <a:rPr lang="de-DE" sz="800" b="0" i="0" u="none" strike="noStrike" cap="none">
                <a:solidFill>
                  <a:srgbClr val="858585"/>
                </a:solidFill>
                <a:latin typeface="JetBrains Mono Light"/>
                <a:ea typeface="JetBrains Mono Light"/>
                <a:cs typeface="JetBrains Mono Light"/>
                <a:sym typeface="JetBrains Mono Light"/>
              </a:rPr>
              <a:t>‹Nr.›</a:t>
            </a:fld>
            <a:endParaRPr sz="800" b="0" i="0" u="none" strike="noStrike" cap="none">
              <a:solidFill>
                <a:srgbClr val="858585"/>
              </a:solidFill>
              <a:latin typeface="JetBrains Mono Light"/>
              <a:ea typeface="JetBrains Mono Light"/>
              <a:cs typeface="JetBrains Mono Light"/>
              <a:sym typeface="JetBrains Mono Light"/>
            </a:endParaRPr>
          </a:p>
        </p:txBody>
      </p:sp>
      <p:cxnSp>
        <p:nvCxnSpPr>
          <p:cNvPr id="12" name="Google Shape;12;p26"/>
          <p:cNvCxnSpPr/>
          <p:nvPr/>
        </p:nvCxnSpPr>
        <p:spPr>
          <a:xfrm>
            <a:off x="257425" y="4836663"/>
            <a:ext cx="8635200" cy="0"/>
          </a:xfrm>
          <a:prstGeom prst="straightConnector1">
            <a:avLst/>
          </a:prstGeom>
          <a:noFill/>
          <a:ln w="9525" cap="flat" cmpd="sng">
            <a:solidFill>
              <a:schemeClr val="l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orient="horz" pos="159">
          <p15:clr>
            <a:srgbClr val="E46962"/>
          </p15:clr>
        </p15:guide>
        <p15:guide id="3" orient="horz" pos="3048">
          <p15:clr>
            <a:srgbClr val="E46962"/>
          </p15:clr>
        </p15:guide>
        <p15:guide id="4" orient="horz" pos="531">
          <p15:clr>
            <a:srgbClr val="E46962"/>
          </p15:clr>
        </p15:guide>
        <p15:guide id="5" pos="159">
          <p15:clr>
            <a:srgbClr val="E46962"/>
          </p15:clr>
        </p15:guide>
        <p15:guide id="6" pos="2880">
          <p15:clr>
            <a:srgbClr val="E46962"/>
          </p15:clr>
        </p15:guide>
        <p15:guide id="7" pos="5601">
          <p15:clr>
            <a:srgbClr val="E46962"/>
          </p15:clr>
        </p15:guide>
        <p15:guide id="8" pos="1066">
          <p15:clr>
            <a:srgbClr val="E46962"/>
          </p15:clr>
        </p15:guide>
        <p15:guide id="9" pos="1973">
          <p15:clr>
            <a:srgbClr val="E46962"/>
          </p15:clr>
        </p15:guide>
        <p15:guide id="10" pos="3787">
          <p15:clr>
            <a:srgbClr val="E46962"/>
          </p15:clr>
        </p15:guide>
        <p15:guide id="11" pos="4694">
          <p15:clr>
            <a:srgbClr val="E46962"/>
          </p15:clr>
        </p15:guide>
        <p15:guide id="12" orient="horz" pos="2889">
          <p15:clr>
            <a:srgbClr val="E46962"/>
          </p15:clr>
        </p15:guide>
        <p15:guide id="13" orient="horz" pos="986">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2000" y="84240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000"/>
              <a:buFont typeface="Source Sans 3"/>
              <a:buNone/>
              <a:defRPr sz="2000" b="1" i="0" u="none" strike="noStrike" cap="none">
                <a:solidFill>
                  <a:schemeClr val="dk1"/>
                </a:solidFill>
                <a:latin typeface="Source Sans 3"/>
                <a:ea typeface="Source Sans 3"/>
                <a:cs typeface="Source Sans 3"/>
                <a:sym typeface="Source Sans 3"/>
              </a:defRPr>
            </a:lvl1pPr>
            <a:lvl2pPr marR="0" lvl="1"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i="0" u="none" strike="noStrike" cap="none">
                <a:solidFill>
                  <a:schemeClr val="dk1"/>
                </a:solidFill>
                <a:latin typeface="Calibri"/>
                <a:ea typeface="Calibri"/>
                <a:cs typeface="Calibri"/>
                <a:sym typeface="Calibri"/>
              </a:defRPr>
            </a:lvl9pPr>
          </a:lstStyle>
          <a:p>
            <a:endParaRPr dirty="0"/>
          </a:p>
        </p:txBody>
      </p:sp>
      <p:sp>
        <p:nvSpPr>
          <p:cNvPr id="7" name="Google Shape;7;p1"/>
          <p:cNvSpPr txBox="1"/>
          <p:nvPr/>
        </p:nvSpPr>
        <p:spPr>
          <a:xfrm>
            <a:off x="6269150" y="190500"/>
            <a:ext cx="2751900" cy="25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800">
              <a:solidFill>
                <a:schemeClr val="dk2"/>
              </a:solidFill>
              <a:latin typeface="Roboto Light"/>
              <a:ea typeface="Roboto Light"/>
              <a:cs typeface="Roboto Light"/>
              <a:sym typeface="Roboto Light"/>
            </a:endParaRPr>
          </a:p>
        </p:txBody>
      </p:sp>
      <p:cxnSp>
        <p:nvCxnSpPr>
          <p:cNvPr id="8" name="Google Shape;8;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
        <p:nvSpPr>
          <p:cNvPr id="9" name="Google Shape;9;p1"/>
          <p:cNvSpPr txBox="1">
            <a:spLocks noGrp="1"/>
          </p:cNvSpPr>
          <p:nvPr>
            <p:ph type="body" idx="1"/>
          </p:nvPr>
        </p:nvSpPr>
        <p:spPr>
          <a:xfrm>
            <a:off x="252000" y="1565500"/>
            <a:ext cx="8635200" cy="30210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SzPts val="1600"/>
              <a:buFont typeface="Source Sans 3"/>
              <a:buChar char="●"/>
              <a:defRPr sz="1600">
                <a:latin typeface="Source Sans 3"/>
                <a:ea typeface="Source Sans 3"/>
                <a:cs typeface="Source Sans 3"/>
                <a:sym typeface="Source Sans 3"/>
              </a:defRPr>
            </a:lvl1pPr>
            <a:lvl2pPr marL="914400" lvl="1"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2pPr>
            <a:lvl3pPr marL="1371600" lvl="2"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3pPr>
            <a:lvl4pPr marL="1828800" lvl="3"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4pPr>
            <a:lvl5pPr marL="2286000" lvl="4"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5pPr>
            <a:lvl6pPr marL="2743200" lvl="5"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6pPr>
            <a:lvl7pPr marL="3200400" lvl="6"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7pPr>
            <a:lvl8pPr marL="3657600" lvl="7" indent="-330200" rtl="0">
              <a:lnSpc>
                <a:spcPct val="115000"/>
              </a:lnSpc>
              <a:spcBef>
                <a:spcPts val="600"/>
              </a:spcBef>
              <a:spcAft>
                <a:spcPts val="0"/>
              </a:spcAft>
              <a:buSzPts val="1600"/>
              <a:buFont typeface="Source Sans 3"/>
              <a:buChar char="○"/>
              <a:defRPr sz="1600">
                <a:latin typeface="Source Sans 3"/>
                <a:ea typeface="Source Sans 3"/>
                <a:cs typeface="Source Sans 3"/>
                <a:sym typeface="Source Sans 3"/>
              </a:defRPr>
            </a:lvl8pPr>
            <a:lvl9pPr marL="4114800" lvl="8" indent="-330200" rtl="0">
              <a:lnSpc>
                <a:spcPct val="115000"/>
              </a:lnSpc>
              <a:spcBef>
                <a:spcPts val="600"/>
              </a:spcBef>
              <a:spcAft>
                <a:spcPts val="600"/>
              </a:spcAft>
              <a:buSzPts val="1600"/>
              <a:buFont typeface="Source Sans 3"/>
              <a:buChar char="■"/>
              <a:defRPr sz="1600">
                <a:latin typeface="Source Sans 3"/>
                <a:ea typeface="Source Sans 3"/>
                <a:cs typeface="Source Sans 3"/>
                <a:sym typeface="Source Sans 3"/>
              </a:defRPr>
            </a:lvl9pPr>
          </a:lstStyle>
          <a:p>
            <a:endParaRPr dirty="0"/>
          </a:p>
        </p:txBody>
      </p:sp>
      <p:sp>
        <p:nvSpPr>
          <p:cNvPr id="10" name="Google Shape;10;p1"/>
          <p:cNvSpPr txBox="1"/>
          <p:nvPr/>
        </p:nvSpPr>
        <p:spPr>
          <a:xfrm>
            <a:off x="252000" y="4833025"/>
            <a:ext cx="57600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800">
                <a:solidFill>
                  <a:schemeClr val="dk2"/>
                </a:solidFill>
                <a:latin typeface="JetBrains Mono Light"/>
                <a:ea typeface="JetBrains Mono Light"/>
                <a:cs typeface="JetBrains Mono Light"/>
                <a:sym typeface="JetBrains Mono Light"/>
              </a:rPr>
              <a:t>IMPACT SCHOOL · MODUL I</a:t>
            </a:r>
            <a:endParaRPr sz="800">
              <a:solidFill>
                <a:schemeClr val="dk2"/>
              </a:solidFill>
              <a:latin typeface="JetBrains Mono Light"/>
              <a:ea typeface="JetBrains Mono Light"/>
              <a:cs typeface="JetBrains Mono Light"/>
              <a:sym typeface="JetBrains Mono Light"/>
            </a:endParaRPr>
          </a:p>
          <a:p>
            <a:pPr marL="0" lvl="0" indent="0" algn="l" rtl="0">
              <a:spcBef>
                <a:spcPts val="0"/>
              </a:spcBef>
              <a:spcAft>
                <a:spcPts val="0"/>
              </a:spcAft>
              <a:buNone/>
            </a:pPr>
            <a:endParaRPr/>
          </a:p>
        </p:txBody>
      </p:sp>
      <p:sp>
        <p:nvSpPr>
          <p:cNvPr id="11" name="Google Shape;11;p1"/>
          <p:cNvSpPr txBox="1"/>
          <p:nvPr/>
        </p:nvSpPr>
        <p:spPr>
          <a:xfrm>
            <a:off x="8496900" y="4833025"/>
            <a:ext cx="395100" cy="3105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None/>
            </a:pPr>
            <a:fld id="{00000000-1234-1234-1234-123412341234}" type="slidenum">
              <a:rPr lang="de" sz="800">
                <a:solidFill>
                  <a:srgbClr val="858585"/>
                </a:solidFill>
                <a:latin typeface="JetBrains Mono Light"/>
                <a:ea typeface="JetBrains Mono Light"/>
                <a:cs typeface="JetBrains Mono Light"/>
                <a:sym typeface="JetBrains Mono Light"/>
              </a:rPr>
              <a:t>‹Nr.›</a:t>
            </a:fld>
            <a:endParaRPr sz="800">
              <a:solidFill>
                <a:srgbClr val="858585"/>
              </a:solidFill>
              <a:latin typeface="JetBrains Mono Light"/>
              <a:ea typeface="JetBrains Mono Light"/>
              <a:cs typeface="JetBrains Mono Light"/>
              <a:sym typeface="JetBrains Mono Light"/>
            </a:endParaRPr>
          </a:p>
        </p:txBody>
      </p:sp>
      <p:cxnSp>
        <p:nvCxnSpPr>
          <p:cNvPr id="12" name="Google Shape;12;p1"/>
          <p:cNvCxnSpPr/>
          <p:nvPr/>
        </p:nvCxnSpPr>
        <p:spPr>
          <a:xfrm>
            <a:off x="257425" y="4836663"/>
            <a:ext cx="8635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937515776"/>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46962"/>
          </p15:clr>
        </p15:guide>
        <p15:guide id="2" orient="horz" pos="159">
          <p15:clr>
            <a:srgbClr val="E46962"/>
          </p15:clr>
        </p15:guide>
        <p15:guide id="3" orient="horz" pos="3048">
          <p15:clr>
            <a:srgbClr val="E46962"/>
          </p15:clr>
        </p15:guide>
        <p15:guide id="4" orient="horz" pos="531">
          <p15:clr>
            <a:srgbClr val="E46962"/>
          </p15:clr>
        </p15:guide>
        <p15:guide id="5" pos="159">
          <p15:clr>
            <a:srgbClr val="E46962"/>
          </p15:clr>
        </p15:guide>
        <p15:guide id="6" pos="2880">
          <p15:clr>
            <a:srgbClr val="E46962"/>
          </p15:clr>
        </p15:guide>
        <p15:guide id="7" pos="5601">
          <p15:clr>
            <a:srgbClr val="E46962"/>
          </p15:clr>
        </p15:guide>
        <p15:guide id="8" pos="1066">
          <p15:clr>
            <a:srgbClr val="E46962"/>
          </p15:clr>
        </p15:guide>
        <p15:guide id="9" pos="1973">
          <p15:clr>
            <a:srgbClr val="E46962"/>
          </p15:clr>
        </p15:guide>
        <p15:guide id="10" pos="3787">
          <p15:clr>
            <a:srgbClr val="E46962"/>
          </p15:clr>
        </p15:guide>
        <p15:guide id="11" pos="4694">
          <p15:clr>
            <a:srgbClr val="E46962"/>
          </p15:clr>
        </p15:guide>
        <p15:guide id="12" orient="horz" pos="2889">
          <p15:clr>
            <a:srgbClr val="E46962"/>
          </p15:clr>
        </p15:guide>
        <p15:guide id="13" orient="horz" pos="986">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klartext-preis.de/" TargetMode="External"/><Relationship Id="rId3" Type="http://schemas.openxmlformats.org/officeDocument/2006/relationships/hyperlink" Target="https://wissenschaft-im-dialog.de/forum-wissenschaftskommunikation/" TargetMode="External"/><Relationship Id="rId7" Type="http://schemas.openxmlformats.org/officeDocument/2006/relationships/hyperlink" Target="https://www.hochschulwettbewerb.net/" TargetMode="External"/><Relationship Id="rId12" Type="http://schemas.openxmlformats.org/officeDocument/2006/relationships/hyperlink" Target="https://scicomm-support.de/"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s://phdscicom.wordpress.com/" TargetMode="External"/><Relationship Id="rId11" Type="http://schemas.openxmlformats.org/officeDocument/2006/relationships/hyperlink" Target="http://wissenschaftskommunikation.de" TargetMode="External"/><Relationship Id="rId5" Type="http://schemas.openxmlformats.org/officeDocument/2006/relationships/hyperlink" Target="https://www.mitforschen.org/" TargetMode="External"/><Relationship Id="rId10" Type="http://schemas.openxmlformats.org/officeDocument/2006/relationships/hyperlink" Target="https://impactunit.de/" TargetMode="External"/><Relationship Id="rId4" Type="http://schemas.openxmlformats.org/officeDocument/2006/relationships/hyperlink" Target="https://www.nawik.de/wisskon/die-konferenz/" TargetMode="External"/><Relationship Id="rId9" Type="http://schemas.openxmlformats.org/officeDocument/2006/relationships/hyperlink" Target="https://fastforwardscience.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None/>
            </a:pPr>
            <a:r>
              <a:rPr lang="de-DE" sz="2000"/>
              <a:t>Ice Breaker</a:t>
            </a:r>
            <a:endParaRPr/>
          </a:p>
        </p:txBody>
      </p:sp>
      <p:sp>
        <p:nvSpPr>
          <p:cNvPr id="140" name="Google Shape;140;p1"/>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DE"/>
              <a:t>ÜBUNG</a:t>
            </a:r>
            <a:endParaRPr/>
          </a:p>
        </p:txBody>
      </p:sp>
      <p:sp>
        <p:nvSpPr>
          <p:cNvPr id="141" name="Google Shape;141;p1"/>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p>
            <a:pPr marL="360000" marR="0" lvl="0" indent="-330200" algn="l" rtl="0">
              <a:lnSpc>
                <a:spcPct val="115000"/>
              </a:lnSpc>
              <a:spcBef>
                <a:spcPts val="0"/>
              </a:spcBef>
              <a:spcAft>
                <a:spcPts val="600"/>
              </a:spcAft>
              <a:buClr>
                <a:schemeClr val="dk1"/>
              </a:buClr>
              <a:buSzPts val="1600"/>
              <a:buChar char=":"/>
            </a:pPr>
            <a:r>
              <a:rPr lang="de-DE" b="1" dirty="0">
                <a:solidFill>
                  <a:schemeClr val="dk1"/>
                </a:solidFill>
              </a:rPr>
              <a:t>Plenum</a:t>
            </a:r>
            <a:br>
              <a:rPr lang="de-DE" b="1" dirty="0">
                <a:solidFill>
                  <a:schemeClr val="dk1"/>
                </a:solidFill>
              </a:rPr>
            </a:br>
            <a:r>
              <a:rPr lang="de-DE" dirty="0">
                <a:solidFill>
                  <a:schemeClr val="dk1"/>
                </a:solidFill>
              </a:rPr>
              <a:t>Suche Dir einen Gegenstand in Deiner unmittelbaren Umgebung, der die letzten zwei Tage der Impact School für Dich symbolisiert. Erkläre im Plenum, welche Bedeutung er für Dich hat.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0"/>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de-DE"/>
              <a:t>Methoden zur Bewertung der Qualität</a:t>
            </a:r>
            <a:endParaRPr sz="2000"/>
          </a:p>
        </p:txBody>
      </p:sp>
      <p:sp>
        <p:nvSpPr>
          <p:cNvPr id="277" name="Google Shape;277;p10"/>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t>QUALITÄT GEWÄHRLEISTEN</a:t>
            </a:r>
            <a:endParaRPr/>
          </a:p>
        </p:txBody>
      </p:sp>
      <p:sp>
        <p:nvSpPr>
          <p:cNvPr id="278" name="Google Shape;278;p10"/>
          <p:cNvSpPr/>
          <p:nvPr/>
        </p:nvSpPr>
        <p:spPr>
          <a:xfrm>
            <a:off x="5032605" y="3738166"/>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200" b="1" i="0" u="none" strike="noStrike" cap="none">
                <a:solidFill>
                  <a:schemeClr val="accent1"/>
                </a:solidFill>
                <a:latin typeface="Source Sans 3"/>
                <a:ea typeface="Source Sans 3"/>
                <a:cs typeface="Source Sans 3"/>
                <a:sym typeface="Source Sans 3"/>
              </a:rPr>
              <a:t>Summativ</a:t>
            </a:r>
            <a:endParaRPr/>
          </a:p>
        </p:txBody>
      </p:sp>
      <p:sp>
        <p:nvSpPr>
          <p:cNvPr id="279" name="Google Shape;279;p10"/>
          <p:cNvSpPr/>
          <p:nvPr/>
        </p:nvSpPr>
        <p:spPr>
          <a:xfrm>
            <a:off x="5032605" y="2679087"/>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accent1"/>
                </a:solidFill>
                <a:latin typeface="Source Sans 3"/>
                <a:ea typeface="Source Sans 3"/>
                <a:cs typeface="Source Sans 3"/>
                <a:sym typeface="Source Sans 3"/>
              </a:rPr>
              <a:t>Quantitativ</a:t>
            </a:r>
            <a:endParaRPr/>
          </a:p>
        </p:txBody>
      </p:sp>
      <p:sp>
        <p:nvSpPr>
          <p:cNvPr id="280" name="Google Shape;280;p10"/>
          <p:cNvSpPr/>
          <p:nvPr/>
        </p:nvSpPr>
        <p:spPr>
          <a:xfrm>
            <a:off x="3205726" y="3738166"/>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200" b="0" i="0" u="none" strike="noStrike" cap="none">
                <a:solidFill>
                  <a:schemeClr val="dk1"/>
                </a:solidFill>
                <a:latin typeface="Source Sans 3"/>
                <a:ea typeface="Source Sans 3"/>
                <a:cs typeface="Source Sans 3"/>
                <a:sym typeface="Source Sans 3"/>
              </a:rPr>
              <a:t>vs.</a:t>
            </a:r>
            <a:endParaRPr sz="1200" b="0" i="0" u="none" strike="noStrike" cap="none">
              <a:solidFill>
                <a:srgbClr val="000000"/>
              </a:solidFill>
              <a:latin typeface="Source Sans 3"/>
              <a:ea typeface="Source Sans 3"/>
              <a:cs typeface="Source Sans 3"/>
              <a:sym typeface="Source Sans 3"/>
            </a:endParaRPr>
          </a:p>
        </p:txBody>
      </p:sp>
      <p:sp>
        <p:nvSpPr>
          <p:cNvPr id="281" name="Google Shape;281;p10"/>
          <p:cNvSpPr/>
          <p:nvPr/>
        </p:nvSpPr>
        <p:spPr>
          <a:xfrm>
            <a:off x="3187826" y="2679087"/>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200" b="0" i="0" u="none" strike="noStrike" cap="none">
                <a:solidFill>
                  <a:schemeClr val="dk1"/>
                </a:solidFill>
                <a:latin typeface="Source Sans 3"/>
                <a:ea typeface="Source Sans 3"/>
                <a:cs typeface="Source Sans 3"/>
                <a:sym typeface="Source Sans 3"/>
              </a:rPr>
              <a:t>vs.</a:t>
            </a:r>
            <a:endParaRPr sz="1200" b="0" i="0" u="none" strike="noStrike" cap="none">
              <a:solidFill>
                <a:srgbClr val="000000"/>
              </a:solidFill>
              <a:latin typeface="Source Sans 3"/>
              <a:ea typeface="Source Sans 3"/>
              <a:cs typeface="Source Sans 3"/>
              <a:sym typeface="Source Sans 3"/>
            </a:endParaRPr>
          </a:p>
        </p:txBody>
      </p:sp>
      <p:sp>
        <p:nvSpPr>
          <p:cNvPr id="282" name="Google Shape;282;p10"/>
          <p:cNvSpPr txBox="1"/>
          <p:nvPr/>
        </p:nvSpPr>
        <p:spPr>
          <a:xfrm>
            <a:off x="5011905" y="4102306"/>
            <a:ext cx="27930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Ex-post-Evaluierung (z.B. eine Umfrage), um den Erfolg eines Formats </a:t>
            </a:r>
            <a:endParaRPr sz="1100" b="0" i="0" u="none" strike="noStrike" cap="none">
              <a:solidFill>
                <a:srgbClr val="000000"/>
              </a:solidFill>
              <a:latin typeface="Source Sans 3"/>
              <a:ea typeface="Source Sans 3"/>
              <a:cs typeface="Source Sans 3"/>
              <a:sym typeface="Source Sans 3"/>
            </a:endParaRPr>
          </a:p>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zu bewerten.</a:t>
            </a:r>
            <a:endParaRPr sz="1400" b="0" i="0" u="none" strike="noStrike" cap="none">
              <a:solidFill>
                <a:srgbClr val="000000"/>
              </a:solidFill>
              <a:latin typeface="Source Sans 3"/>
              <a:ea typeface="Source Sans 3"/>
              <a:cs typeface="Source Sans 3"/>
              <a:sym typeface="Source Sans 3"/>
            </a:endParaRPr>
          </a:p>
        </p:txBody>
      </p:sp>
      <p:sp>
        <p:nvSpPr>
          <p:cNvPr id="283" name="Google Shape;283;p10"/>
          <p:cNvSpPr txBox="1"/>
          <p:nvPr/>
        </p:nvSpPr>
        <p:spPr>
          <a:xfrm>
            <a:off x="5011905" y="3071945"/>
            <a:ext cx="2793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Arbeit mit quantitativen Methoden und Erfolgsindikatoren (z. B. Aufrufe auf YouTube, Zufriedenheit der Nutzer*innen usw.).</a:t>
            </a:r>
            <a:endParaRPr sz="1400" b="0" i="0" u="none" strike="noStrike" cap="none">
              <a:solidFill>
                <a:srgbClr val="000000"/>
              </a:solidFill>
              <a:latin typeface="Source Sans 3"/>
              <a:ea typeface="Source Sans 3"/>
              <a:cs typeface="Source Sans 3"/>
              <a:sym typeface="Source Sans 3"/>
            </a:endParaRPr>
          </a:p>
        </p:txBody>
      </p:sp>
      <p:sp>
        <p:nvSpPr>
          <p:cNvPr id="284" name="Google Shape;284;p10"/>
          <p:cNvSpPr/>
          <p:nvPr/>
        </p:nvSpPr>
        <p:spPr>
          <a:xfrm>
            <a:off x="1280663" y="2679087"/>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200" b="1" i="0" u="none" strike="noStrike" cap="none">
                <a:solidFill>
                  <a:schemeClr val="accent1"/>
                </a:solidFill>
                <a:latin typeface="Source Sans 3"/>
                <a:ea typeface="Source Sans 3"/>
                <a:cs typeface="Source Sans 3"/>
                <a:sym typeface="Source Sans 3"/>
              </a:rPr>
              <a:t>Qualitativ</a:t>
            </a:r>
            <a:endParaRPr/>
          </a:p>
        </p:txBody>
      </p:sp>
      <p:sp>
        <p:nvSpPr>
          <p:cNvPr id="285" name="Google Shape;285;p10"/>
          <p:cNvSpPr/>
          <p:nvPr/>
        </p:nvSpPr>
        <p:spPr>
          <a:xfrm>
            <a:off x="1280663" y="3738166"/>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accent1"/>
                </a:solidFill>
                <a:latin typeface="Source Sans 3"/>
                <a:ea typeface="Source Sans 3"/>
                <a:cs typeface="Source Sans 3"/>
                <a:sym typeface="Source Sans 3"/>
              </a:rPr>
              <a:t>Formativ</a:t>
            </a:r>
            <a:endParaRPr/>
          </a:p>
        </p:txBody>
      </p:sp>
      <p:sp>
        <p:nvSpPr>
          <p:cNvPr id="286" name="Google Shape;286;p10"/>
          <p:cNvSpPr txBox="1"/>
          <p:nvPr/>
        </p:nvSpPr>
        <p:spPr>
          <a:xfrm>
            <a:off x="1259963" y="4187056"/>
            <a:ext cx="27930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In der Regel während eines Projekts (z.B. Beirat), um das Format zu verbessern.</a:t>
            </a:r>
            <a:endParaRPr sz="1400" b="0" i="0" u="none" strike="noStrike" cap="none">
              <a:solidFill>
                <a:srgbClr val="000000"/>
              </a:solidFill>
              <a:latin typeface="Source Sans 3"/>
              <a:ea typeface="Source Sans 3"/>
              <a:cs typeface="Source Sans 3"/>
              <a:sym typeface="Source Sans 3"/>
            </a:endParaRPr>
          </a:p>
        </p:txBody>
      </p:sp>
      <p:sp>
        <p:nvSpPr>
          <p:cNvPr id="287" name="Google Shape;287;p10"/>
          <p:cNvSpPr txBox="1"/>
          <p:nvPr/>
        </p:nvSpPr>
        <p:spPr>
          <a:xfrm>
            <a:off x="1259963" y="3156695"/>
            <a:ext cx="27930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Arbeit mit qualitativen Methoden (z. B. ein Gutachten oder ein Expertenbericht).</a:t>
            </a:r>
            <a:endParaRPr sz="1400" b="0" i="0" u="none" strike="noStrike" cap="none">
              <a:solidFill>
                <a:srgbClr val="000000"/>
              </a:solidFill>
              <a:latin typeface="Source Sans 3"/>
              <a:ea typeface="Source Sans 3"/>
              <a:cs typeface="Source Sans 3"/>
              <a:sym typeface="Source Sans 3"/>
            </a:endParaRPr>
          </a:p>
        </p:txBody>
      </p:sp>
      <p:sp>
        <p:nvSpPr>
          <p:cNvPr id="288" name="Google Shape;288;p10"/>
          <p:cNvSpPr/>
          <p:nvPr/>
        </p:nvSpPr>
        <p:spPr>
          <a:xfrm>
            <a:off x="5032605" y="1598136"/>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accent1"/>
                </a:solidFill>
                <a:latin typeface="Source Sans 3"/>
                <a:ea typeface="Source Sans 3"/>
                <a:cs typeface="Source Sans 3"/>
                <a:sym typeface="Source Sans 3"/>
              </a:rPr>
              <a:t>Ex-post</a:t>
            </a:r>
            <a:endParaRPr/>
          </a:p>
        </p:txBody>
      </p:sp>
      <p:sp>
        <p:nvSpPr>
          <p:cNvPr id="289" name="Google Shape;289;p10"/>
          <p:cNvSpPr/>
          <p:nvPr/>
        </p:nvSpPr>
        <p:spPr>
          <a:xfrm>
            <a:off x="3229466" y="1598136"/>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200" b="0" i="0" u="none" strike="noStrike" cap="none">
                <a:solidFill>
                  <a:schemeClr val="dk1"/>
                </a:solidFill>
                <a:latin typeface="Source Sans 3"/>
                <a:ea typeface="Source Sans 3"/>
                <a:cs typeface="Source Sans 3"/>
                <a:sym typeface="Source Sans 3"/>
              </a:rPr>
              <a:t>vs.</a:t>
            </a:r>
            <a:endParaRPr sz="1200" b="0" i="0" u="none" strike="noStrike" cap="none">
              <a:solidFill>
                <a:srgbClr val="000000"/>
              </a:solidFill>
              <a:latin typeface="Source Sans 3"/>
              <a:ea typeface="Source Sans 3"/>
              <a:cs typeface="Source Sans 3"/>
              <a:sym typeface="Source Sans 3"/>
            </a:endParaRPr>
          </a:p>
        </p:txBody>
      </p:sp>
      <p:sp>
        <p:nvSpPr>
          <p:cNvPr id="290" name="Google Shape;290;p10"/>
          <p:cNvSpPr txBox="1"/>
          <p:nvPr/>
        </p:nvSpPr>
        <p:spPr>
          <a:xfrm>
            <a:off x="5011905" y="2068742"/>
            <a:ext cx="27930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Nach Abschluss des Projekts (Fokus auf Ergebnisse, z. B. für Abschlussbericht).</a:t>
            </a:r>
            <a:endParaRPr sz="1400" b="0" i="0" u="none" strike="noStrike" cap="none">
              <a:solidFill>
                <a:srgbClr val="000000"/>
              </a:solidFill>
              <a:latin typeface="Source Sans 3"/>
              <a:ea typeface="Source Sans 3"/>
              <a:cs typeface="Source Sans 3"/>
              <a:sym typeface="Source Sans 3"/>
            </a:endParaRPr>
          </a:p>
        </p:txBody>
      </p:sp>
      <p:sp>
        <p:nvSpPr>
          <p:cNvPr id="291" name="Google Shape;291;p10"/>
          <p:cNvSpPr/>
          <p:nvPr/>
        </p:nvSpPr>
        <p:spPr>
          <a:xfrm>
            <a:off x="1280663" y="1598136"/>
            <a:ext cx="27516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200" b="1" i="0" u="none" strike="noStrike" cap="none">
                <a:solidFill>
                  <a:schemeClr val="accent1"/>
                </a:solidFill>
                <a:latin typeface="Source Sans 3"/>
                <a:ea typeface="Source Sans 3"/>
                <a:cs typeface="Source Sans 3"/>
                <a:sym typeface="Source Sans 3"/>
              </a:rPr>
              <a:t>Ex-ante</a:t>
            </a:r>
            <a:endParaRPr/>
          </a:p>
        </p:txBody>
      </p:sp>
      <p:sp>
        <p:nvSpPr>
          <p:cNvPr id="292" name="Google Shape;292;p10"/>
          <p:cNvSpPr txBox="1"/>
          <p:nvPr/>
        </p:nvSpPr>
        <p:spPr>
          <a:xfrm>
            <a:off x="1259963" y="1983992"/>
            <a:ext cx="27930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000000"/>
                </a:solidFill>
                <a:latin typeface="Source Sans 3"/>
                <a:ea typeface="Source Sans 3"/>
                <a:cs typeface="Source Sans 3"/>
                <a:sym typeface="Source Sans 3"/>
              </a:rPr>
              <a:t>Vor Beginn des Projekts (Fokus auf Durchführbarkeit, Ziele, angestrebte Qualität).</a:t>
            </a:r>
            <a:endParaRPr sz="1400" b="0" i="0" u="none" strike="noStrike" cap="none">
              <a:solidFill>
                <a:srgbClr val="000000"/>
              </a:solidFill>
              <a:latin typeface="Source Sans 3"/>
              <a:ea typeface="Source Sans 3"/>
              <a:cs typeface="Source Sans 3"/>
              <a:sym typeface="Source Sans 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1" title="Modul_II_Impact_School_neu(5).png"/>
          <p:cNvPicPr preferRelativeResize="0"/>
          <p:nvPr/>
        </p:nvPicPr>
        <p:blipFill rotWithShape="1">
          <a:blip r:embed="rId3">
            <a:alphaModFix/>
          </a:blip>
          <a:srcRect l="30348" t="29837" r="38562" b="14496"/>
          <a:stretch/>
        </p:blipFill>
        <p:spPr>
          <a:xfrm>
            <a:off x="825638" y="1723075"/>
            <a:ext cx="2843026" cy="2863200"/>
          </a:xfrm>
          <a:prstGeom prst="rect">
            <a:avLst/>
          </a:prstGeom>
          <a:noFill/>
          <a:ln>
            <a:noFill/>
          </a:ln>
        </p:spPr>
      </p:pic>
      <p:pic>
        <p:nvPicPr>
          <p:cNvPr id="299" name="Google Shape;299;p11" title="igor-karimov-3kjf-VEhxkg-unsplash.jpg"/>
          <p:cNvPicPr preferRelativeResize="0">
            <a:picLocks noGrp="1"/>
          </p:cNvPicPr>
          <p:nvPr>
            <p:ph type="pic" idx="2"/>
          </p:nvPr>
        </p:nvPicPr>
        <p:blipFill rotWithShape="1">
          <a:blip r:embed="rId4">
            <a:alphaModFix/>
          </a:blip>
          <a:srcRect t="1657" r="48583" b="29572"/>
          <a:stretch/>
        </p:blipFill>
        <p:spPr>
          <a:xfrm>
            <a:off x="4571975" y="485075"/>
            <a:ext cx="4572027" cy="4120251"/>
          </a:xfrm>
          <a:prstGeom prst="rect">
            <a:avLst/>
          </a:prstGeom>
          <a:solidFill>
            <a:srgbClr val="AFDACB"/>
          </a:solidFill>
          <a:ln>
            <a:noFill/>
          </a:ln>
        </p:spPr>
      </p:pic>
      <p:sp>
        <p:nvSpPr>
          <p:cNvPr id="300" name="Google Shape;300;p11"/>
          <p:cNvSpPr txBox="1"/>
          <p:nvPr/>
        </p:nvSpPr>
        <p:spPr>
          <a:xfrm>
            <a:off x="4571975" y="2786450"/>
            <a:ext cx="3174000" cy="1155600"/>
          </a:xfrm>
          <a:prstGeom prst="rect">
            <a:avLst/>
          </a:prstGeom>
          <a:solidFill>
            <a:srgbClr val="FFFFFF"/>
          </a:solidFill>
          <a:ln>
            <a:noFill/>
          </a:ln>
        </p:spPr>
        <p:txBody>
          <a:bodyPr spcFirstLastPara="1" wrap="square" lIns="252000" tIns="252000" rIns="252000" bIns="2520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de-DE" sz="1000" b="0" i="0" u="none" strike="noStrike" cap="none">
                <a:solidFill>
                  <a:schemeClr val="dk2"/>
                </a:solidFill>
                <a:latin typeface="JetBrains Mono"/>
                <a:ea typeface="JetBrains Mono"/>
                <a:cs typeface="JetBrains Mono"/>
                <a:sym typeface="JetBrains Mono"/>
              </a:rPr>
              <a:t>OUTCOME</a:t>
            </a:r>
            <a:endParaRPr sz="1600" b="0" i="0" u="none" strike="noStrike" cap="none">
              <a:solidFill>
                <a:schemeClr val="dk1"/>
              </a:solidFill>
              <a:latin typeface="Kalam Light"/>
              <a:ea typeface="Kalam Light"/>
              <a:cs typeface="Kalam Light"/>
              <a:sym typeface="Kalam Light"/>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Kalam Light"/>
                <a:ea typeface="Kalam Light"/>
                <a:cs typeface="Kalam Light"/>
                <a:sym typeface="Kalam Light"/>
              </a:rPr>
              <a:t>Bereitschaft zur Aussaat von bienenfreundlichem Saatgut</a:t>
            </a:r>
            <a:endParaRPr sz="1000" b="0" i="0" u="none" strike="noStrike" cap="none">
              <a:solidFill>
                <a:srgbClr val="858585"/>
              </a:solidFill>
              <a:latin typeface="JetBrains Mono"/>
              <a:ea typeface="JetBrains Mono"/>
              <a:cs typeface="JetBrains Mono"/>
              <a:sym typeface="JetBrains Mono"/>
            </a:endParaRPr>
          </a:p>
        </p:txBody>
      </p:sp>
      <p:sp>
        <p:nvSpPr>
          <p:cNvPr id="301" name="Google Shape;301;p11"/>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QUALITÄT GEWÄHRLEISTEN</a:t>
            </a:r>
            <a:endParaRPr/>
          </a:p>
        </p:txBody>
      </p:sp>
      <p:sp>
        <p:nvSpPr>
          <p:cNvPr id="302" name="Google Shape;302;p11"/>
          <p:cNvSpPr txBox="1">
            <a:spLocks noGrp="1"/>
          </p:cNvSpPr>
          <p:nvPr>
            <p:ph type="title"/>
          </p:nvPr>
        </p:nvSpPr>
        <p:spPr>
          <a:xfrm>
            <a:off x="252000" y="842400"/>
            <a:ext cx="4105688"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de-DE" dirty="0">
                <a:solidFill>
                  <a:schemeClr val="dk1"/>
                </a:solidFill>
              </a:rPr>
              <a:t>Evaluationsfragen zur Bewertung des Outcomes</a:t>
            </a:r>
            <a:endParaRPr sz="2000" dirty="0">
              <a:solidFill>
                <a:schemeClr val="dk1"/>
              </a:solidFill>
            </a:endParaRPr>
          </a:p>
        </p:txBody>
      </p:sp>
      <p:sp>
        <p:nvSpPr>
          <p:cNvPr id="303" name="Google Shape;303;p11"/>
          <p:cNvSpPr txBox="1"/>
          <p:nvPr/>
        </p:nvSpPr>
        <p:spPr>
          <a:xfrm>
            <a:off x="252000" y="1913750"/>
            <a:ext cx="3990300" cy="66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400" b="1" i="0" u="none" strike="noStrike" cap="none">
                <a:solidFill>
                  <a:schemeClr val="dk1"/>
                </a:solidFill>
                <a:latin typeface="Source Sans 3"/>
                <a:ea typeface="Source Sans 3"/>
                <a:cs typeface="Source Sans 3"/>
                <a:sym typeface="Source Sans 3"/>
              </a:rPr>
              <a:t>Wissen:</a:t>
            </a:r>
            <a:br>
              <a:rPr lang="de-DE" sz="1400" b="1" i="0" u="none" strike="noStrike" cap="none">
                <a:solidFill>
                  <a:schemeClr val="dk1"/>
                </a:solidFill>
                <a:latin typeface="Source Sans 3"/>
                <a:ea typeface="Source Sans 3"/>
                <a:cs typeface="Source Sans 3"/>
                <a:sym typeface="Source Sans 3"/>
              </a:rPr>
            </a:br>
            <a:r>
              <a:rPr lang="de-DE" sz="1400" b="0" i="0" u="none" strike="noStrike" cap="none">
                <a:solidFill>
                  <a:schemeClr val="dk1"/>
                </a:solidFill>
                <a:latin typeface="Source Sans 3"/>
                <a:ea typeface="Source Sans 3"/>
                <a:cs typeface="Source Sans 3"/>
                <a:sym typeface="Source Sans 3"/>
              </a:rPr>
              <a:t>Verzeichnet die Zielgruppe einen Wissenszuwachs bezüglich umweltfreundlicherer Landwirtschaft?</a:t>
            </a:r>
            <a:endParaRPr/>
          </a:p>
        </p:txBody>
      </p:sp>
      <p:sp>
        <p:nvSpPr>
          <p:cNvPr id="304" name="Google Shape;304;p11"/>
          <p:cNvSpPr txBox="1"/>
          <p:nvPr/>
        </p:nvSpPr>
        <p:spPr>
          <a:xfrm>
            <a:off x="251998" y="3540250"/>
            <a:ext cx="3990300" cy="66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400" b="1" i="0" u="none" strike="noStrike" cap="none">
                <a:solidFill>
                  <a:schemeClr val="dk1"/>
                </a:solidFill>
                <a:latin typeface="Source Sans 3"/>
                <a:ea typeface="Source Sans 3"/>
                <a:cs typeface="Source Sans 3"/>
                <a:sym typeface="Source Sans 3"/>
              </a:rPr>
              <a:t>Lebenslage: </a:t>
            </a:r>
            <a:endParaRPr/>
          </a:p>
          <a:p>
            <a:pPr marL="0" marR="0" lvl="0" indent="0" algn="l" rtl="0">
              <a:lnSpc>
                <a:spcPct val="100000"/>
              </a:lnSpc>
              <a:spcBef>
                <a:spcPts val="0"/>
              </a:spcBef>
              <a:spcAft>
                <a:spcPts val="0"/>
              </a:spcAft>
              <a:buClr>
                <a:schemeClr val="dk1"/>
              </a:buClr>
              <a:buSzPts val="1100"/>
              <a:buFont typeface="Arial"/>
              <a:buNone/>
            </a:pPr>
            <a:r>
              <a:rPr lang="de-DE" sz="1400" b="0" i="0" u="none" strike="noStrike" cap="none">
                <a:solidFill>
                  <a:schemeClr val="dk1"/>
                </a:solidFill>
                <a:latin typeface="Source Sans 3"/>
                <a:ea typeface="Source Sans 3"/>
                <a:cs typeface="Source Sans 3"/>
                <a:sym typeface="Source Sans 3"/>
              </a:rPr>
              <a:t>Hat die Größe der Bienenpopulation nach Aussaat zugenommen?</a:t>
            </a:r>
            <a:endParaRPr/>
          </a:p>
        </p:txBody>
      </p:sp>
      <p:sp>
        <p:nvSpPr>
          <p:cNvPr id="305" name="Google Shape;305;p11"/>
          <p:cNvSpPr txBox="1"/>
          <p:nvPr/>
        </p:nvSpPr>
        <p:spPr>
          <a:xfrm>
            <a:off x="252000" y="2727000"/>
            <a:ext cx="3990300" cy="66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400" b="1" i="0" u="none" strike="noStrike" cap="none">
                <a:solidFill>
                  <a:schemeClr val="dk1"/>
                </a:solidFill>
                <a:latin typeface="Source Sans 3"/>
                <a:ea typeface="Source Sans 3"/>
                <a:cs typeface="Source Sans 3"/>
                <a:sym typeface="Source Sans 3"/>
              </a:rPr>
              <a:t>Verhalten:</a:t>
            </a:r>
            <a:br>
              <a:rPr lang="de-DE" sz="1400" b="1" i="0" u="none" strike="noStrike" cap="none">
                <a:solidFill>
                  <a:schemeClr val="dk1"/>
                </a:solidFill>
                <a:latin typeface="Source Sans 3"/>
                <a:ea typeface="Source Sans 3"/>
                <a:cs typeface="Source Sans 3"/>
                <a:sym typeface="Source Sans 3"/>
              </a:rPr>
            </a:br>
            <a:r>
              <a:rPr lang="de-DE" sz="1400" b="0" i="0" u="none" strike="noStrike" cap="none">
                <a:solidFill>
                  <a:schemeClr val="dk1"/>
                </a:solidFill>
                <a:latin typeface="Source Sans 3"/>
                <a:ea typeface="Source Sans 3"/>
                <a:cs typeface="Source Sans 3"/>
                <a:sym typeface="Source Sans 3"/>
              </a:rPr>
              <a:t>Ist die Zielgruppe bereit, das vorgestellte Saatgut auszusäen?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None/>
            </a:pPr>
            <a:r>
              <a:rPr lang="de-DE" sz="2000"/>
              <a:t>Evaluation planen</a:t>
            </a:r>
            <a:endParaRPr/>
          </a:p>
        </p:txBody>
      </p:sp>
      <p:sp>
        <p:nvSpPr>
          <p:cNvPr id="311" name="Google Shape;311;p12"/>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DE"/>
              <a:t>ÜBUNG</a:t>
            </a:r>
            <a:endParaRPr/>
          </a:p>
        </p:txBody>
      </p:sp>
      <p:sp>
        <p:nvSpPr>
          <p:cNvPr id="312" name="Google Shape;312;p12"/>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p>
            <a:pPr marL="457200" marR="0" lvl="0" indent="-330200" algn="l" rtl="0">
              <a:lnSpc>
                <a:spcPct val="115000"/>
              </a:lnSpc>
              <a:spcBef>
                <a:spcPts val="0"/>
              </a:spcBef>
              <a:spcAft>
                <a:spcPts val="0"/>
              </a:spcAft>
              <a:buClr>
                <a:schemeClr val="dk1"/>
              </a:buClr>
              <a:buSzPts val="1600"/>
              <a:buChar char=":"/>
            </a:pPr>
            <a:r>
              <a:rPr lang="de-DE" b="1" dirty="0">
                <a:solidFill>
                  <a:schemeClr val="dk1"/>
                </a:solidFill>
              </a:rPr>
              <a:t>10 Minuten Einzelarbeit</a:t>
            </a:r>
            <a:br>
              <a:rPr lang="de-DE" b="1" dirty="0">
                <a:solidFill>
                  <a:schemeClr val="dk1"/>
                </a:solidFill>
              </a:rPr>
            </a:br>
            <a:r>
              <a:rPr lang="de-DE" dirty="0">
                <a:solidFill>
                  <a:schemeClr val="dk1"/>
                </a:solidFill>
              </a:rPr>
              <a:t>Legt die für die Evaluation wichtigsten Fragen für die Bewertung des Outcomes Eures Vorhabens fest. Orientiert Euch dabei an den in</a:t>
            </a:r>
            <a:br>
              <a:rPr lang="de-DE" dirty="0">
                <a:solidFill>
                  <a:schemeClr val="dk1"/>
                </a:solidFill>
              </a:rPr>
            </a:br>
            <a:r>
              <a:rPr lang="de-DE" dirty="0">
                <a:solidFill>
                  <a:schemeClr val="dk1"/>
                </a:solidFill>
              </a:rPr>
              <a:t>Modul II definierten Outcome-Ebenen.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3"/>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Indikatoren für gute Wissenschaftskommunikation</a:t>
            </a:r>
            <a:endParaRPr/>
          </a:p>
        </p:txBody>
      </p:sp>
      <p:sp>
        <p:nvSpPr>
          <p:cNvPr id="318" name="Google Shape;318;p13"/>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solidFill>
                  <a:schemeClr val="dk1"/>
                </a:solidFill>
              </a:rPr>
              <a:t>QUALITÄT GEWÄHRLEISTEN</a:t>
            </a:r>
            <a:endParaRPr/>
          </a:p>
        </p:txBody>
      </p:sp>
      <p:sp>
        <p:nvSpPr>
          <p:cNvPr id="319" name="Google Shape;319;p13"/>
          <p:cNvSpPr txBox="1"/>
          <p:nvPr/>
        </p:nvSpPr>
        <p:spPr>
          <a:xfrm>
            <a:off x="278475" y="4543525"/>
            <a:ext cx="86454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de-DE" sz="800" b="0" i="0" u="none" strike="noStrike" cap="none" baseline="30000">
                <a:solidFill>
                  <a:srgbClr val="B7B7B7"/>
                </a:solidFill>
                <a:latin typeface="JetBrains Mono"/>
                <a:ea typeface="JetBrains Mono"/>
                <a:cs typeface="JetBrains Mono"/>
                <a:sym typeface="JetBrains Mono"/>
              </a:rPr>
              <a:t>1 </a:t>
            </a:r>
            <a:r>
              <a:rPr lang="de-DE" sz="800" b="0" i="0" u="none" strike="noStrike" cap="none">
                <a:solidFill>
                  <a:srgbClr val="B7B7B7"/>
                </a:solidFill>
                <a:latin typeface="JetBrains Mono"/>
                <a:ea typeface="JetBrains Mono"/>
                <a:cs typeface="JetBrains Mono"/>
                <a:sym typeface="JetBrains Mono"/>
              </a:rPr>
              <a:t>Olesk et al. (2021)</a:t>
            </a:r>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B7B7B7"/>
              </a:solidFill>
              <a:latin typeface="JetBrains Mono"/>
              <a:ea typeface="JetBrains Mono"/>
              <a:cs typeface="JetBrains Mono"/>
              <a:sym typeface="JetBrains Mono"/>
            </a:endParaRPr>
          </a:p>
        </p:txBody>
      </p:sp>
      <p:sp>
        <p:nvSpPr>
          <p:cNvPr id="320" name="Google Shape;320;p13"/>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t" anchorCtr="0">
            <a:noAutofit/>
          </a:bodyPr>
          <a:lstStyle/>
          <a:p>
            <a:pPr marL="360000" lvl="0" indent="-330200" algn="l" rtl="0">
              <a:lnSpc>
                <a:spcPct val="115000"/>
              </a:lnSpc>
              <a:spcBef>
                <a:spcPts val="0"/>
              </a:spcBef>
              <a:spcAft>
                <a:spcPts val="0"/>
              </a:spcAft>
              <a:buClr>
                <a:schemeClr val="dk1"/>
              </a:buClr>
              <a:buSzPts val="1600"/>
              <a:buChar char="꞉"/>
            </a:pPr>
            <a:r>
              <a:rPr lang="de-DE">
                <a:solidFill>
                  <a:schemeClr val="dk1"/>
                </a:solidFill>
              </a:rPr>
              <a:t>In länderübergreifenden Workshops wurden zwölf Indikatoren für gute Wissenschaftskommunikation entwickelt,</a:t>
            </a:r>
            <a:r>
              <a:rPr lang="de-DE" baseline="30000">
                <a:solidFill>
                  <a:schemeClr val="dk1"/>
                </a:solidFill>
              </a:rPr>
              <a:t>1</a:t>
            </a:r>
            <a:r>
              <a:rPr lang="de-DE">
                <a:solidFill>
                  <a:schemeClr val="dk1"/>
                </a:solidFill>
              </a:rPr>
              <a:t> die sich in drei Kategorien mit je vier Indikatoren aufteilen </a:t>
            </a:r>
            <a:endParaRPr/>
          </a:p>
          <a:p>
            <a:pPr marL="914400" lvl="1" indent="-386000" algn="l" rtl="0">
              <a:lnSpc>
                <a:spcPct val="115000"/>
              </a:lnSpc>
              <a:spcBef>
                <a:spcPts val="500"/>
              </a:spcBef>
              <a:spcAft>
                <a:spcPts val="0"/>
              </a:spcAft>
              <a:buClr>
                <a:schemeClr val="dk1"/>
              </a:buClr>
              <a:buSzPts val="1600"/>
              <a:buChar char=":"/>
            </a:pPr>
            <a:r>
              <a:rPr lang="de-DE">
                <a:solidFill>
                  <a:schemeClr val="dk1"/>
                </a:solidFill>
              </a:rPr>
              <a:t>Vertrauenswürdigkeit und wissenschaftliche Genauigkeit</a:t>
            </a:r>
            <a:endParaRPr/>
          </a:p>
          <a:p>
            <a:pPr marL="914400" lvl="1" indent="-386000" algn="l" rtl="0">
              <a:lnSpc>
                <a:spcPct val="115000"/>
              </a:lnSpc>
              <a:spcBef>
                <a:spcPts val="500"/>
              </a:spcBef>
              <a:spcAft>
                <a:spcPts val="0"/>
              </a:spcAft>
              <a:buClr>
                <a:schemeClr val="dk1"/>
              </a:buClr>
              <a:buSzPts val="1600"/>
              <a:buChar char=":"/>
            </a:pPr>
            <a:r>
              <a:rPr lang="de-DE">
                <a:solidFill>
                  <a:schemeClr val="dk1"/>
                </a:solidFill>
              </a:rPr>
              <a:t>Präsentation und Kommunikationsstil</a:t>
            </a:r>
            <a:endParaRPr/>
          </a:p>
          <a:p>
            <a:pPr marL="914400" lvl="1" indent="-386000" algn="l" rtl="0">
              <a:lnSpc>
                <a:spcPct val="115000"/>
              </a:lnSpc>
              <a:spcBef>
                <a:spcPts val="500"/>
              </a:spcBef>
              <a:spcAft>
                <a:spcPts val="0"/>
              </a:spcAft>
              <a:buClr>
                <a:schemeClr val="dk1"/>
              </a:buClr>
              <a:buSzPts val="1600"/>
              <a:buChar char=":"/>
            </a:pPr>
            <a:r>
              <a:rPr lang="de-DE">
                <a:solidFill>
                  <a:schemeClr val="dk1"/>
                </a:solidFill>
              </a:rPr>
              <a:t>Verbindung zur Gesellschaft</a:t>
            </a:r>
            <a:endParaRPr/>
          </a:p>
          <a:p>
            <a:pPr marL="360000" lvl="0" indent="-330200" algn="l" rtl="0">
              <a:lnSpc>
                <a:spcPct val="115000"/>
              </a:lnSpc>
              <a:spcBef>
                <a:spcPts val="1000"/>
              </a:spcBef>
              <a:spcAft>
                <a:spcPts val="1000"/>
              </a:spcAft>
              <a:buClr>
                <a:schemeClr val="dk1"/>
              </a:buClr>
              <a:buSzPts val="1600"/>
              <a:buChar char="꞉"/>
            </a:pPr>
            <a:r>
              <a:rPr lang="de-DE">
                <a:solidFill>
                  <a:schemeClr val="dk1"/>
                </a:solidFill>
              </a:rPr>
              <a:t>Die Gewichtung der einzelnen Indikatoren variiert je nach Thema, Format und angestrebtem Outcome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222"/>
              <a:buFont typeface="Arial"/>
              <a:buNone/>
            </a:pPr>
            <a:r>
              <a:rPr lang="de-DE">
                <a:solidFill>
                  <a:schemeClr val="dk1"/>
                </a:solidFill>
              </a:rPr>
              <a:t>Vertrauenswürdigkeit und wissenschaftliche Genauigkeit</a:t>
            </a:r>
            <a:endParaRPr/>
          </a:p>
          <a:p>
            <a:pPr marL="0" lvl="0" indent="0" algn="l" rtl="0">
              <a:lnSpc>
                <a:spcPct val="100000"/>
              </a:lnSpc>
              <a:spcBef>
                <a:spcPts val="0"/>
              </a:spcBef>
              <a:spcAft>
                <a:spcPts val="0"/>
              </a:spcAft>
              <a:buSzPts val="990"/>
              <a:buNone/>
            </a:pPr>
            <a:endParaRPr/>
          </a:p>
        </p:txBody>
      </p:sp>
      <p:sp>
        <p:nvSpPr>
          <p:cNvPr id="326" name="Google Shape;326;p14"/>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INDIKATOREN FÜR GUTE WISSENSCHAFTSKOMMUNIKATION</a:t>
            </a:r>
            <a:endParaRPr/>
          </a:p>
        </p:txBody>
      </p:sp>
      <p:sp>
        <p:nvSpPr>
          <p:cNvPr id="327" name="Google Shape;327;p14"/>
          <p:cNvSpPr/>
          <p:nvPr/>
        </p:nvSpPr>
        <p:spPr>
          <a:xfrm>
            <a:off x="2562375" y="2046362"/>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D7E75"/>
                </a:solidFill>
                <a:latin typeface="JetBrains Mono"/>
                <a:ea typeface="JetBrains Mono"/>
                <a:cs typeface="JetBrains Mono"/>
                <a:sym typeface="JetBrains Mono"/>
              </a:rPr>
              <a:t>SACHLICH</a:t>
            </a:r>
            <a:endParaRPr/>
          </a:p>
        </p:txBody>
      </p:sp>
      <p:sp>
        <p:nvSpPr>
          <p:cNvPr id="328" name="Google Shape;328;p14"/>
          <p:cNvSpPr/>
          <p:nvPr/>
        </p:nvSpPr>
        <p:spPr>
          <a:xfrm>
            <a:off x="2483458" y="1565500"/>
            <a:ext cx="2068800" cy="2832300"/>
          </a:xfrm>
          <a:prstGeom prst="rect">
            <a:avLst/>
          </a:prstGeom>
          <a:solidFill>
            <a:srgbClr val="F39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9" name="Google Shape;329;p14"/>
          <p:cNvGrpSpPr/>
          <p:nvPr/>
        </p:nvGrpSpPr>
        <p:grpSpPr>
          <a:xfrm>
            <a:off x="2421900" y="1606221"/>
            <a:ext cx="2068800" cy="866998"/>
            <a:chOff x="2421896" y="1606225"/>
            <a:chExt cx="2068800" cy="1675358"/>
          </a:xfrm>
        </p:grpSpPr>
        <p:sp>
          <p:nvSpPr>
            <p:cNvPr id="330" name="Google Shape;330;p14"/>
            <p:cNvSpPr/>
            <p:nvPr/>
          </p:nvSpPr>
          <p:spPr>
            <a:xfrm>
              <a:off x="2421896" y="1606225"/>
              <a:ext cx="2068800" cy="1571100"/>
            </a:xfrm>
            <a:prstGeom prst="rect">
              <a:avLst/>
            </a:prstGeom>
            <a:solidFill>
              <a:srgbClr val="FFFFFF"/>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4"/>
            <p:cNvSpPr/>
            <p:nvPr/>
          </p:nvSpPr>
          <p:spPr>
            <a:xfrm rot="5400000">
              <a:off x="3333476" y="3017133"/>
              <a:ext cx="2454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2" name="Google Shape;332;p14"/>
          <p:cNvSpPr/>
          <p:nvPr/>
        </p:nvSpPr>
        <p:spPr>
          <a:xfrm>
            <a:off x="2544953" y="2485753"/>
            <a:ext cx="2068800" cy="1817700"/>
          </a:xfrm>
          <a:prstGeom prst="rect">
            <a:avLst/>
          </a:prstGeom>
          <a:noFill/>
          <a:ln>
            <a:noFill/>
          </a:ln>
        </p:spPr>
        <p:txBody>
          <a:bodyPr spcFirstLastPara="1" wrap="square" lIns="91425" tIns="91425" rIns="91425" bIns="91425" anchor="ctr" anchorCtr="0">
            <a:noAutofit/>
          </a:bodyPr>
          <a:lstStyle/>
          <a:p>
            <a:pPr marL="288000" marR="0" lvl="0" indent="-2170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Werden die Fakten wahrheitsgemäß und objektiv dargestellt?</a:t>
            </a:r>
            <a:endParaRPr/>
          </a:p>
          <a:p>
            <a:pPr marL="288000" marR="0" lvl="0" indent="-2170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Stimmen die Schlussfolgerungen und Interpretationen mit den Beweisen überein?</a:t>
            </a:r>
            <a:endParaRPr/>
          </a:p>
        </p:txBody>
      </p:sp>
      <p:sp>
        <p:nvSpPr>
          <p:cNvPr id="333" name="Google Shape;333;p14"/>
          <p:cNvSpPr/>
          <p:nvPr/>
        </p:nvSpPr>
        <p:spPr>
          <a:xfrm>
            <a:off x="2531718" y="1832537"/>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SACHLICH</a:t>
            </a:r>
            <a:endParaRPr/>
          </a:p>
        </p:txBody>
      </p:sp>
      <p:sp>
        <p:nvSpPr>
          <p:cNvPr id="334" name="Google Shape;334;p14"/>
          <p:cNvSpPr/>
          <p:nvPr/>
        </p:nvSpPr>
        <p:spPr>
          <a:xfrm>
            <a:off x="313575" y="1565500"/>
            <a:ext cx="2068800" cy="2832300"/>
          </a:xfrm>
          <a:prstGeom prst="rect">
            <a:avLst/>
          </a:prstGeom>
          <a:solidFill>
            <a:srgbClr val="F39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4"/>
          <p:cNvSpPr/>
          <p:nvPr/>
        </p:nvSpPr>
        <p:spPr>
          <a:xfrm>
            <a:off x="252000" y="1606225"/>
            <a:ext cx="2068800" cy="813000"/>
          </a:xfrm>
          <a:prstGeom prst="rect">
            <a:avLst/>
          </a:prstGeom>
          <a:solidFill>
            <a:srgbClr val="FFFFFF"/>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4"/>
          <p:cNvSpPr/>
          <p:nvPr/>
        </p:nvSpPr>
        <p:spPr>
          <a:xfrm>
            <a:off x="252075" y="1827625"/>
            <a:ext cx="20688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WISSENSCHAFTLICH</a:t>
            </a:r>
            <a:endParaRPr/>
          </a:p>
        </p:txBody>
      </p:sp>
      <p:sp>
        <p:nvSpPr>
          <p:cNvPr id="337" name="Google Shape;337;p14"/>
          <p:cNvSpPr/>
          <p:nvPr/>
        </p:nvSpPr>
        <p:spPr>
          <a:xfrm rot="5400000">
            <a:off x="1222830" y="2267930"/>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4"/>
          <p:cNvSpPr/>
          <p:nvPr/>
        </p:nvSpPr>
        <p:spPr>
          <a:xfrm>
            <a:off x="383873" y="2516676"/>
            <a:ext cx="2068800" cy="1841400"/>
          </a:xfrm>
          <a:prstGeom prst="rect">
            <a:avLst/>
          </a:prstGeom>
          <a:noFill/>
          <a:ln>
            <a:noFill/>
          </a:ln>
        </p:spPr>
        <p:txBody>
          <a:bodyPr spcFirstLastPara="1" wrap="square" lIns="91425" tIns="91425" rIns="91425" bIns="91425" anchor="ctr" anchorCtr="0">
            <a:noAutofit/>
          </a:bodyPr>
          <a:lstStyle/>
          <a:p>
            <a:pPr marL="288000" marR="0" lvl="0" indent="-2170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Ist die präsentierte Information wissenschaftlich belegt?</a:t>
            </a:r>
            <a:endParaRPr/>
          </a:p>
          <a:p>
            <a:pPr marL="288000" marR="0" lvl="0" indent="-2170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Kann die Quelle der wissenschaftlichen Informationen klar identifiziert werden?</a:t>
            </a:r>
            <a:endParaRPr/>
          </a:p>
        </p:txBody>
      </p:sp>
      <p:sp>
        <p:nvSpPr>
          <p:cNvPr id="339" name="Google Shape;339;p14"/>
          <p:cNvSpPr/>
          <p:nvPr/>
        </p:nvSpPr>
        <p:spPr>
          <a:xfrm>
            <a:off x="6902100" y="2046362"/>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D7E75"/>
                </a:solidFill>
                <a:latin typeface="JetBrains Mono"/>
                <a:ea typeface="JetBrains Mono"/>
                <a:cs typeface="JetBrains Mono"/>
                <a:sym typeface="JetBrains Mono"/>
              </a:rPr>
              <a:t>SACHLICH</a:t>
            </a:r>
            <a:endParaRPr/>
          </a:p>
        </p:txBody>
      </p:sp>
      <p:sp>
        <p:nvSpPr>
          <p:cNvPr id="340" name="Google Shape;340;p14"/>
          <p:cNvSpPr/>
          <p:nvPr/>
        </p:nvSpPr>
        <p:spPr>
          <a:xfrm>
            <a:off x="6823178" y="1565500"/>
            <a:ext cx="2068800" cy="2832300"/>
          </a:xfrm>
          <a:prstGeom prst="rect">
            <a:avLst/>
          </a:prstGeom>
          <a:solidFill>
            <a:srgbClr val="F39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1" name="Google Shape;341;p14"/>
          <p:cNvGrpSpPr/>
          <p:nvPr/>
        </p:nvGrpSpPr>
        <p:grpSpPr>
          <a:xfrm>
            <a:off x="6761625" y="1606221"/>
            <a:ext cx="2068800" cy="866998"/>
            <a:chOff x="2421896" y="1606225"/>
            <a:chExt cx="2068800" cy="1675358"/>
          </a:xfrm>
        </p:grpSpPr>
        <p:sp>
          <p:nvSpPr>
            <p:cNvPr id="342" name="Google Shape;342;p14"/>
            <p:cNvSpPr/>
            <p:nvPr/>
          </p:nvSpPr>
          <p:spPr>
            <a:xfrm>
              <a:off x="2421896" y="1606225"/>
              <a:ext cx="2068800" cy="1571100"/>
            </a:xfrm>
            <a:prstGeom prst="rect">
              <a:avLst/>
            </a:prstGeom>
            <a:solidFill>
              <a:srgbClr val="FFFFFF"/>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4"/>
            <p:cNvSpPr/>
            <p:nvPr/>
          </p:nvSpPr>
          <p:spPr>
            <a:xfrm rot="5400000">
              <a:off x="3333476" y="3017133"/>
              <a:ext cx="2454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4" name="Google Shape;344;p14"/>
          <p:cNvSpPr/>
          <p:nvPr/>
        </p:nvSpPr>
        <p:spPr>
          <a:xfrm>
            <a:off x="6809100" y="2528526"/>
            <a:ext cx="2068800" cy="18177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Sind die Methode und ihre Grenzen klar beschrieben?</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Sind relevante Informationen über Finanzierung und Beteiligte enthalten?</a:t>
            </a:r>
            <a:endParaRPr/>
          </a:p>
        </p:txBody>
      </p:sp>
      <p:sp>
        <p:nvSpPr>
          <p:cNvPr id="345" name="Google Shape;345;p14"/>
          <p:cNvSpPr/>
          <p:nvPr/>
        </p:nvSpPr>
        <p:spPr>
          <a:xfrm>
            <a:off x="6871443" y="1832537"/>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TRANSPARENT</a:t>
            </a:r>
            <a:endParaRPr/>
          </a:p>
        </p:txBody>
      </p:sp>
      <p:sp>
        <p:nvSpPr>
          <p:cNvPr id="346" name="Google Shape;346;p14"/>
          <p:cNvSpPr/>
          <p:nvPr/>
        </p:nvSpPr>
        <p:spPr>
          <a:xfrm>
            <a:off x="4653295" y="1565500"/>
            <a:ext cx="2068800" cy="2832300"/>
          </a:xfrm>
          <a:prstGeom prst="rect">
            <a:avLst/>
          </a:prstGeom>
          <a:solidFill>
            <a:srgbClr val="F39E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4"/>
          <p:cNvSpPr/>
          <p:nvPr/>
        </p:nvSpPr>
        <p:spPr>
          <a:xfrm>
            <a:off x="4591725" y="1606225"/>
            <a:ext cx="2068800" cy="813000"/>
          </a:xfrm>
          <a:prstGeom prst="rect">
            <a:avLst/>
          </a:prstGeom>
          <a:solidFill>
            <a:srgbClr val="FFFFFF"/>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4"/>
          <p:cNvSpPr/>
          <p:nvPr/>
        </p:nvSpPr>
        <p:spPr>
          <a:xfrm>
            <a:off x="4591800" y="1827625"/>
            <a:ext cx="20688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AUSGEWOGEN</a:t>
            </a:r>
            <a:endParaRPr/>
          </a:p>
        </p:txBody>
      </p:sp>
      <p:sp>
        <p:nvSpPr>
          <p:cNvPr id="349" name="Google Shape;349;p14"/>
          <p:cNvSpPr/>
          <p:nvPr/>
        </p:nvSpPr>
        <p:spPr>
          <a:xfrm rot="5400000">
            <a:off x="5562555" y="2267930"/>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4"/>
          <p:cNvSpPr/>
          <p:nvPr/>
        </p:nvSpPr>
        <p:spPr>
          <a:xfrm>
            <a:off x="4639217" y="2504826"/>
            <a:ext cx="2068800" cy="18414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Werden unabhängige Stellungnahmen und solche von wichtigen Akteur*innen einbezogen?</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Wird Diversität angemessen reflektiert und berücksichtigt?</a:t>
            </a:r>
            <a:endParaRPr/>
          </a:p>
        </p:txBody>
      </p:sp>
      <p:sp>
        <p:nvSpPr>
          <p:cNvPr id="351" name="Google Shape;351;p14"/>
          <p:cNvSpPr txBox="1"/>
          <p:nvPr/>
        </p:nvSpPr>
        <p:spPr>
          <a:xfrm>
            <a:off x="278475" y="4543525"/>
            <a:ext cx="86454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de-DE" sz="800" b="0" i="0" u="none" strike="noStrike" cap="none">
                <a:solidFill>
                  <a:srgbClr val="B7B7B7"/>
                </a:solidFill>
                <a:latin typeface="JetBrains Mono"/>
                <a:ea typeface="JetBrains Mono"/>
                <a:cs typeface="JetBrains Mono"/>
                <a:sym typeface="JetBrains Mono"/>
              </a:rPr>
              <a:t>Olesk et al. (2021)</a:t>
            </a:r>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B7B7B7"/>
              </a:solidFill>
              <a:latin typeface="JetBrains Mono"/>
              <a:ea typeface="JetBrains Mono"/>
              <a:cs typeface="JetBrains Mono"/>
              <a:sym typeface="JetBrains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5"/>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222"/>
              <a:buFont typeface="Arial"/>
              <a:buNone/>
            </a:pPr>
            <a:r>
              <a:rPr lang="de-DE" dirty="0">
                <a:solidFill>
                  <a:schemeClr val="dk1"/>
                </a:solidFill>
              </a:rPr>
              <a:t>Präsentation und Kommunikationsstil</a:t>
            </a:r>
            <a:endParaRPr dirty="0"/>
          </a:p>
          <a:p>
            <a:pPr marL="0" lvl="0" indent="0" algn="l" rtl="0">
              <a:lnSpc>
                <a:spcPct val="100000"/>
              </a:lnSpc>
              <a:spcBef>
                <a:spcPts val="0"/>
              </a:spcBef>
              <a:spcAft>
                <a:spcPts val="0"/>
              </a:spcAft>
              <a:buSzPts val="990"/>
              <a:buNone/>
            </a:pPr>
            <a:endParaRPr dirty="0"/>
          </a:p>
        </p:txBody>
      </p:sp>
      <p:sp>
        <p:nvSpPr>
          <p:cNvPr id="357" name="Google Shape;357;p15"/>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INDIKATOREN FÜR GUTE WISSENSCHAFTSKOMMUNIKATION</a:t>
            </a:r>
            <a:endParaRPr/>
          </a:p>
        </p:txBody>
      </p:sp>
      <p:sp>
        <p:nvSpPr>
          <p:cNvPr id="358" name="Google Shape;358;p15"/>
          <p:cNvSpPr/>
          <p:nvPr/>
        </p:nvSpPr>
        <p:spPr>
          <a:xfrm>
            <a:off x="2562375" y="2046362"/>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D7E75"/>
                </a:solidFill>
                <a:latin typeface="JetBrains Mono"/>
                <a:ea typeface="JetBrains Mono"/>
                <a:cs typeface="JetBrains Mono"/>
                <a:sym typeface="JetBrains Mono"/>
              </a:rPr>
              <a:t>SACHLICH</a:t>
            </a:r>
            <a:endParaRPr/>
          </a:p>
        </p:txBody>
      </p:sp>
      <p:sp>
        <p:nvSpPr>
          <p:cNvPr id="359" name="Google Shape;359;p15"/>
          <p:cNvSpPr/>
          <p:nvPr/>
        </p:nvSpPr>
        <p:spPr>
          <a:xfrm>
            <a:off x="2483458" y="1565500"/>
            <a:ext cx="2068800" cy="2832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5"/>
          <p:cNvSpPr/>
          <p:nvPr/>
        </p:nvSpPr>
        <p:spPr>
          <a:xfrm>
            <a:off x="2421900" y="1606221"/>
            <a:ext cx="2068800" cy="813044"/>
          </a:xfrm>
          <a:prstGeom prst="rect">
            <a:avLst/>
          </a:pr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rot="5400000">
            <a:off x="3392683" y="2267972"/>
            <a:ext cx="126994"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5"/>
          <p:cNvSpPr/>
          <p:nvPr/>
        </p:nvSpPr>
        <p:spPr>
          <a:xfrm>
            <a:off x="2469425" y="2528526"/>
            <a:ext cx="2068800" cy="18177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Bietet die Kommunikation einen ausreichenden Kontext für die präsentierten Themen?</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Ist die Kommunikation in Struktur und Stil kohärent?</a:t>
            </a:r>
            <a:endParaRPr/>
          </a:p>
        </p:txBody>
      </p:sp>
      <p:sp>
        <p:nvSpPr>
          <p:cNvPr id="363" name="Google Shape;363;p15"/>
          <p:cNvSpPr/>
          <p:nvPr/>
        </p:nvSpPr>
        <p:spPr>
          <a:xfrm>
            <a:off x="2531655" y="1799287"/>
            <a:ext cx="1849200" cy="42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KOHÄRENT UND KONTEXTBEZOGEN</a:t>
            </a:r>
            <a:endParaRPr/>
          </a:p>
        </p:txBody>
      </p:sp>
      <p:sp>
        <p:nvSpPr>
          <p:cNvPr id="364" name="Google Shape;364;p15"/>
          <p:cNvSpPr/>
          <p:nvPr/>
        </p:nvSpPr>
        <p:spPr>
          <a:xfrm>
            <a:off x="313575" y="1565500"/>
            <a:ext cx="2068800" cy="2832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5"/>
          <p:cNvSpPr/>
          <p:nvPr/>
        </p:nvSpPr>
        <p:spPr>
          <a:xfrm>
            <a:off x="252000" y="1606225"/>
            <a:ext cx="2068800" cy="813000"/>
          </a:xfrm>
          <a:prstGeom prst="rect">
            <a:avLst/>
          </a:pr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252075" y="1827625"/>
            <a:ext cx="20688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KLAR</a:t>
            </a:r>
            <a:endParaRPr/>
          </a:p>
        </p:txBody>
      </p:sp>
      <p:sp>
        <p:nvSpPr>
          <p:cNvPr id="367" name="Google Shape;367;p15"/>
          <p:cNvSpPr/>
          <p:nvPr/>
        </p:nvSpPr>
        <p:spPr>
          <a:xfrm rot="5400000">
            <a:off x="1222830" y="2267930"/>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313575" y="2504818"/>
            <a:ext cx="2068800" cy="18414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dirty="0">
                <a:solidFill>
                  <a:srgbClr val="FFFFFF"/>
                </a:solidFill>
                <a:latin typeface="Source Sans 3"/>
                <a:ea typeface="Source Sans 3"/>
                <a:cs typeface="Source Sans 3"/>
                <a:sym typeface="Source Sans 3"/>
              </a:rPr>
              <a:t>Sind die Inhalte in einer verständlichen und klaren Sprache dargestellt?</a:t>
            </a:r>
            <a:endParaRPr dirty="0"/>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dirty="0">
                <a:solidFill>
                  <a:srgbClr val="FFFFFF"/>
                </a:solidFill>
                <a:latin typeface="Source Sans 3"/>
                <a:ea typeface="Source Sans 3"/>
                <a:cs typeface="Source Sans 3"/>
                <a:sym typeface="Source Sans 3"/>
              </a:rPr>
              <a:t>Werden Kernbotschaften herausgearbeitet?</a:t>
            </a:r>
            <a:endParaRPr dirty="0"/>
          </a:p>
        </p:txBody>
      </p:sp>
      <p:sp>
        <p:nvSpPr>
          <p:cNvPr id="369" name="Google Shape;369;p15"/>
          <p:cNvSpPr/>
          <p:nvPr/>
        </p:nvSpPr>
        <p:spPr>
          <a:xfrm>
            <a:off x="6902100" y="2046362"/>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D7E75"/>
                </a:solidFill>
                <a:latin typeface="JetBrains Mono"/>
                <a:ea typeface="JetBrains Mono"/>
                <a:cs typeface="JetBrains Mono"/>
                <a:sym typeface="JetBrains Mono"/>
              </a:rPr>
              <a:t>SACHLICH</a:t>
            </a:r>
            <a:endParaRPr/>
          </a:p>
        </p:txBody>
      </p:sp>
      <p:sp>
        <p:nvSpPr>
          <p:cNvPr id="370" name="Google Shape;370;p15"/>
          <p:cNvSpPr/>
          <p:nvPr/>
        </p:nvSpPr>
        <p:spPr>
          <a:xfrm>
            <a:off x="6823178" y="1565500"/>
            <a:ext cx="2068800" cy="2832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5"/>
          <p:cNvSpPr/>
          <p:nvPr/>
        </p:nvSpPr>
        <p:spPr>
          <a:xfrm>
            <a:off x="6761625" y="1606221"/>
            <a:ext cx="2068800" cy="813044"/>
          </a:xfrm>
          <a:prstGeom prst="rect">
            <a:avLst/>
          </a:pr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5"/>
          <p:cNvSpPr/>
          <p:nvPr/>
        </p:nvSpPr>
        <p:spPr>
          <a:xfrm rot="5400000">
            <a:off x="7732408" y="2267972"/>
            <a:ext cx="126994"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6823132" y="2528526"/>
            <a:ext cx="2068800" cy="18177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Welche Rolle spielt das Publikum in der Kommunikation?</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Ist das Publikum in das Format eingebunden?</a:t>
            </a:r>
            <a:endParaRPr/>
          </a:p>
        </p:txBody>
      </p:sp>
      <p:sp>
        <p:nvSpPr>
          <p:cNvPr id="374" name="Google Shape;374;p15"/>
          <p:cNvSpPr/>
          <p:nvPr/>
        </p:nvSpPr>
        <p:spPr>
          <a:xfrm>
            <a:off x="6871443" y="1832537"/>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INTERAKTIV</a:t>
            </a:r>
            <a:endParaRPr/>
          </a:p>
        </p:txBody>
      </p:sp>
      <p:sp>
        <p:nvSpPr>
          <p:cNvPr id="375" name="Google Shape;375;p15"/>
          <p:cNvSpPr/>
          <p:nvPr/>
        </p:nvSpPr>
        <p:spPr>
          <a:xfrm>
            <a:off x="4653295" y="1565500"/>
            <a:ext cx="2068800" cy="2832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4591725" y="1606225"/>
            <a:ext cx="2068800" cy="813000"/>
          </a:xfrm>
          <a:prstGeom prst="rect">
            <a:avLst/>
          </a:pr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p:nvPr/>
        </p:nvSpPr>
        <p:spPr>
          <a:xfrm>
            <a:off x="4591800" y="1827625"/>
            <a:ext cx="20688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FESSELND</a:t>
            </a:r>
            <a:endParaRPr/>
          </a:p>
        </p:txBody>
      </p:sp>
      <p:sp>
        <p:nvSpPr>
          <p:cNvPr id="378" name="Google Shape;378;p15"/>
          <p:cNvSpPr/>
          <p:nvPr/>
        </p:nvSpPr>
        <p:spPr>
          <a:xfrm rot="5400000">
            <a:off x="5562555" y="2267930"/>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4653300" y="2504818"/>
            <a:ext cx="2068800" cy="18414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Wird das Publikum emotional angesprochen?</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Wird bei der Kommunikation das Format optimal genutzt oder ist anderweitig innovativ?</a:t>
            </a:r>
            <a:endParaRPr/>
          </a:p>
        </p:txBody>
      </p:sp>
      <p:sp>
        <p:nvSpPr>
          <p:cNvPr id="380" name="Google Shape;380;p15"/>
          <p:cNvSpPr txBox="1"/>
          <p:nvPr/>
        </p:nvSpPr>
        <p:spPr>
          <a:xfrm>
            <a:off x="278475" y="4543525"/>
            <a:ext cx="86454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de-DE" sz="800" b="0" i="0" u="none" strike="noStrike" cap="none">
                <a:solidFill>
                  <a:srgbClr val="B7B7B7"/>
                </a:solidFill>
                <a:latin typeface="JetBrains Mono"/>
                <a:ea typeface="JetBrains Mono"/>
                <a:cs typeface="JetBrains Mono"/>
                <a:sym typeface="JetBrains Mono"/>
              </a:rPr>
              <a:t>Olesk et al. (2021)</a:t>
            </a:r>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B7B7B7"/>
              </a:solidFill>
              <a:latin typeface="JetBrains Mono"/>
              <a:ea typeface="JetBrains Mono"/>
              <a:cs typeface="JetBrains Mono"/>
              <a:sym typeface="JetBrains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6"/>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222"/>
              <a:buFont typeface="Arial"/>
              <a:buNone/>
            </a:pPr>
            <a:r>
              <a:rPr lang="de-DE">
                <a:solidFill>
                  <a:schemeClr val="dk1"/>
                </a:solidFill>
              </a:rPr>
              <a:t>Verbindung zur Gesellschaft</a:t>
            </a:r>
            <a:endParaRPr/>
          </a:p>
          <a:p>
            <a:pPr marL="0" lvl="0" indent="0" algn="l" rtl="0">
              <a:lnSpc>
                <a:spcPct val="100000"/>
              </a:lnSpc>
              <a:spcBef>
                <a:spcPts val="0"/>
              </a:spcBef>
              <a:spcAft>
                <a:spcPts val="0"/>
              </a:spcAft>
              <a:buSzPts val="990"/>
              <a:buNone/>
            </a:pPr>
            <a:endParaRPr/>
          </a:p>
        </p:txBody>
      </p:sp>
      <p:sp>
        <p:nvSpPr>
          <p:cNvPr id="386" name="Google Shape;386;p16"/>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INDIKATOREN FÜR GUTE WISSENSCHAFTSKOMMUNIKATION</a:t>
            </a:r>
            <a:endParaRPr/>
          </a:p>
        </p:txBody>
      </p:sp>
      <p:sp>
        <p:nvSpPr>
          <p:cNvPr id="387" name="Google Shape;387;p16"/>
          <p:cNvSpPr/>
          <p:nvPr/>
        </p:nvSpPr>
        <p:spPr>
          <a:xfrm>
            <a:off x="2562375" y="2046362"/>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D7E75"/>
                </a:solidFill>
                <a:latin typeface="JetBrains Mono"/>
                <a:ea typeface="JetBrains Mono"/>
                <a:cs typeface="JetBrains Mono"/>
                <a:sym typeface="JetBrains Mono"/>
              </a:rPr>
              <a:t>SACHLICH</a:t>
            </a:r>
            <a:endParaRPr/>
          </a:p>
        </p:txBody>
      </p:sp>
      <p:sp>
        <p:nvSpPr>
          <p:cNvPr id="388" name="Google Shape;388;p16"/>
          <p:cNvSpPr/>
          <p:nvPr/>
        </p:nvSpPr>
        <p:spPr>
          <a:xfrm>
            <a:off x="2483458" y="1565500"/>
            <a:ext cx="2068800" cy="28323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6"/>
          <p:cNvSpPr/>
          <p:nvPr/>
        </p:nvSpPr>
        <p:spPr>
          <a:xfrm>
            <a:off x="2421900" y="1606221"/>
            <a:ext cx="2068800" cy="813000"/>
          </a:xfrm>
          <a:prstGeom prst="rect">
            <a:avLst/>
          </a:prstGeom>
          <a:solidFill>
            <a:srgbClr val="FFFFFF"/>
          </a:solidFill>
          <a:ln w="1905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6"/>
          <p:cNvSpPr/>
          <p:nvPr/>
        </p:nvSpPr>
        <p:spPr>
          <a:xfrm rot="5400000">
            <a:off x="3392730" y="2267924"/>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6"/>
          <p:cNvSpPr/>
          <p:nvPr/>
        </p:nvSpPr>
        <p:spPr>
          <a:xfrm>
            <a:off x="2469425" y="2528526"/>
            <a:ext cx="2068800" cy="18177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Ist das Streben nach gesellschaftlichem Impact in der Kommunikation erkennbar?</a:t>
            </a:r>
            <a:endParaRPr/>
          </a:p>
        </p:txBody>
      </p:sp>
      <p:sp>
        <p:nvSpPr>
          <p:cNvPr id="392" name="Google Shape;392;p16"/>
          <p:cNvSpPr/>
          <p:nvPr/>
        </p:nvSpPr>
        <p:spPr>
          <a:xfrm>
            <a:off x="2531655" y="1799287"/>
            <a:ext cx="1849200" cy="42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WIRKUNGSVOLL</a:t>
            </a:r>
            <a:endParaRPr/>
          </a:p>
        </p:txBody>
      </p:sp>
      <p:sp>
        <p:nvSpPr>
          <p:cNvPr id="393" name="Google Shape;393;p16"/>
          <p:cNvSpPr/>
          <p:nvPr/>
        </p:nvSpPr>
        <p:spPr>
          <a:xfrm>
            <a:off x="313575" y="1565500"/>
            <a:ext cx="2068800" cy="28323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6"/>
          <p:cNvSpPr/>
          <p:nvPr/>
        </p:nvSpPr>
        <p:spPr>
          <a:xfrm>
            <a:off x="252000" y="1606225"/>
            <a:ext cx="2068800" cy="813000"/>
          </a:xfrm>
          <a:prstGeom prst="rect">
            <a:avLst/>
          </a:prstGeom>
          <a:solidFill>
            <a:srgbClr val="FFFFFF"/>
          </a:solidFill>
          <a:ln w="1905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6"/>
          <p:cNvSpPr/>
          <p:nvPr/>
        </p:nvSpPr>
        <p:spPr>
          <a:xfrm>
            <a:off x="252075" y="1827625"/>
            <a:ext cx="2068800" cy="42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ZIELGERICHTET UND ZWECKMÄSSIG</a:t>
            </a:r>
            <a:endParaRPr/>
          </a:p>
        </p:txBody>
      </p:sp>
      <p:sp>
        <p:nvSpPr>
          <p:cNvPr id="396" name="Google Shape;396;p16"/>
          <p:cNvSpPr/>
          <p:nvPr/>
        </p:nvSpPr>
        <p:spPr>
          <a:xfrm rot="5400000">
            <a:off x="1222830" y="2267930"/>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6"/>
          <p:cNvSpPr/>
          <p:nvPr/>
        </p:nvSpPr>
        <p:spPr>
          <a:xfrm>
            <a:off x="313575" y="2504818"/>
            <a:ext cx="2068800" cy="18414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Sind Ziel und Zielgruppe der Kommunikation klar erkennbar?</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Zielt das gewählte Format auf die definierten Ziele ab?</a:t>
            </a:r>
            <a:endParaRPr/>
          </a:p>
        </p:txBody>
      </p:sp>
      <p:sp>
        <p:nvSpPr>
          <p:cNvPr id="398" name="Google Shape;398;p16"/>
          <p:cNvSpPr/>
          <p:nvPr/>
        </p:nvSpPr>
        <p:spPr>
          <a:xfrm>
            <a:off x="6902100" y="2046362"/>
            <a:ext cx="18492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rgbClr val="1D7E75"/>
                </a:solidFill>
                <a:latin typeface="JetBrains Mono"/>
                <a:ea typeface="JetBrains Mono"/>
                <a:cs typeface="JetBrains Mono"/>
                <a:sym typeface="JetBrains Mono"/>
              </a:rPr>
              <a:t>SACHLICH</a:t>
            </a:r>
            <a:endParaRPr/>
          </a:p>
        </p:txBody>
      </p:sp>
      <p:sp>
        <p:nvSpPr>
          <p:cNvPr id="399" name="Google Shape;399;p16"/>
          <p:cNvSpPr/>
          <p:nvPr/>
        </p:nvSpPr>
        <p:spPr>
          <a:xfrm>
            <a:off x="6823178" y="1565500"/>
            <a:ext cx="2068800" cy="28323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6"/>
          <p:cNvSpPr/>
          <p:nvPr/>
        </p:nvSpPr>
        <p:spPr>
          <a:xfrm>
            <a:off x="6761625" y="1606221"/>
            <a:ext cx="2068800" cy="813000"/>
          </a:xfrm>
          <a:prstGeom prst="rect">
            <a:avLst/>
          </a:prstGeom>
          <a:solidFill>
            <a:srgbClr val="FFFFFF"/>
          </a:solidFill>
          <a:ln w="1905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6"/>
          <p:cNvSpPr/>
          <p:nvPr/>
        </p:nvSpPr>
        <p:spPr>
          <a:xfrm rot="5400000">
            <a:off x="7732455" y="2267924"/>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6"/>
          <p:cNvSpPr/>
          <p:nvPr/>
        </p:nvSpPr>
        <p:spPr>
          <a:xfrm>
            <a:off x="6809100" y="2528526"/>
            <a:ext cx="2068800" cy="18177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Werden komplexe und kontroverse Themen verantwortungsvoll kommuniziert?</a:t>
            </a:r>
            <a:endParaRPr/>
          </a:p>
          <a:p>
            <a:pPr marL="457200" marR="0" lvl="0" indent="-301625" algn="l" rtl="0">
              <a:lnSpc>
                <a:spcPct val="115000"/>
              </a:lnSpc>
              <a:spcBef>
                <a:spcPts val="100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Werden ethische Implikationen berücksichtigt?</a:t>
            </a:r>
            <a:endParaRPr/>
          </a:p>
        </p:txBody>
      </p:sp>
      <p:sp>
        <p:nvSpPr>
          <p:cNvPr id="403" name="Google Shape;403;p16"/>
          <p:cNvSpPr/>
          <p:nvPr/>
        </p:nvSpPr>
        <p:spPr>
          <a:xfrm>
            <a:off x="6871443" y="1832537"/>
            <a:ext cx="1849200" cy="42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VERANTWORTUNGS-</a:t>
            </a:r>
            <a:br>
              <a:rPr lang="de-DE" sz="1300" b="0" i="0" u="none" strike="noStrike" cap="none">
                <a:solidFill>
                  <a:schemeClr val="dk1"/>
                </a:solidFill>
                <a:latin typeface="JetBrains Mono"/>
                <a:ea typeface="JetBrains Mono"/>
                <a:cs typeface="JetBrains Mono"/>
                <a:sym typeface="JetBrains Mono"/>
              </a:rPr>
            </a:br>
            <a:r>
              <a:rPr lang="de-DE" sz="1300" b="0" i="0" u="none" strike="noStrike" cap="none">
                <a:solidFill>
                  <a:schemeClr val="dk1"/>
                </a:solidFill>
                <a:latin typeface="JetBrains Mono"/>
                <a:ea typeface="JetBrains Mono"/>
                <a:cs typeface="JetBrains Mono"/>
                <a:sym typeface="JetBrains Mono"/>
              </a:rPr>
              <a:t>BEWUSST</a:t>
            </a:r>
            <a:endParaRPr/>
          </a:p>
        </p:txBody>
      </p:sp>
      <p:sp>
        <p:nvSpPr>
          <p:cNvPr id="404" name="Google Shape;404;p16"/>
          <p:cNvSpPr/>
          <p:nvPr/>
        </p:nvSpPr>
        <p:spPr>
          <a:xfrm>
            <a:off x="4653295" y="1565500"/>
            <a:ext cx="2068800" cy="2832300"/>
          </a:xfrm>
          <a:prstGeom prst="rect">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6"/>
          <p:cNvSpPr/>
          <p:nvPr/>
        </p:nvSpPr>
        <p:spPr>
          <a:xfrm>
            <a:off x="4591725" y="1606225"/>
            <a:ext cx="2068800" cy="813000"/>
          </a:xfrm>
          <a:prstGeom prst="rect">
            <a:avLst/>
          </a:prstGeom>
          <a:solidFill>
            <a:srgbClr val="FFFFFF"/>
          </a:solidFill>
          <a:ln w="1905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6"/>
          <p:cNvSpPr/>
          <p:nvPr/>
        </p:nvSpPr>
        <p:spPr>
          <a:xfrm>
            <a:off x="4591800" y="1827625"/>
            <a:ext cx="2068800" cy="42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JetBrains Mono"/>
                <a:ea typeface="JetBrains Mono"/>
                <a:cs typeface="JetBrains Mono"/>
                <a:sym typeface="JetBrains Mono"/>
              </a:rPr>
              <a:t>NACHVOLLZIEHBAR</a:t>
            </a:r>
            <a:endParaRPr/>
          </a:p>
        </p:txBody>
      </p:sp>
      <p:sp>
        <p:nvSpPr>
          <p:cNvPr id="407" name="Google Shape;407;p16"/>
          <p:cNvSpPr/>
          <p:nvPr/>
        </p:nvSpPr>
        <p:spPr>
          <a:xfrm rot="5400000">
            <a:off x="5562555" y="2267930"/>
            <a:ext cx="126900" cy="2835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6"/>
          <p:cNvSpPr/>
          <p:nvPr/>
        </p:nvSpPr>
        <p:spPr>
          <a:xfrm>
            <a:off x="4653300" y="2504818"/>
            <a:ext cx="2068800" cy="1841400"/>
          </a:xfrm>
          <a:prstGeom prst="rect">
            <a:avLst/>
          </a:prstGeom>
          <a:noFill/>
          <a:ln>
            <a:noFill/>
          </a:ln>
        </p:spPr>
        <p:txBody>
          <a:bodyPr spcFirstLastPara="1" wrap="square" lIns="91425" tIns="91425" rIns="91425" bIns="91425" anchor="ctr" anchorCtr="0">
            <a:noAutofit/>
          </a:bodyPr>
          <a:lstStyle/>
          <a:p>
            <a:pPr marL="457200" marR="0" lvl="0" indent="-301625" algn="l" rtl="0">
              <a:lnSpc>
                <a:spcPct val="115000"/>
              </a:lnSpc>
              <a:spcBef>
                <a:spcPts val="0"/>
              </a:spcBef>
              <a:spcAft>
                <a:spcPts val="0"/>
              </a:spcAft>
              <a:buClr>
                <a:srgbClr val="FFFFFF"/>
              </a:buClr>
              <a:buSzPts val="1150"/>
              <a:buFont typeface="Source Sans 3"/>
              <a:buChar char="⃞"/>
            </a:pPr>
            <a:r>
              <a:rPr lang="de-DE" sz="1150" b="0" i="0" u="none" strike="noStrike" cap="none">
                <a:solidFill>
                  <a:srgbClr val="FFFFFF"/>
                </a:solidFill>
                <a:latin typeface="Source Sans 3"/>
                <a:ea typeface="Source Sans 3"/>
                <a:cs typeface="Source Sans 3"/>
                <a:sym typeface="Source Sans 3"/>
              </a:rPr>
              <a:t>Schafft die Kommunikation Verbindungen zwischen alltäglichen Phänomenen und wissenschaftlichen Konzepten oder Ergebnissen?</a:t>
            </a:r>
            <a:endParaRPr/>
          </a:p>
        </p:txBody>
      </p:sp>
      <p:sp>
        <p:nvSpPr>
          <p:cNvPr id="409" name="Google Shape;409;p16"/>
          <p:cNvSpPr txBox="1"/>
          <p:nvPr/>
        </p:nvSpPr>
        <p:spPr>
          <a:xfrm>
            <a:off x="278475" y="4543525"/>
            <a:ext cx="8645400" cy="431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de-DE" sz="800" b="0" i="0" u="none" strike="noStrike" cap="none">
                <a:solidFill>
                  <a:srgbClr val="B7B7B7"/>
                </a:solidFill>
                <a:latin typeface="JetBrains Mono"/>
                <a:ea typeface="JetBrains Mono"/>
                <a:cs typeface="JetBrains Mono"/>
                <a:sym typeface="JetBrains Mono"/>
              </a:rPr>
              <a:t>Olesk et al. (2021)</a:t>
            </a:r>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B7B7B7"/>
              </a:solidFill>
              <a:latin typeface="JetBrains Mono"/>
              <a:ea typeface="JetBrains Mono"/>
              <a:cs typeface="JetBrains Mono"/>
              <a:sym typeface="JetBrains Mon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7" title="igor-karimov-3kjf-VEhxkg-unsplash.jpg"/>
          <p:cNvPicPr preferRelativeResize="0">
            <a:picLocks noGrp="1"/>
          </p:cNvPicPr>
          <p:nvPr>
            <p:ph type="pic" idx="2"/>
          </p:nvPr>
        </p:nvPicPr>
        <p:blipFill rotWithShape="1">
          <a:blip r:embed="rId3">
            <a:alphaModFix/>
          </a:blip>
          <a:srcRect t="1657" r="48583" b="29572"/>
          <a:stretch/>
        </p:blipFill>
        <p:spPr>
          <a:xfrm>
            <a:off x="4571975" y="485075"/>
            <a:ext cx="4572027" cy="4120251"/>
          </a:xfrm>
          <a:prstGeom prst="rect">
            <a:avLst/>
          </a:prstGeom>
          <a:solidFill>
            <a:srgbClr val="AFDACB"/>
          </a:solidFill>
          <a:ln>
            <a:noFill/>
          </a:ln>
        </p:spPr>
      </p:pic>
      <p:sp>
        <p:nvSpPr>
          <p:cNvPr id="416" name="Google Shape;416;p17"/>
          <p:cNvSpPr txBox="1"/>
          <p:nvPr/>
        </p:nvSpPr>
        <p:spPr>
          <a:xfrm>
            <a:off x="4571975" y="2786450"/>
            <a:ext cx="3174000" cy="1155600"/>
          </a:xfrm>
          <a:prstGeom prst="rect">
            <a:avLst/>
          </a:prstGeom>
          <a:solidFill>
            <a:srgbClr val="FFFFFF"/>
          </a:solidFill>
          <a:ln>
            <a:noFill/>
          </a:ln>
        </p:spPr>
        <p:txBody>
          <a:bodyPr spcFirstLastPara="1" wrap="square" lIns="252000" tIns="252000" rIns="252000" bIns="2520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858585"/>
                </a:solidFill>
                <a:latin typeface="JetBrains Mono"/>
                <a:ea typeface="JetBrains Mono"/>
                <a:cs typeface="JetBrains Mono"/>
                <a:sym typeface="JetBrains Mono"/>
              </a:rPr>
              <a:t>OUTPUT</a:t>
            </a:r>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Kalam Light"/>
                <a:ea typeface="Kalam Light"/>
                <a:cs typeface="Kalam Light"/>
                <a:sym typeface="Kalam Light"/>
              </a:rPr>
              <a:t>Farmwalks mit Landwirt*innen auf Projektflächen</a:t>
            </a:r>
            <a:endParaRPr sz="1600" b="1" i="0" u="none" strike="noStrike" cap="none">
              <a:solidFill>
                <a:schemeClr val="dk1"/>
              </a:solidFill>
              <a:latin typeface="Kalam"/>
              <a:ea typeface="Kalam"/>
              <a:cs typeface="Kalam"/>
              <a:sym typeface="Kalam"/>
            </a:endParaRPr>
          </a:p>
        </p:txBody>
      </p:sp>
      <p:sp>
        <p:nvSpPr>
          <p:cNvPr id="417" name="Google Shape;417;p17"/>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QUALITÄT GEWÄHRLEISTEN</a:t>
            </a:r>
            <a:endParaRPr/>
          </a:p>
        </p:txBody>
      </p:sp>
      <p:sp>
        <p:nvSpPr>
          <p:cNvPr id="418" name="Google Shape;418;p17"/>
          <p:cNvSpPr txBox="1">
            <a:spLocks noGrp="1"/>
          </p:cNvSpPr>
          <p:nvPr>
            <p:ph type="title"/>
          </p:nvPr>
        </p:nvSpPr>
        <p:spPr>
          <a:xfrm>
            <a:off x="252000" y="842400"/>
            <a:ext cx="4233373"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de-DE">
                <a:solidFill>
                  <a:schemeClr val="dk1"/>
                </a:solidFill>
              </a:rPr>
              <a:t>Evaluationsfragen zur Bewertung des Outputs</a:t>
            </a:r>
            <a:endParaRPr sz="2000">
              <a:solidFill>
                <a:schemeClr val="dk1"/>
              </a:solidFill>
            </a:endParaRPr>
          </a:p>
        </p:txBody>
      </p:sp>
      <p:sp>
        <p:nvSpPr>
          <p:cNvPr id="419" name="Google Shape;419;p17"/>
          <p:cNvSpPr txBox="1"/>
          <p:nvPr/>
        </p:nvSpPr>
        <p:spPr>
          <a:xfrm>
            <a:off x="252000" y="1840225"/>
            <a:ext cx="3990300" cy="66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400" b="1" i="0" u="none" strike="noStrike" cap="none">
                <a:solidFill>
                  <a:schemeClr val="dk1"/>
                </a:solidFill>
                <a:latin typeface="Source Sans 3"/>
                <a:ea typeface="Source Sans 3"/>
                <a:cs typeface="Source Sans 3"/>
                <a:sym typeface="Source Sans 3"/>
              </a:rPr>
              <a:t>Vertrauenswürdigkeit und wissenschaftliche Genauigkeit: </a:t>
            </a:r>
            <a:br>
              <a:rPr lang="de-DE" sz="1400" b="1" i="0" u="none" strike="noStrike" cap="none">
                <a:solidFill>
                  <a:schemeClr val="dk1"/>
                </a:solidFill>
                <a:latin typeface="Source Sans 3"/>
                <a:ea typeface="Source Sans 3"/>
                <a:cs typeface="Source Sans 3"/>
                <a:sym typeface="Source Sans 3"/>
              </a:rPr>
            </a:br>
            <a:r>
              <a:rPr lang="de-DE" sz="1400" b="0" i="0" u="none" strike="noStrike" cap="none">
                <a:solidFill>
                  <a:schemeClr val="dk1"/>
                </a:solidFill>
                <a:latin typeface="Source Sans 3"/>
                <a:ea typeface="Source Sans 3"/>
                <a:cs typeface="Source Sans 3"/>
                <a:sym typeface="Source Sans 3"/>
              </a:rPr>
              <a:t>Enthält die Kommunikation relevante Informationen über ihre eigene Finanzierung? </a:t>
            </a:r>
            <a:endParaRPr/>
          </a:p>
        </p:txBody>
      </p:sp>
      <p:sp>
        <p:nvSpPr>
          <p:cNvPr id="420" name="Google Shape;420;p17"/>
          <p:cNvSpPr txBox="1"/>
          <p:nvPr/>
        </p:nvSpPr>
        <p:spPr>
          <a:xfrm>
            <a:off x="251998" y="3683750"/>
            <a:ext cx="3990300" cy="66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400" b="1" i="0" u="none" strike="noStrike" cap="none">
                <a:solidFill>
                  <a:schemeClr val="dk1"/>
                </a:solidFill>
                <a:latin typeface="Source Sans 3"/>
                <a:ea typeface="Source Sans 3"/>
                <a:cs typeface="Source Sans 3"/>
                <a:sym typeface="Source Sans 3"/>
              </a:rPr>
              <a:t>Verbindung zur Gesellschaft: </a:t>
            </a:r>
            <a:endParaRPr/>
          </a:p>
          <a:p>
            <a:pPr marL="0" marR="0" lvl="0" indent="0" algn="l" rtl="0">
              <a:lnSpc>
                <a:spcPct val="100000"/>
              </a:lnSpc>
              <a:spcBef>
                <a:spcPts val="0"/>
              </a:spcBef>
              <a:spcAft>
                <a:spcPts val="0"/>
              </a:spcAft>
              <a:buClr>
                <a:schemeClr val="dk1"/>
              </a:buClr>
              <a:buSzPts val="1100"/>
              <a:buFont typeface="Arial"/>
              <a:buNone/>
            </a:pPr>
            <a:r>
              <a:rPr lang="de-DE" sz="1400" b="0" i="0" u="none" strike="noStrike" cap="none">
                <a:solidFill>
                  <a:schemeClr val="dk1"/>
                </a:solidFill>
                <a:latin typeface="Source Sans 3"/>
                <a:ea typeface="Source Sans 3"/>
                <a:cs typeface="Source Sans 3"/>
                <a:sym typeface="Source Sans 3"/>
              </a:rPr>
              <a:t>Schafft die Kommunikation Verbindungen zwischen alltäglichen Phänomenen und wissenschaftlichen Konzepten oder Ergebnissen?</a:t>
            </a:r>
            <a:endParaRPr/>
          </a:p>
        </p:txBody>
      </p:sp>
      <p:sp>
        <p:nvSpPr>
          <p:cNvPr id="421" name="Google Shape;421;p17"/>
          <p:cNvSpPr txBox="1"/>
          <p:nvPr/>
        </p:nvSpPr>
        <p:spPr>
          <a:xfrm>
            <a:off x="252000" y="2761988"/>
            <a:ext cx="3990300" cy="669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de-DE" sz="1400" b="1" i="0" u="none" strike="noStrike" cap="none">
                <a:solidFill>
                  <a:schemeClr val="dk1"/>
                </a:solidFill>
                <a:latin typeface="Source Sans 3"/>
                <a:ea typeface="Source Sans 3"/>
                <a:cs typeface="Source Sans 3"/>
                <a:sym typeface="Source Sans 3"/>
              </a:rPr>
              <a:t>Präsentation und Kommunikationsstil: </a:t>
            </a:r>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Source Sans 3"/>
                <a:ea typeface="Source Sans 3"/>
                <a:cs typeface="Source Sans 3"/>
                <a:sym typeface="Source Sans 3"/>
              </a:rPr>
              <a:t>Sind die Inhalte in einer verständlichen und klaren Sprache dargestellt?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8"/>
          <p:cNvSpPr/>
          <p:nvPr/>
        </p:nvSpPr>
        <p:spPr>
          <a:xfrm>
            <a:off x="252000" y="252000"/>
            <a:ext cx="4320000" cy="4586400"/>
          </a:xfrm>
          <a:prstGeom prst="rect">
            <a:avLst/>
          </a:prstGeom>
          <a:solidFill>
            <a:srgbClr val="AFDAC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8"/>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2000">
                <a:solidFill>
                  <a:schemeClr val="dk1"/>
                </a:solidFill>
              </a:rPr>
              <a:t>Qualitätsindikatoren anwenden</a:t>
            </a:r>
            <a:endParaRPr/>
          </a:p>
          <a:p>
            <a:pPr marL="0" lvl="0" indent="0" algn="l" rtl="0">
              <a:lnSpc>
                <a:spcPct val="100000"/>
              </a:lnSpc>
              <a:spcBef>
                <a:spcPts val="0"/>
              </a:spcBef>
              <a:spcAft>
                <a:spcPts val="0"/>
              </a:spcAft>
              <a:buClr>
                <a:schemeClr val="dk1"/>
              </a:buClr>
              <a:buSzPts val="1100"/>
              <a:buFont typeface="Arial"/>
              <a:buNone/>
            </a:pPr>
            <a:endParaRPr sz="1800" b="0">
              <a:solidFill>
                <a:schemeClr val="dk1"/>
              </a:solidFill>
            </a:endParaRPr>
          </a:p>
        </p:txBody>
      </p:sp>
      <p:sp>
        <p:nvSpPr>
          <p:cNvPr id="428" name="Google Shape;428;p18"/>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DE">
                <a:solidFill>
                  <a:schemeClr val="dk1"/>
                </a:solidFill>
              </a:rPr>
              <a:t>ÜBUNG</a:t>
            </a:r>
            <a:endParaRPr/>
          </a:p>
        </p:txBody>
      </p:sp>
      <p:pic>
        <p:nvPicPr>
          <p:cNvPr id="429" name="Google Shape;429;p18"/>
          <p:cNvPicPr preferRelativeResize="0"/>
          <p:nvPr/>
        </p:nvPicPr>
        <p:blipFill rotWithShape="1">
          <a:blip r:embed="rId3">
            <a:alphaModFix/>
          </a:blip>
          <a:srcRect b="29138"/>
          <a:stretch/>
        </p:blipFill>
        <p:spPr>
          <a:xfrm>
            <a:off x="4572000" y="252000"/>
            <a:ext cx="4320000" cy="4586399"/>
          </a:xfrm>
          <a:prstGeom prst="rect">
            <a:avLst/>
          </a:prstGeom>
          <a:noFill/>
          <a:ln>
            <a:noFill/>
          </a:ln>
        </p:spPr>
      </p:pic>
      <p:pic>
        <p:nvPicPr>
          <p:cNvPr id="430" name="Google Shape;430;p18" title="freepik_edit_The-style-is-candid-image-photography-with-natural.png"/>
          <p:cNvPicPr preferRelativeResize="0"/>
          <p:nvPr/>
        </p:nvPicPr>
        <p:blipFill rotWithShape="1">
          <a:blip r:embed="rId4">
            <a:alphaModFix/>
          </a:blip>
          <a:srcRect l="2901" r="2910"/>
          <a:stretch/>
        </p:blipFill>
        <p:spPr>
          <a:xfrm>
            <a:off x="4572000" y="252000"/>
            <a:ext cx="4320000" cy="4586399"/>
          </a:xfrm>
          <a:prstGeom prst="rect">
            <a:avLst/>
          </a:prstGeom>
          <a:noFill/>
          <a:ln>
            <a:noFill/>
          </a:ln>
        </p:spPr>
      </p:pic>
      <p:sp>
        <p:nvSpPr>
          <p:cNvPr id="431" name="Google Shape;431;p18"/>
          <p:cNvSpPr txBox="1"/>
          <p:nvPr/>
        </p:nvSpPr>
        <p:spPr>
          <a:xfrm rot="-5400000">
            <a:off x="7245750" y="1603900"/>
            <a:ext cx="3000000" cy="292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700"/>
              <a:buFont typeface="Arial"/>
              <a:buNone/>
            </a:pPr>
            <a:r>
              <a:rPr lang="de-DE" sz="700" b="0" i="0" u="none" strike="noStrike" cap="none">
                <a:solidFill>
                  <a:srgbClr val="D9D9D9"/>
                </a:solidFill>
                <a:latin typeface="Calibri"/>
                <a:ea typeface="Calibri"/>
                <a:cs typeface="Calibri"/>
                <a:sym typeface="Calibri"/>
              </a:rPr>
              <a:t>KI-generiert, freepik.com</a:t>
            </a:r>
            <a:endParaRPr sz="700" b="0" i="0" u="none" strike="noStrike" cap="none">
              <a:solidFill>
                <a:srgbClr val="D9D9D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p19"/>
          <p:cNvSpPr/>
          <p:nvPr/>
        </p:nvSpPr>
        <p:spPr>
          <a:xfrm>
            <a:off x="4572000" y="254900"/>
            <a:ext cx="4320000" cy="4586400"/>
          </a:xfrm>
          <a:prstGeom prst="rect">
            <a:avLst/>
          </a:prstGeom>
          <a:solidFill>
            <a:srgbClr val="F39E2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9"/>
          <p:cNvSpPr txBox="1"/>
          <p:nvPr/>
        </p:nvSpPr>
        <p:spPr>
          <a:xfrm>
            <a:off x="2215196" y="1588381"/>
            <a:ext cx="1804500" cy="2456100"/>
          </a:xfrm>
          <a:prstGeom prst="rect">
            <a:avLst/>
          </a:prstGeom>
          <a:solidFill>
            <a:srgbClr val="CBE7E0">
              <a:alpha val="25098"/>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38" name="Google Shape;438;p19"/>
          <p:cNvSpPr txBox="1"/>
          <p:nvPr/>
        </p:nvSpPr>
        <p:spPr>
          <a:xfrm>
            <a:off x="528227" y="3523417"/>
            <a:ext cx="549300" cy="512100"/>
          </a:xfrm>
          <a:prstGeom prst="rect">
            <a:avLst/>
          </a:prstGeom>
          <a:solidFill>
            <a:srgbClr val="EFEFEF"/>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39" name="Google Shape;439;p19"/>
          <p:cNvSpPr txBox="1"/>
          <p:nvPr/>
        </p:nvSpPr>
        <p:spPr>
          <a:xfrm>
            <a:off x="1090546" y="3463228"/>
            <a:ext cx="549300" cy="572400"/>
          </a:xfrm>
          <a:prstGeom prst="rect">
            <a:avLst/>
          </a:prstGeom>
          <a:solidFill>
            <a:srgbClr val="EFEFEF"/>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0" name="Google Shape;440;p19"/>
          <p:cNvSpPr txBox="1"/>
          <p:nvPr/>
        </p:nvSpPr>
        <p:spPr>
          <a:xfrm>
            <a:off x="1652869" y="3357277"/>
            <a:ext cx="549300" cy="678300"/>
          </a:xfrm>
          <a:prstGeom prst="rect">
            <a:avLst/>
          </a:prstGeom>
          <a:solidFill>
            <a:srgbClr val="EFEFEF"/>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1" name="Google Shape;441;p19"/>
          <p:cNvSpPr txBox="1"/>
          <p:nvPr/>
        </p:nvSpPr>
        <p:spPr>
          <a:xfrm>
            <a:off x="2252567" y="1147375"/>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IMPACT</a:t>
            </a:r>
            <a:endParaRPr/>
          </a:p>
        </p:txBody>
      </p:sp>
      <p:cxnSp>
        <p:nvCxnSpPr>
          <p:cNvPr id="442" name="Google Shape;442;p19"/>
          <p:cNvCxnSpPr/>
          <p:nvPr/>
        </p:nvCxnSpPr>
        <p:spPr>
          <a:xfrm rot="10800000" flipH="1">
            <a:off x="530075" y="4232725"/>
            <a:ext cx="1676400" cy="600"/>
          </a:xfrm>
          <a:prstGeom prst="straightConnector1">
            <a:avLst/>
          </a:prstGeom>
          <a:noFill/>
          <a:ln w="19050" cap="flat" cmpd="sng">
            <a:solidFill>
              <a:srgbClr val="EFEFEF"/>
            </a:solidFill>
            <a:prstDash val="solid"/>
            <a:round/>
            <a:headEnd type="none" w="sm" len="sm"/>
            <a:tailEnd type="none" w="sm" len="sm"/>
          </a:ln>
        </p:spPr>
      </p:cxnSp>
      <p:cxnSp>
        <p:nvCxnSpPr>
          <p:cNvPr id="443" name="Google Shape;443;p19"/>
          <p:cNvCxnSpPr/>
          <p:nvPr/>
        </p:nvCxnSpPr>
        <p:spPr>
          <a:xfrm rot="10800000" flipH="1">
            <a:off x="2210930" y="4233203"/>
            <a:ext cx="1817400" cy="600"/>
          </a:xfrm>
          <a:prstGeom prst="straightConnector1">
            <a:avLst/>
          </a:prstGeom>
          <a:noFill/>
          <a:ln w="19050" cap="flat" cmpd="sng">
            <a:solidFill>
              <a:srgbClr val="EFEFEF"/>
            </a:solidFill>
            <a:prstDash val="dot"/>
            <a:round/>
            <a:headEnd type="none" w="sm" len="sm"/>
            <a:tailEnd type="none" w="sm" len="sm"/>
          </a:ln>
        </p:spPr>
      </p:cxnSp>
      <p:cxnSp>
        <p:nvCxnSpPr>
          <p:cNvPr id="444" name="Google Shape;444;p19"/>
          <p:cNvCxnSpPr/>
          <p:nvPr/>
        </p:nvCxnSpPr>
        <p:spPr>
          <a:xfrm rot="10800000">
            <a:off x="540225" y="4045025"/>
            <a:ext cx="1200" cy="178200"/>
          </a:xfrm>
          <a:prstGeom prst="straightConnector1">
            <a:avLst/>
          </a:prstGeom>
          <a:noFill/>
          <a:ln w="19050" cap="flat" cmpd="sng">
            <a:solidFill>
              <a:srgbClr val="EFEFEF"/>
            </a:solidFill>
            <a:prstDash val="solid"/>
            <a:round/>
            <a:headEnd type="none" w="sm" len="sm"/>
            <a:tailEnd type="none" w="sm" len="sm"/>
          </a:ln>
        </p:spPr>
      </p:cxnSp>
      <p:cxnSp>
        <p:nvCxnSpPr>
          <p:cNvPr id="445" name="Google Shape;445;p19"/>
          <p:cNvCxnSpPr/>
          <p:nvPr/>
        </p:nvCxnSpPr>
        <p:spPr>
          <a:xfrm>
            <a:off x="4019689" y="4035578"/>
            <a:ext cx="0" cy="207600"/>
          </a:xfrm>
          <a:prstGeom prst="straightConnector1">
            <a:avLst/>
          </a:prstGeom>
          <a:noFill/>
          <a:ln w="19050" cap="flat" cmpd="sng">
            <a:solidFill>
              <a:srgbClr val="EFEFEF"/>
            </a:solidFill>
            <a:prstDash val="dot"/>
            <a:round/>
            <a:headEnd type="stealth" w="med" len="med"/>
            <a:tailEnd type="none" w="sm" len="sm"/>
          </a:ln>
        </p:spPr>
      </p:cxnSp>
      <p:pic>
        <p:nvPicPr>
          <p:cNvPr id="446" name="Google Shape;446;p19" title="freepik__adjust__62397.png"/>
          <p:cNvPicPr preferRelativeResize="0"/>
          <p:nvPr/>
        </p:nvPicPr>
        <p:blipFill rotWithShape="1">
          <a:blip r:embed="rId3">
            <a:alphaModFix/>
          </a:blip>
          <a:srcRect l="21607" r="21607"/>
          <a:stretch/>
        </p:blipFill>
        <p:spPr>
          <a:xfrm>
            <a:off x="252000" y="252000"/>
            <a:ext cx="4320000" cy="4586399"/>
          </a:xfrm>
          <a:prstGeom prst="rect">
            <a:avLst/>
          </a:prstGeom>
          <a:noFill/>
          <a:ln>
            <a:noFill/>
          </a:ln>
        </p:spPr>
      </p:pic>
      <p:sp>
        <p:nvSpPr>
          <p:cNvPr id="447" name="Google Shape;447;p19"/>
          <p:cNvSpPr txBox="1">
            <a:spLocks noGrp="1"/>
          </p:cNvSpPr>
          <p:nvPr>
            <p:ph type="body" idx="1"/>
          </p:nvPr>
        </p:nvSpPr>
        <p:spPr>
          <a:xfrm>
            <a:off x="4813500" y="524400"/>
            <a:ext cx="3837000" cy="4094700"/>
          </a:xfrm>
          <a:prstGeom prst="rect">
            <a:avLst/>
          </a:prstGeom>
          <a:noFill/>
          <a:ln>
            <a:noFill/>
          </a:ln>
        </p:spPr>
        <p:txBody>
          <a:bodyPr spcFirstLastPara="1" wrap="square" lIns="91425" tIns="91425" rIns="91425" bIns="91425" anchor="ctr" anchorCtr="0">
            <a:normAutofit/>
          </a:bodyPr>
          <a:lstStyle/>
          <a:p>
            <a:pPr marL="457200" lvl="0" indent="-355600" algn="l" rtl="0">
              <a:lnSpc>
                <a:spcPct val="115000"/>
              </a:lnSpc>
              <a:spcBef>
                <a:spcPts val="0"/>
              </a:spcBef>
              <a:spcAft>
                <a:spcPts val="1000"/>
              </a:spcAft>
              <a:buClr>
                <a:schemeClr val="dk1"/>
              </a:buClr>
              <a:buSzPts val="2000"/>
              <a:buChar char=":"/>
            </a:pPr>
            <a:r>
              <a:rPr lang="de-DE" dirty="0">
                <a:solidFill>
                  <a:schemeClr val="dk1"/>
                </a:solidFill>
              </a:rPr>
              <a:t>Die Ziele, die man sich für Wisskomm-Aktivitäten setzt, sind der Ausgangspunkt für die Gestaltung der Evaluation.</a:t>
            </a:r>
          </a:p>
          <a:p>
            <a:pPr marL="457200" lvl="0" indent="-355600" algn="l" rtl="0">
              <a:lnSpc>
                <a:spcPct val="115000"/>
              </a:lnSpc>
              <a:spcBef>
                <a:spcPts val="0"/>
              </a:spcBef>
              <a:spcAft>
                <a:spcPts val="1000"/>
              </a:spcAft>
              <a:buClr>
                <a:schemeClr val="dk1"/>
              </a:buClr>
              <a:buSzPts val="2000"/>
              <a:buChar char=":"/>
            </a:pPr>
            <a:r>
              <a:rPr lang="de-DE" dirty="0">
                <a:solidFill>
                  <a:schemeClr val="dk1"/>
                </a:solidFill>
              </a:rPr>
              <a:t>Die Qualität eines Impact-Plans kann in jeder Phase des </a:t>
            </a:r>
            <a:r>
              <a:rPr lang="de-DE" dirty="0" err="1">
                <a:solidFill>
                  <a:schemeClr val="dk1"/>
                </a:solidFill>
              </a:rPr>
              <a:t>Pathways</a:t>
            </a:r>
            <a:r>
              <a:rPr lang="de-DE" dirty="0">
                <a:solidFill>
                  <a:schemeClr val="dk1"/>
                </a:solidFill>
              </a:rPr>
              <a:t> evaluiert werden – die gesellschaftlichen Auswirkungen sind jedoch kaum messbar.</a:t>
            </a:r>
            <a:endParaRPr dirty="0"/>
          </a:p>
        </p:txBody>
      </p:sp>
      <p:sp>
        <p:nvSpPr>
          <p:cNvPr id="448" name="Google Shape;448;p19"/>
          <p:cNvSpPr txBox="1"/>
          <p:nvPr/>
        </p:nvSpPr>
        <p:spPr>
          <a:xfrm>
            <a:off x="0" y="3370425"/>
            <a:ext cx="2516700" cy="702900"/>
          </a:xfrm>
          <a:prstGeom prst="rect">
            <a:avLst/>
          </a:prstGeom>
          <a:solidFill>
            <a:srgbClr val="FFFFFF"/>
          </a:solidFill>
          <a:ln>
            <a:noFill/>
          </a:ln>
        </p:spPr>
        <p:txBody>
          <a:bodyPr spcFirstLastPara="1" wrap="square" lIns="252000" tIns="108000" rIns="252000" bIns="108000" anchor="ctr" anchorCtr="0">
            <a:spAutoFit/>
          </a:bodyPr>
          <a:lstStyle/>
          <a:p>
            <a:pPr marL="0" marR="0" lvl="0" indent="0" algn="l" rtl="0">
              <a:lnSpc>
                <a:spcPct val="115000"/>
              </a:lnSpc>
              <a:spcBef>
                <a:spcPts val="0"/>
              </a:spcBef>
              <a:spcAft>
                <a:spcPts val="0"/>
              </a:spcAft>
              <a:buClr>
                <a:srgbClr val="000000"/>
              </a:buClr>
              <a:buSzPts val="1000"/>
              <a:buFont typeface="Arial"/>
              <a:buNone/>
            </a:pPr>
            <a:r>
              <a:rPr lang="de-DE" sz="1000" b="0" i="0" u="none" strike="noStrike" cap="none">
                <a:solidFill>
                  <a:srgbClr val="858585"/>
                </a:solidFill>
                <a:latin typeface="JetBrains Mono"/>
                <a:ea typeface="JetBrains Mono"/>
                <a:cs typeface="JetBrains Mono"/>
                <a:sym typeface="JetBrains Mono"/>
              </a:rPr>
              <a:t>KEY LEARNINGS</a:t>
            </a:r>
            <a:endParaRPr sz="900" b="0" i="0" u="none" strike="noStrike" cap="none">
              <a:solidFill>
                <a:srgbClr val="858585"/>
              </a:solidFill>
              <a:latin typeface="JetBrains Mono"/>
              <a:ea typeface="JetBrains Mono"/>
              <a:cs typeface="JetBrains Mono"/>
              <a:sym typeface="JetBrains Mono"/>
            </a:endParaRPr>
          </a:p>
          <a:p>
            <a:pPr marL="0" marR="0" lvl="0" indent="0" algn="l" rtl="0">
              <a:lnSpc>
                <a:spcPct val="115000"/>
              </a:lnSpc>
              <a:spcBef>
                <a:spcPts val="0"/>
              </a:spcBef>
              <a:spcAft>
                <a:spcPts val="0"/>
              </a:spcAft>
              <a:buClr>
                <a:srgbClr val="000000"/>
              </a:buClr>
              <a:buSzPts val="2000"/>
              <a:buFont typeface="Arial"/>
              <a:buNone/>
            </a:pPr>
            <a:r>
              <a:rPr lang="de-DE" sz="2000" b="1" i="0" u="none" strike="noStrike" cap="none">
                <a:solidFill>
                  <a:srgbClr val="000000"/>
                </a:solidFill>
                <a:latin typeface="Source Sans 3"/>
                <a:ea typeface="Source Sans 3"/>
                <a:cs typeface="Source Sans 3"/>
                <a:sym typeface="Source Sans 3"/>
              </a:rPr>
              <a:t>Qualität</a:t>
            </a:r>
            <a:r>
              <a:rPr lang="de-DE" sz="2000" b="1" i="0" u="none" strike="noStrike" cap="none">
                <a:solidFill>
                  <a:srgbClr val="000000"/>
                </a:solidFill>
                <a:latin typeface="Calibri"/>
                <a:ea typeface="Calibri"/>
                <a:cs typeface="Calibri"/>
                <a:sym typeface="Calibri"/>
              </a:rPr>
              <a:t> </a:t>
            </a:r>
            <a:endParaRPr sz="600" b="1" i="0" u="none" strike="noStrike" cap="none">
              <a:solidFill>
                <a:srgbClr val="000000"/>
              </a:solidFill>
              <a:latin typeface="Kalam"/>
              <a:ea typeface="Kalam"/>
              <a:cs typeface="Kalam"/>
              <a:sym typeface="Kalam"/>
            </a:endParaRPr>
          </a:p>
        </p:txBody>
      </p:sp>
      <p:sp>
        <p:nvSpPr>
          <p:cNvPr id="449" name="Google Shape;449;p19"/>
          <p:cNvSpPr txBox="1"/>
          <p:nvPr/>
        </p:nvSpPr>
        <p:spPr>
          <a:xfrm>
            <a:off x="252000" y="4586400"/>
            <a:ext cx="30000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de-DE" sz="700" b="0" i="0" u="none" strike="noStrike" cap="none">
                <a:solidFill>
                  <a:srgbClr val="7FB5AD"/>
                </a:solidFill>
                <a:latin typeface="Calibri"/>
                <a:ea typeface="Calibri"/>
                <a:cs typeface="Calibri"/>
                <a:sym typeface="Calibri"/>
              </a:rPr>
              <a:t>© vecstock - freepik.com</a:t>
            </a:r>
            <a:endParaRPr sz="700" b="0" i="0" u="none" strike="noStrike" cap="none">
              <a:solidFill>
                <a:srgbClr val="7FB5A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2"/>
          <p:cNvSpPr txBox="1">
            <a:spLocks noGrp="1"/>
          </p:cNvSpPr>
          <p:nvPr>
            <p:ph type="ctrTitle"/>
          </p:nvPr>
        </p:nvSpPr>
        <p:spPr>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000"/>
              <a:buNone/>
            </a:pPr>
            <a:r>
              <a:rPr lang="de-DE" dirty="0">
                <a:latin typeface="Source Sans 3" panose="020B0303030403020204" pitchFamily="34" charset="0"/>
              </a:rPr>
              <a:t>CZS </a:t>
            </a:r>
            <a:r>
              <a:rPr lang="de-DE" dirty="0">
                <a:latin typeface="Source Sans 3" panose="020B0303030403020204" pitchFamily="34" charset="0"/>
                <a:ea typeface="Source Sans Pro" panose="020B0503030403020204" pitchFamily="34" charset="0"/>
              </a:rPr>
              <a:t>STEM</a:t>
            </a:r>
            <a:r>
              <a:rPr lang="de-DE" dirty="0">
                <a:latin typeface="Source Sans 3" panose="020B0303030403020204" pitchFamily="34" charset="0"/>
              </a:rPr>
              <a:t> Impact School</a:t>
            </a:r>
            <a:endParaRPr dirty="0">
              <a:latin typeface="Source Sans 3" panose="020B0303030403020204" pitchFamily="34" charset="0"/>
            </a:endParaRPr>
          </a:p>
        </p:txBody>
      </p:sp>
      <p:sp>
        <p:nvSpPr>
          <p:cNvPr id="146" name="Google Shape;146;p2"/>
          <p:cNvSpPr txBox="1">
            <a:spLocks noGrp="1"/>
          </p:cNvSpPr>
          <p:nvPr>
            <p:ph type="subTitle" idx="1"/>
          </p:nvPr>
        </p:nvSpPr>
        <p:spPr>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600"/>
              <a:buNone/>
            </a:pPr>
            <a:r>
              <a:rPr lang="de-DE"/>
              <a:t>Qualität</a:t>
            </a:r>
            <a:endParaRPr/>
          </a:p>
        </p:txBody>
      </p:sp>
      <p:sp>
        <p:nvSpPr>
          <p:cNvPr id="147" name="Google Shape;147;p2"/>
          <p:cNvSpPr txBox="1">
            <a:spLocks noGrp="1"/>
          </p:cNvSpPr>
          <p:nvPr>
            <p:ph type="ctrTitle" idx="2"/>
          </p:nvPr>
        </p:nvSpPr>
        <p:spPr>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1600"/>
              <a:buNone/>
            </a:pPr>
            <a:r>
              <a:rPr lang="de-DE"/>
              <a:t>Modul V</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0"/>
          <p:cNvSpPr txBox="1">
            <a:spLocks noGrp="1"/>
          </p:cNvSpPr>
          <p:nvPr>
            <p:ph type="ctrTitle"/>
          </p:nvPr>
        </p:nvSpPr>
        <p:spPr>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000"/>
              <a:buNone/>
            </a:pPr>
            <a:r>
              <a:rPr lang="de-DE"/>
              <a:t>Pause</a:t>
            </a:r>
            <a:endParaRPr/>
          </a:p>
        </p:txBody>
      </p:sp>
      <p:sp>
        <p:nvSpPr>
          <p:cNvPr id="455" name="Google Shape;455;p20"/>
          <p:cNvSpPr txBox="1">
            <a:spLocks noGrp="1"/>
          </p:cNvSpPr>
          <p:nvPr>
            <p:ph type="subTitle" idx="1"/>
          </p:nvPr>
        </p:nvSpPr>
        <p:spPr>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1600"/>
              <a:buNone/>
            </a:pPr>
            <a:r>
              <a:rPr lang="de-DE"/>
              <a:t>Frische Luft und Kekse</a:t>
            </a:r>
            <a:endParaRPr/>
          </a:p>
        </p:txBody>
      </p:sp>
      <p:sp>
        <p:nvSpPr>
          <p:cNvPr id="456" name="Google Shape;456;p20"/>
          <p:cNvSpPr txBox="1">
            <a:spLocks noGrp="1"/>
          </p:cNvSpPr>
          <p:nvPr>
            <p:ph type="ctrTitle" idx="4294967295"/>
          </p:nvPr>
        </p:nvSpPr>
        <p:spPr>
          <a:xfrm>
            <a:off x="4851153" y="2704900"/>
            <a:ext cx="1727200" cy="6350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000"/>
              <a:buNone/>
            </a:pPr>
            <a:r>
              <a:rPr lang="de-DE" dirty="0"/>
              <a:t>15 min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1"/>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de-DE">
                <a:solidFill>
                  <a:schemeClr val="dk1"/>
                </a:solidFill>
              </a:rPr>
              <a:t>Eine eigene Impact-Strategie entwickeln</a:t>
            </a:r>
            <a:endParaRPr/>
          </a:p>
        </p:txBody>
      </p:sp>
      <p:sp>
        <p:nvSpPr>
          <p:cNvPr id="462" name="Google Shape;462;p21"/>
          <p:cNvSpPr txBox="1"/>
          <p:nvPr/>
        </p:nvSpPr>
        <p:spPr>
          <a:xfrm>
            <a:off x="6836998" y="1762750"/>
            <a:ext cx="2055000" cy="2225100"/>
          </a:xfrm>
          <a:prstGeom prst="rect">
            <a:avLst/>
          </a:prstGeom>
          <a:solidFill>
            <a:srgbClr val="CBE7E0">
              <a:alpha val="25098"/>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Source Sans 3"/>
                <a:ea typeface="Source Sans 3"/>
                <a:cs typeface="Source Sans 3"/>
                <a:sym typeface="Source Sans 3"/>
              </a:rPr>
              <a:t>Erwünschte Veränderungen auf gesellschaftlicher Ebene</a:t>
            </a:r>
            <a:endParaRPr/>
          </a:p>
        </p:txBody>
      </p:sp>
      <p:sp>
        <p:nvSpPr>
          <p:cNvPr id="463" name="Google Shape;463;p21"/>
          <p:cNvSpPr txBox="1"/>
          <p:nvPr/>
        </p:nvSpPr>
        <p:spPr>
          <a:xfrm>
            <a:off x="252000" y="2463529"/>
            <a:ext cx="2055000" cy="1524300"/>
          </a:xfrm>
          <a:prstGeom prst="rect">
            <a:avLst/>
          </a:prstGeom>
          <a:solidFill>
            <a:srgbClr val="CBE7E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Source Sans 3"/>
                <a:ea typeface="Source Sans 3"/>
                <a:cs typeface="Source Sans 3"/>
                <a:sym typeface="Source Sans 3"/>
              </a:rPr>
              <a:t>Ressourcen zur Projektumsetzung</a:t>
            </a:r>
            <a:endParaRPr/>
          </a:p>
        </p:txBody>
      </p:sp>
      <p:sp>
        <p:nvSpPr>
          <p:cNvPr id="464" name="Google Shape;464;p21"/>
          <p:cNvSpPr txBox="1"/>
          <p:nvPr/>
        </p:nvSpPr>
        <p:spPr>
          <a:xfrm>
            <a:off x="2446999" y="2284082"/>
            <a:ext cx="2055000" cy="1703700"/>
          </a:xfrm>
          <a:prstGeom prst="rect">
            <a:avLst/>
          </a:prstGeom>
          <a:solidFill>
            <a:srgbClr val="CBE7E0">
              <a:alpha val="74901"/>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Source Sans 3"/>
                <a:ea typeface="Source Sans 3"/>
                <a:cs typeface="Source Sans 3"/>
                <a:sym typeface="Source Sans 3"/>
              </a:rPr>
              <a:t>Konkretes Kommunikations-</a:t>
            </a:r>
            <a:br>
              <a:rPr lang="de-DE" sz="1300" b="0" i="0" u="none" strike="noStrike" cap="none">
                <a:solidFill>
                  <a:schemeClr val="dk1"/>
                </a:solidFill>
                <a:latin typeface="Source Sans 3"/>
                <a:ea typeface="Source Sans 3"/>
                <a:cs typeface="Source Sans 3"/>
                <a:sym typeface="Source Sans 3"/>
              </a:rPr>
            </a:br>
            <a:r>
              <a:rPr lang="de-DE" sz="1300" b="0" i="0" u="none" strike="noStrike" cap="none">
                <a:solidFill>
                  <a:schemeClr val="dk1"/>
                </a:solidFill>
                <a:latin typeface="Source Sans 3"/>
                <a:ea typeface="Source Sans 3"/>
                <a:cs typeface="Source Sans 3"/>
                <a:sym typeface="Source Sans 3"/>
              </a:rPr>
              <a:t>vorhaben </a:t>
            </a:r>
            <a:endParaRPr/>
          </a:p>
        </p:txBody>
      </p:sp>
      <p:sp>
        <p:nvSpPr>
          <p:cNvPr id="465" name="Google Shape;465;p21"/>
          <p:cNvSpPr txBox="1"/>
          <p:nvPr/>
        </p:nvSpPr>
        <p:spPr>
          <a:xfrm>
            <a:off x="4641998" y="1968718"/>
            <a:ext cx="2055000" cy="2019000"/>
          </a:xfrm>
          <a:prstGeom prst="rect">
            <a:avLst/>
          </a:prstGeom>
          <a:solidFill>
            <a:srgbClr val="CBE7E0">
              <a:alpha val="50196"/>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Source Sans 3"/>
                <a:ea typeface="Source Sans 3"/>
                <a:cs typeface="Source Sans 3"/>
                <a:sym typeface="Source Sans 3"/>
              </a:rPr>
              <a:t>Gewünschte Wirkungen in der Zielgruppe</a:t>
            </a:r>
            <a:endParaRPr/>
          </a:p>
        </p:txBody>
      </p:sp>
      <p:sp>
        <p:nvSpPr>
          <p:cNvPr id="466" name="Google Shape;466;p21"/>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t>IMPACT PATHWAY</a:t>
            </a:r>
            <a:endParaRPr/>
          </a:p>
        </p:txBody>
      </p:sp>
      <p:sp>
        <p:nvSpPr>
          <p:cNvPr id="467" name="Google Shape;467;p21"/>
          <p:cNvSpPr txBox="1"/>
          <p:nvPr/>
        </p:nvSpPr>
        <p:spPr>
          <a:xfrm>
            <a:off x="2722261" y="196137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OUTPUT</a:t>
            </a:r>
            <a:endParaRPr/>
          </a:p>
        </p:txBody>
      </p:sp>
      <p:sp>
        <p:nvSpPr>
          <p:cNvPr id="468" name="Google Shape;468;p21"/>
          <p:cNvSpPr txBox="1"/>
          <p:nvPr/>
        </p:nvSpPr>
        <p:spPr>
          <a:xfrm>
            <a:off x="5011293" y="164578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OUTCOME</a:t>
            </a:r>
            <a:endParaRPr/>
          </a:p>
        </p:txBody>
      </p:sp>
      <p:sp>
        <p:nvSpPr>
          <p:cNvPr id="469" name="Google Shape;469;p21"/>
          <p:cNvSpPr txBox="1"/>
          <p:nvPr/>
        </p:nvSpPr>
        <p:spPr>
          <a:xfrm>
            <a:off x="7054942" y="142749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IMPACT</a:t>
            </a:r>
            <a:endParaRPr/>
          </a:p>
        </p:txBody>
      </p:sp>
      <p:sp>
        <p:nvSpPr>
          <p:cNvPr id="470" name="Google Shape;470;p21"/>
          <p:cNvSpPr txBox="1"/>
          <p:nvPr/>
        </p:nvSpPr>
        <p:spPr>
          <a:xfrm>
            <a:off x="527242" y="212951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INPUT</a:t>
            </a:r>
            <a:endParaRPr/>
          </a:p>
        </p:txBody>
      </p:sp>
      <p:grpSp>
        <p:nvGrpSpPr>
          <p:cNvPr id="471" name="Google Shape;471;p21"/>
          <p:cNvGrpSpPr/>
          <p:nvPr/>
        </p:nvGrpSpPr>
        <p:grpSpPr>
          <a:xfrm>
            <a:off x="247963" y="4082375"/>
            <a:ext cx="8622571" cy="427500"/>
            <a:chOff x="247963" y="4158575"/>
            <a:chExt cx="8622571" cy="427500"/>
          </a:xfrm>
        </p:grpSpPr>
        <p:cxnSp>
          <p:nvCxnSpPr>
            <p:cNvPr id="472" name="Google Shape;472;p21"/>
            <p:cNvCxnSpPr/>
            <p:nvPr/>
          </p:nvCxnSpPr>
          <p:spPr>
            <a:xfrm rot="10800000" flipH="1">
              <a:off x="247963" y="4415880"/>
              <a:ext cx="6455400" cy="7800"/>
            </a:xfrm>
            <a:prstGeom prst="straightConnector1">
              <a:avLst/>
            </a:prstGeom>
            <a:noFill/>
            <a:ln w="28575" cap="flat" cmpd="sng">
              <a:solidFill>
                <a:schemeClr val="accent6"/>
              </a:solidFill>
              <a:prstDash val="solid"/>
              <a:round/>
              <a:headEnd type="none" w="sm" len="sm"/>
              <a:tailEnd type="none" w="sm" len="sm"/>
            </a:ln>
          </p:spPr>
        </p:cxnSp>
        <p:cxnSp>
          <p:nvCxnSpPr>
            <p:cNvPr id="473" name="Google Shape;473;p21"/>
            <p:cNvCxnSpPr/>
            <p:nvPr/>
          </p:nvCxnSpPr>
          <p:spPr>
            <a:xfrm>
              <a:off x="6819034" y="4416125"/>
              <a:ext cx="2007000" cy="0"/>
            </a:xfrm>
            <a:prstGeom prst="straightConnector1">
              <a:avLst/>
            </a:prstGeom>
            <a:noFill/>
            <a:ln w="28575" cap="flat" cmpd="sng">
              <a:solidFill>
                <a:schemeClr val="accent6"/>
              </a:solidFill>
              <a:prstDash val="dot"/>
              <a:round/>
              <a:headEnd type="none" w="sm" len="sm"/>
              <a:tailEnd type="none" w="sm" len="sm"/>
            </a:ln>
          </p:spPr>
        </p:cxnSp>
        <p:cxnSp>
          <p:nvCxnSpPr>
            <p:cNvPr id="474" name="Google Shape;474;p21"/>
            <p:cNvCxnSpPr/>
            <p:nvPr/>
          </p:nvCxnSpPr>
          <p:spPr>
            <a:xfrm>
              <a:off x="252200" y="4158575"/>
              <a:ext cx="0" cy="268200"/>
            </a:xfrm>
            <a:prstGeom prst="straightConnector1">
              <a:avLst/>
            </a:prstGeom>
            <a:noFill/>
            <a:ln w="28575" cap="flat" cmpd="sng">
              <a:solidFill>
                <a:schemeClr val="accent6"/>
              </a:solidFill>
              <a:prstDash val="solid"/>
              <a:round/>
              <a:headEnd type="none" w="sm" len="sm"/>
              <a:tailEnd type="none" w="sm" len="sm"/>
            </a:ln>
          </p:spPr>
        </p:cxnSp>
        <p:cxnSp>
          <p:nvCxnSpPr>
            <p:cNvPr id="475" name="Google Shape;475;p21"/>
            <p:cNvCxnSpPr/>
            <p:nvPr/>
          </p:nvCxnSpPr>
          <p:spPr>
            <a:xfrm>
              <a:off x="8870534" y="4178744"/>
              <a:ext cx="0" cy="271500"/>
            </a:xfrm>
            <a:prstGeom prst="straightConnector1">
              <a:avLst/>
            </a:prstGeom>
            <a:noFill/>
            <a:ln w="28575" cap="flat" cmpd="sng">
              <a:solidFill>
                <a:schemeClr val="accent6"/>
              </a:solidFill>
              <a:prstDash val="dot"/>
              <a:round/>
              <a:headEnd type="none" w="sm" len="sm"/>
              <a:tailEnd type="none" w="sm" len="sm"/>
            </a:ln>
          </p:spPr>
        </p:cxnSp>
        <p:sp>
          <p:nvSpPr>
            <p:cNvPr id="476" name="Google Shape;476;p21"/>
            <p:cNvSpPr txBox="1"/>
            <p:nvPr/>
          </p:nvSpPr>
          <p:spPr>
            <a:xfrm>
              <a:off x="3903151" y="4246175"/>
              <a:ext cx="1316400" cy="3399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QUALITÄT</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2"/>
          <p:cNvSpPr txBox="1">
            <a:spLocks noGrp="1"/>
          </p:cNvSpPr>
          <p:nvPr>
            <p:ph type="body" idx="3"/>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p>
            <a:pPr marL="457200" lvl="0" indent="-330200" algn="l" rtl="0">
              <a:lnSpc>
                <a:spcPct val="115000"/>
              </a:lnSpc>
              <a:spcBef>
                <a:spcPts val="0"/>
              </a:spcBef>
              <a:spcAft>
                <a:spcPts val="0"/>
              </a:spcAft>
              <a:buClr>
                <a:schemeClr val="dk1"/>
              </a:buClr>
              <a:buSzPts val="1600"/>
              <a:buFont typeface="Source Sans 3"/>
              <a:buChar char=":"/>
            </a:pPr>
            <a:r>
              <a:rPr lang="de-DE" b="1">
                <a:solidFill>
                  <a:schemeClr val="dk1"/>
                </a:solidFill>
              </a:rPr>
              <a:t>20 Minuten Einzelarbeit</a:t>
            </a:r>
            <a:br>
              <a:rPr lang="de-DE" b="1">
                <a:solidFill>
                  <a:schemeClr val="dk1"/>
                </a:solidFill>
              </a:rPr>
            </a:br>
            <a:r>
              <a:rPr lang="de-DE">
                <a:solidFill>
                  <a:schemeClr val="dk1"/>
                </a:solidFill>
              </a:rPr>
              <a:t>Fülle alle Felder des Impact Pathways aus.</a:t>
            </a:r>
            <a:br>
              <a:rPr lang="de-DE">
                <a:solidFill>
                  <a:schemeClr val="dk1"/>
                </a:solidFill>
              </a:rPr>
            </a:br>
            <a:r>
              <a:rPr lang="de-DE">
                <a:solidFill>
                  <a:schemeClr val="dk1"/>
                </a:solidFill>
              </a:rPr>
              <a:t>Prüfe: Sind alle Schritte kohärent und bauen sinnvoll aufeinander auf?</a:t>
            </a:r>
            <a:br>
              <a:rPr lang="de-DE">
                <a:solidFill>
                  <a:schemeClr val="dk1"/>
                </a:solidFill>
              </a:rPr>
            </a:br>
            <a:r>
              <a:rPr lang="de-DE">
                <a:solidFill>
                  <a:schemeClr val="dk1"/>
                </a:solidFill>
              </a:rPr>
              <a:t>Notiere auch, welche Erkenntnisse Dir aus den Modulen besonders präsent geblieben sind.</a:t>
            </a:r>
            <a:endParaRPr/>
          </a:p>
        </p:txBody>
      </p:sp>
      <p:sp>
        <p:nvSpPr>
          <p:cNvPr id="482" name="Google Shape;482;p22"/>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None/>
            </a:pPr>
            <a:r>
              <a:rPr lang="de-DE"/>
              <a:t>Impact Pathway ausfüllen</a:t>
            </a:r>
            <a:endParaRPr/>
          </a:p>
        </p:txBody>
      </p:sp>
      <p:sp>
        <p:nvSpPr>
          <p:cNvPr id="483" name="Google Shape;483;p22"/>
          <p:cNvSpPr txBox="1">
            <a:spLocks noGrp="1"/>
          </p:cNvSpPr>
          <p:nvPr>
            <p:ph type="subTitle" idx="2"/>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DE"/>
              <a:t>ÜBUNG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3"/>
          <p:cNvSpPr/>
          <p:nvPr/>
        </p:nvSpPr>
        <p:spPr>
          <a:xfrm>
            <a:off x="252000" y="252000"/>
            <a:ext cx="4322100" cy="4586400"/>
          </a:xfrm>
          <a:prstGeom prst="rect">
            <a:avLst/>
          </a:prstGeom>
          <a:solidFill>
            <a:srgbClr val="6A9F8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3"/>
          <p:cNvSpPr txBox="1">
            <a:spLocks noGrp="1"/>
          </p:cNvSpPr>
          <p:nvPr>
            <p:ph type="body" idx="4294967295"/>
          </p:nvPr>
        </p:nvSpPr>
        <p:spPr>
          <a:xfrm>
            <a:off x="433975" y="2500300"/>
            <a:ext cx="3646500" cy="120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000"/>
              <a:buFont typeface="JetBrains Mono Light"/>
              <a:buNone/>
            </a:pPr>
            <a:endParaRPr sz="1000" b="0" i="0" u="none" strike="noStrike" cap="none">
              <a:solidFill>
                <a:schemeClr val="lt1"/>
              </a:solidFill>
              <a:latin typeface="Calibri"/>
              <a:ea typeface="Calibri"/>
              <a:cs typeface="Calibri"/>
              <a:sym typeface="Calibri"/>
            </a:endParaRPr>
          </a:p>
        </p:txBody>
      </p:sp>
      <p:sp>
        <p:nvSpPr>
          <p:cNvPr id="490" name="Google Shape;490;p23"/>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200"/>
              <a:buNone/>
            </a:pPr>
            <a:r>
              <a:rPr lang="de-DE"/>
              <a:t>Gallery Walk</a:t>
            </a:r>
            <a:endParaRPr/>
          </a:p>
        </p:txBody>
      </p:sp>
      <p:sp>
        <p:nvSpPr>
          <p:cNvPr id="491" name="Google Shape;491;p23"/>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DE"/>
              <a:t>PLENUM</a:t>
            </a:r>
            <a:endParaRPr/>
          </a:p>
        </p:txBody>
      </p:sp>
      <p:pic>
        <p:nvPicPr>
          <p:cNvPr id="492" name="Google Shape;492;p23"/>
          <p:cNvPicPr preferRelativeResize="0">
            <a:picLocks noGrp="1"/>
          </p:cNvPicPr>
          <p:nvPr>
            <p:ph type="pic" idx="2"/>
          </p:nvPr>
        </p:nvPicPr>
        <p:blipFill rotWithShape="1">
          <a:blip r:embed="rId3">
            <a:alphaModFix/>
          </a:blip>
          <a:srcRect l="22959" r="14140"/>
          <a:stretch/>
        </p:blipFill>
        <p:spPr>
          <a:xfrm>
            <a:off x="4572000" y="252000"/>
            <a:ext cx="4322099" cy="45864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4"/>
          <p:cNvSpPr txBox="1">
            <a:spLocks noGrp="1"/>
          </p:cNvSpPr>
          <p:nvPr>
            <p:ph type="title"/>
          </p:nvPr>
        </p:nvSpPr>
        <p:spPr>
          <a:xfrm>
            <a:off x="433975" y="1934850"/>
            <a:ext cx="3837000" cy="6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None/>
            </a:pPr>
            <a:r>
              <a:rPr lang="de-DE"/>
              <a:t>Diskussionsfragen</a:t>
            </a:r>
            <a:endParaRPr/>
          </a:p>
        </p:txBody>
      </p:sp>
      <p:sp>
        <p:nvSpPr>
          <p:cNvPr id="498" name="Google Shape;498;p24"/>
          <p:cNvSpPr txBox="1">
            <a:spLocks noGrp="1"/>
          </p:cNvSpPr>
          <p:nvPr>
            <p:ph type="subTitle" idx="1"/>
          </p:nvPr>
        </p:nvSpPr>
        <p:spPr>
          <a:xfrm>
            <a:off x="433969" y="1565500"/>
            <a:ext cx="3837000" cy="369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000"/>
              <a:buNone/>
            </a:pPr>
            <a:r>
              <a:rPr lang="de-DE"/>
              <a:t>ÜBUNG</a:t>
            </a:r>
            <a:endParaRPr/>
          </a:p>
        </p:txBody>
      </p:sp>
      <p:sp>
        <p:nvSpPr>
          <p:cNvPr id="499" name="Google Shape;499;p24"/>
          <p:cNvSpPr txBox="1">
            <a:spLocks noGrp="1"/>
          </p:cNvSpPr>
          <p:nvPr>
            <p:ph type="body" idx="2"/>
          </p:nvPr>
        </p:nvSpPr>
        <p:spPr>
          <a:xfrm>
            <a:off x="4812325" y="500850"/>
            <a:ext cx="3837000" cy="4088700"/>
          </a:xfrm>
          <a:prstGeom prst="rect">
            <a:avLst/>
          </a:prstGeom>
          <a:noFill/>
          <a:ln>
            <a:noFill/>
          </a:ln>
        </p:spPr>
        <p:txBody>
          <a:bodyPr spcFirstLastPara="1" wrap="square" lIns="91425" tIns="91425" rIns="91425" bIns="91425" anchor="ctr" anchorCtr="0">
            <a:normAutofit/>
          </a:bodyPr>
          <a:lstStyle/>
          <a:p>
            <a:pPr marL="457200" lvl="0" indent="-330200" algn="l" rtl="0">
              <a:lnSpc>
                <a:spcPct val="115000"/>
              </a:lnSpc>
              <a:spcBef>
                <a:spcPts val="0"/>
              </a:spcBef>
              <a:spcAft>
                <a:spcPts val="0"/>
              </a:spcAft>
              <a:buClr>
                <a:schemeClr val="dk1"/>
              </a:buClr>
              <a:buSzPts val="1600"/>
              <a:buFont typeface="Source Sans 3"/>
              <a:buChar char=":"/>
            </a:pPr>
            <a:r>
              <a:rPr lang="de-DE" dirty="0">
                <a:solidFill>
                  <a:schemeClr val="dk1"/>
                </a:solidFill>
              </a:rPr>
              <a:t>Welche Erkenntnisse nimmst Du in Deinen Forschungsalltag mit?</a:t>
            </a:r>
            <a:endParaRPr dirty="0"/>
          </a:p>
          <a:p>
            <a:pPr marL="457200" lvl="0" indent="-330200" algn="l" rtl="0">
              <a:lnSpc>
                <a:spcPct val="115000"/>
              </a:lnSpc>
              <a:spcBef>
                <a:spcPts val="1000"/>
              </a:spcBef>
              <a:spcAft>
                <a:spcPts val="0"/>
              </a:spcAft>
              <a:buClr>
                <a:schemeClr val="dk1"/>
              </a:buClr>
              <a:buSzPts val="1600"/>
              <a:buFont typeface="Source Sans 3"/>
              <a:buChar char=":"/>
            </a:pPr>
            <a:r>
              <a:rPr lang="de-DE" dirty="0">
                <a:solidFill>
                  <a:schemeClr val="dk1"/>
                </a:solidFill>
              </a:rPr>
              <a:t>Welche Visionen oder Wünsche hast Du für die Zukunft der Wissenschaftskommunikation?</a:t>
            </a:r>
            <a:endParaRPr dirty="0"/>
          </a:p>
          <a:p>
            <a:pPr marL="457200" lvl="0" indent="-330200" algn="l" rtl="0">
              <a:lnSpc>
                <a:spcPct val="115000"/>
              </a:lnSpc>
              <a:spcBef>
                <a:spcPts val="1000"/>
              </a:spcBef>
              <a:spcAft>
                <a:spcPts val="1000"/>
              </a:spcAft>
              <a:buClr>
                <a:schemeClr val="dk1"/>
              </a:buClr>
              <a:buSzPts val="1600"/>
              <a:buFont typeface="Source Sans 3"/>
              <a:buChar char=":"/>
            </a:pPr>
            <a:r>
              <a:rPr lang="de-DE" dirty="0">
                <a:solidFill>
                  <a:schemeClr val="dk1"/>
                </a:solidFill>
              </a:rPr>
              <a:t>Was ist Dein erster Schritt im Feld der Wissenschaftskommunikation nach Beendigung der Impact School?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5"/>
          <p:cNvSpPr/>
          <p:nvPr/>
        </p:nvSpPr>
        <p:spPr>
          <a:xfrm>
            <a:off x="252000" y="1565450"/>
            <a:ext cx="2823900" cy="30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de-DE" sz="1400" b="0" i="0" u="none" strike="noStrike" cap="none">
                <a:solidFill>
                  <a:schemeClr val="accent1"/>
                </a:solidFill>
                <a:latin typeface="JetBrains Mono"/>
                <a:ea typeface="JetBrains Mono"/>
                <a:cs typeface="JetBrains Mono"/>
                <a:sym typeface="JetBrains Mono"/>
              </a:rPr>
              <a:t>VERNETZUNGSANGEBOTE</a:t>
            </a:r>
            <a:endParaRPr sz="1200" b="0" i="0" u="none" strike="noStrike" cap="none">
              <a:solidFill>
                <a:schemeClr val="dk1"/>
              </a:solidFill>
              <a:latin typeface="JetBrains Mono"/>
              <a:ea typeface="JetBrains Mono"/>
              <a:cs typeface="JetBrains Mono"/>
              <a:sym typeface="JetBrains Mono"/>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3"/>
              </a:rPr>
              <a:t>Forum </a:t>
            </a:r>
            <a:br>
              <a:rPr lang="de-DE" sz="1200" b="1" i="0" u="none" strike="noStrike" cap="none">
                <a:solidFill>
                  <a:schemeClr val="hlink"/>
                </a:solidFill>
                <a:uFill>
                  <a:noFill/>
                </a:uFill>
                <a:latin typeface="Source Sans 3"/>
                <a:ea typeface="Source Sans 3"/>
                <a:cs typeface="Source Sans 3"/>
                <a:sym typeface="Source Sans 3"/>
                <a:hlinkClick r:id="rId3"/>
              </a:rPr>
            </a:br>
            <a:r>
              <a:rPr lang="de-DE" sz="1200" b="1" i="0" u="none" strike="noStrike" cap="none">
                <a:solidFill>
                  <a:schemeClr val="hlink"/>
                </a:solidFill>
                <a:uFill>
                  <a:noFill/>
                </a:uFill>
                <a:latin typeface="Source Sans 3"/>
                <a:ea typeface="Source Sans 3"/>
                <a:cs typeface="Source Sans 3"/>
                <a:sym typeface="Source Sans 3"/>
                <a:hlinkClick r:id="rId3"/>
              </a:rPr>
              <a:t>Wissenschaftskommunikation: </a:t>
            </a:r>
            <a:br>
              <a:rPr lang="de-DE" sz="1200" b="1" i="0" u="none" strike="noStrike" cap="none">
                <a:solidFill>
                  <a:schemeClr val="hlink"/>
                </a:solidFill>
                <a:uFill>
                  <a:noFill/>
                </a:uFill>
                <a:latin typeface="Source Sans 3"/>
                <a:ea typeface="Source Sans 3"/>
                <a:cs typeface="Source Sans 3"/>
                <a:sym typeface="Source Sans 3"/>
                <a:hlinkClick r:id="rId3"/>
              </a:rPr>
            </a:br>
            <a:r>
              <a:rPr lang="de-DE" sz="1200" b="0" i="0" u="none" strike="noStrike" cap="none">
                <a:solidFill>
                  <a:schemeClr val="dk1"/>
                </a:solidFill>
                <a:latin typeface="Source Sans 3"/>
                <a:ea typeface="Source Sans 3"/>
                <a:cs typeface="Source Sans 3"/>
                <a:sym typeface="Source Sans 3"/>
              </a:rPr>
              <a:t>Größte deutschsprachige Wisskomm-Fachtagung</a:t>
            </a:r>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4"/>
              </a:rPr>
              <a:t>WissKon</a:t>
            </a:r>
            <a:r>
              <a:rPr lang="de-DE" sz="1200" b="1" i="0" u="none" strike="noStrike" cap="none">
                <a:solidFill>
                  <a:schemeClr val="dk1"/>
                </a:solidFill>
                <a:latin typeface="Source Sans 3"/>
                <a:ea typeface="Source Sans 3"/>
                <a:cs typeface="Source Sans 3"/>
                <a:sym typeface="Source Sans 3"/>
              </a:rPr>
              <a:t>: </a:t>
            </a:r>
            <a:r>
              <a:rPr lang="de-DE" sz="1200" b="0" i="0" u="none" strike="noStrike" cap="none">
                <a:solidFill>
                  <a:schemeClr val="dk1"/>
                </a:solidFill>
                <a:latin typeface="Source Sans 3"/>
                <a:ea typeface="Source Sans 3"/>
                <a:cs typeface="Source Sans 3"/>
                <a:sym typeface="Source Sans 3"/>
              </a:rPr>
              <a:t>Konferenz des NaWik für kommunizierende Forschende</a:t>
            </a:r>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5"/>
              </a:rPr>
              <a:t>mit:forschen: </a:t>
            </a:r>
            <a:r>
              <a:rPr lang="de-DE" sz="1200" b="0" i="0" u="none" strike="noStrike" cap="none">
                <a:solidFill>
                  <a:schemeClr val="dk1"/>
                </a:solidFill>
                <a:latin typeface="Source Sans 3"/>
                <a:ea typeface="Source Sans 3"/>
                <a:cs typeface="Source Sans 3"/>
                <a:sym typeface="Source Sans 3"/>
              </a:rPr>
              <a:t>Zentrale Plattform für Citizen Science in Deutschland</a:t>
            </a:r>
            <a:endParaRPr/>
          </a:p>
          <a:p>
            <a:pPr marL="179999" marR="0" lvl="0" indent="-166199" algn="l" rtl="0">
              <a:lnSpc>
                <a:spcPct val="115000"/>
              </a:lnSpc>
              <a:spcBef>
                <a:spcPts val="600"/>
              </a:spcBef>
              <a:spcAft>
                <a:spcPts val="60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6"/>
              </a:rPr>
              <a:t>PhDScicomm:</a:t>
            </a:r>
            <a:r>
              <a:rPr lang="de-DE" sz="1200" b="0" i="0" u="none" strike="noStrike" cap="none">
                <a:solidFill>
                  <a:schemeClr val="hlink"/>
                </a:solidFill>
                <a:uFill>
                  <a:noFill/>
                </a:uFill>
                <a:latin typeface="Source Sans 3"/>
                <a:ea typeface="Source Sans 3"/>
                <a:cs typeface="Source Sans 3"/>
                <a:sym typeface="Source Sans 3"/>
                <a:hlinkClick r:id="rId6"/>
              </a:rPr>
              <a:t> </a:t>
            </a:r>
            <a:r>
              <a:rPr lang="de-DE" sz="1200" b="0" i="0" u="none" strike="noStrike" cap="none">
                <a:solidFill>
                  <a:schemeClr val="dk1"/>
                </a:solidFill>
                <a:latin typeface="Source Sans 3"/>
                <a:ea typeface="Source Sans 3"/>
                <a:cs typeface="Source Sans 3"/>
                <a:sym typeface="Source Sans 3"/>
              </a:rPr>
              <a:t>Wisskomm- Vernetzungsplattform für Nachwuchsforschende</a:t>
            </a:r>
            <a:endParaRPr/>
          </a:p>
        </p:txBody>
      </p:sp>
      <p:sp>
        <p:nvSpPr>
          <p:cNvPr id="505" name="Google Shape;505;p25"/>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Angebote für Eure Wisskomm-Aktivitäten</a:t>
            </a:r>
            <a:endParaRPr/>
          </a:p>
        </p:txBody>
      </p:sp>
      <p:sp>
        <p:nvSpPr>
          <p:cNvPr id="506" name="Google Shape;506;p25"/>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solidFill>
                  <a:schemeClr val="dk1"/>
                </a:solidFill>
              </a:rPr>
              <a:t>NEXT STEPS</a:t>
            </a:r>
            <a:endParaRPr/>
          </a:p>
        </p:txBody>
      </p:sp>
      <p:sp>
        <p:nvSpPr>
          <p:cNvPr id="507" name="Google Shape;507;p25"/>
          <p:cNvSpPr/>
          <p:nvPr/>
        </p:nvSpPr>
        <p:spPr>
          <a:xfrm>
            <a:off x="3132000" y="1565450"/>
            <a:ext cx="2823900" cy="30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de-DE" sz="1400" b="0" i="0" u="none" strike="noStrike" cap="none">
                <a:solidFill>
                  <a:schemeClr val="accent1"/>
                </a:solidFill>
                <a:latin typeface="JetBrains Mono"/>
                <a:ea typeface="JetBrains Mono"/>
                <a:cs typeface="JetBrains Mono"/>
                <a:sym typeface="JetBrains Mono"/>
              </a:rPr>
              <a:t>FINANZIELLE FÖRDERUNG</a:t>
            </a:r>
            <a:br>
              <a:rPr lang="de-DE" sz="1400" b="0" i="0" u="none" strike="noStrike" cap="none">
                <a:solidFill>
                  <a:schemeClr val="accent1"/>
                </a:solidFill>
                <a:latin typeface="JetBrains Mono"/>
                <a:ea typeface="JetBrains Mono"/>
                <a:cs typeface="JetBrains Mono"/>
                <a:sym typeface="JetBrains Mono"/>
              </a:rPr>
            </a:br>
            <a:endParaRPr sz="1400" b="0" i="0" u="none" strike="noStrike" cap="none">
              <a:solidFill>
                <a:schemeClr val="accent1"/>
              </a:solidFill>
              <a:latin typeface="JetBrains Mono"/>
              <a:ea typeface="JetBrains Mono"/>
              <a:cs typeface="JetBrains Mono"/>
              <a:sym typeface="JetBrains Mono"/>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7"/>
              </a:rPr>
              <a:t>Hochschulwettbewerb:</a:t>
            </a:r>
            <a:r>
              <a:rPr lang="de-DE" sz="1200" b="1" i="0" u="none" strike="noStrike" cap="none">
                <a:solidFill>
                  <a:schemeClr val="dk1"/>
                </a:solidFill>
                <a:latin typeface="Source Sans 3"/>
                <a:ea typeface="Source Sans 3"/>
                <a:cs typeface="Source Sans 3"/>
                <a:sym typeface="Source Sans 3"/>
              </a:rPr>
              <a:t> </a:t>
            </a:r>
            <a:r>
              <a:rPr lang="de-DE" sz="1200" b="0" i="0" u="none" strike="noStrike" cap="none">
                <a:solidFill>
                  <a:schemeClr val="dk1"/>
                </a:solidFill>
                <a:latin typeface="Source Sans 3"/>
                <a:ea typeface="Source Sans 3"/>
                <a:cs typeface="Source Sans 3"/>
                <a:sym typeface="Source Sans 3"/>
              </a:rPr>
              <a:t>Wisskomm-Wettbewerb für Nachwuchsforschende</a:t>
            </a:r>
            <a:endParaRPr sz="1200" b="1" i="0" u="none" strike="noStrike" cap="none">
              <a:solidFill>
                <a:schemeClr val="dk1"/>
              </a:solidFill>
              <a:latin typeface="Source Sans 3"/>
              <a:ea typeface="Source Sans 3"/>
              <a:cs typeface="Source Sans 3"/>
              <a:sym typeface="Source Sans 3"/>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8"/>
              </a:rPr>
              <a:t>KlarText:</a:t>
            </a:r>
            <a:r>
              <a:rPr lang="de-DE" sz="1200" b="1" i="0" u="none" strike="noStrike" cap="none">
                <a:solidFill>
                  <a:schemeClr val="dk1"/>
                </a:solidFill>
                <a:latin typeface="Source Sans 3"/>
                <a:ea typeface="Source Sans 3"/>
                <a:cs typeface="Source Sans 3"/>
                <a:sym typeface="Source Sans 3"/>
              </a:rPr>
              <a:t> </a:t>
            </a:r>
            <a:r>
              <a:rPr lang="de-DE" sz="1200" b="0" i="0" u="none" strike="noStrike" cap="none">
                <a:solidFill>
                  <a:schemeClr val="dk1"/>
                </a:solidFill>
                <a:latin typeface="Source Sans 3"/>
                <a:ea typeface="Source Sans 3"/>
                <a:cs typeface="Source Sans 3"/>
                <a:sym typeface="Source Sans 3"/>
              </a:rPr>
              <a:t>Preis für Wissenschaftskommunikation der Klaus-Tschira-Stiftung</a:t>
            </a:r>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9"/>
              </a:rPr>
              <a:t>Fast Forward Science</a:t>
            </a:r>
            <a:r>
              <a:rPr lang="de-DE" sz="1200" b="0" i="0" u="none" strike="noStrike" cap="none">
                <a:solidFill>
                  <a:schemeClr val="hlink"/>
                </a:solidFill>
                <a:uFill>
                  <a:noFill/>
                </a:uFill>
                <a:latin typeface="Source Sans 3"/>
                <a:ea typeface="Source Sans 3"/>
                <a:cs typeface="Source Sans 3"/>
                <a:sym typeface="Source Sans 3"/>
                <a:hlinkClick r:id="rId9"/>
              </a:rPr>
              <a:t>: </a:t>
            </a:r>
            <a:r>
              <a:rPr lang="de-DE" sz="1200" b="0" i="0" u="none" strike="noStrike" cap="none">
                <a:solidFill>
                  <a:schemeClr val="dk1"/>
                </a:solidFill>
                <a:latin typeface="Source Sans 3"/>
                <a:ea typeface="Source Sans 3"/>
                <a:cs typeface="Source Sans 3"/>
                <a:sym typeface="Source Sans 3"/>
              </a:rPr>
              <a:t>Multimedia-Wettbewerb für Wisskomm</a:t>
            </a:r>
            <a:endParaRPr sz="1200" b="0" i="0" u="none" strike="noStrike" cap="none">
              <a:solidFill>
                <a:schemeClr val="dk1"/>
              </a:solidFill>
              <a:latin typeface="Source Sans 3"/>
              <a:ea typeface="Source Sans 3"/>
              <a:cs typeface="Source Sans 3"/>
              <a:sym typeface="Source Sans 3"/>
            </a:endParaRPr>
          </a:p>
          <a:p>
            <a:pPr marL="457200" marR="0" lvl="0" indent="0" algn="l" rtl="0">
              <a:lnSpc>
                <a:spcPct val="115000"/>
              </a:lnSpc>
              <a:spcBef>
                <a:spcPts val="600"/>
              </a:spcBef>
              <a:spcAft>
                <a:spcPts val="600"/>
              </a:spcAft>
              <a:buClr>
                <a:srgbClr val="000000"/>
              </a:buClr>
              <a:buSzPts val="1200"/>
              <a:buFont typeface="Arial"/>
              <a:buNone/>
            </a:pPr>
            <a:endParaRPr sz="1200" b="0" i="0" u="none" strike="noStrike" cap="none">
              <a:solidFill>
                <a:schemeClr val="dk1"/>
              </a:solidFill>
              <a:latin typeface="Source Sans 3"/>
              <a:ea typeface="Source Sans 3"/>
              <a:cs typeface="Source Sans 3"/>
              <a:sym typeface="Source Sans 3"/>
            </a:endParaRPr>
          </a:p>
        </p:txBody>
      </p:sp>
      <p:sp>
        <p:nvSpPr>
          <p:cNvPr id="508" name="Google Shape;508;p25"/>
          <p:cNvSpPr/>
          <p:nvPr/>
        </p:nvSpPr>
        <p:spPr>
          <a:xfrm>
            <a:off x="6068100" y="1565450"/>
            <a:ext cx="2823900" cy="30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de-DE" sz="1400" b="0" i="0" u="none" strike="noStrike" cap="none">
                <a:solidFill>
                  <a:schemeClr val="accent1"/>
                </a:solidFill>
                <a:latin typeface="JetBrains Mono"/>
                <a:ea typeface="JetBrains Mono"/>
                <a:cs typeface="JetBrains Mono"/>
                <a:sym typeface="JetBrains Mono"/>
              </a:rPr>
              <a:t>UNTERSTÜTZUNGSANGEBOTE &amp; RESSOURCEN</a:t>
            </a:r>
            <a:endParaRPr sz="1200" b="0" i="0" u="none" strike="noStrike" cap="none">
              <a:solidFill>
                <a:schemeClr val="dk1"/>
              </a:solidFill>
              <a:latin typeface="JetBrains Mono"/>
              <a:ea typeface="JetBrains Mono"/>
              <a:cs typeface="JetBrains Mono"/>
              <a:sym typeface="JetBrains Mono"/>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dk1"/>
                </a:solidFill>
                <a:latin typeface="Source Sans 3"/>
                <a:ea typeface="Source Sans 3"/>
                <a:cs typeface="Source Sans 3"/>
                <a:sym typeface="Source Sans 3"/>
              </a:rPr>
              <a:t>WiD Academy-Programm: </a:t>
            </a:r>
            <a:r>
              <a:rPr lang="de-DE" sz="1200" b="0" i="0" u="none" strike="noStrike" cap="none">
                <a:solidFill>
                  <a:schemeClr val="dk1"/>
                </a:solidFill>
                <a:latin typeface="Source Sans 3"/>
                <a:ea typeface="Source Sans 3"/>
                <a:cs typeface="Source Sans 3"/>
                <a:sym typeface="Source Sans 3"/>
              </a:rPr>
              <a:t>Fort- und Weiterbildungen</a:t>
            </a:r>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10"/>
              </a:rPr>
              <a:t>Impact Unit:</a:t>
            </a:r>
            <a:r>
              <a:rPr lang="de-DE" sz="1200" b="1" i="0" u="none" strike="noStrike" cap="none">
                <a:solidFill>
                  <a:schemeClr val="dk1"/>
                </a:solidFill>
                <a:latin typeface="Source Sans 3"/>
                <a:ea typeface="Source Sans 3"/>
                <a:cs typeface="Source Sans 3"/>
                <a:sym typeface="Source Sans 3"/>
              </a:rPr>
              <a:t> </a:t>
            </a:r>
            <a:r>
              <a:rPr lang="de-DE" sz="1200" b="0" i="0" u="none" strike="noStrike" cap="none">
                <a:solidFill>
                  <a:schemeClr val="dk1"/>
                </a:solidFill>
                <a:latin typeface="Source Sans 3"/>
                <a:ea typeface="Source Sans 3"/>
                <a:cs typeface="Source Sans 3"/>
                <a:sym typeface="Source Sans 3"/>
              </a:rPr>
              <a:t>Unterstützungsangebote für Evaluation von Wisskomm</a:t>
            </a:r>
            <a:endParaRPr sz="1200" b="0" i="0" u="none" strike="noStrike" cap="none">
              <a:solidFill>
                <a:schemeClr val="dk1"/>
              </a:solidFill>
              <a:latin typeface="Source Sans 3"/>
              <a:ea typeface="Source Sans 3"/>
              <a:cs typeface="Source Sans 3"/>
              <a:sym typeface="Source Sans 3"/>
            </a:endParaRPr>
          </a:p>
          <a:p>
            <a:pPr marL="179999" marR="0" lvl="0" indent="-166199" algn="l" rtl="0">
              <a:lnSpc>
                <a:spcPct val="115000"/>
              </a:lnSpc>
              <a:spcBef>
                <a:spcPts val="600"/>
              </a:spcBef>
              <a:spcAft>
                <a:spcPts val="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11"/>
              </a:rPr>
              <a:t>wissenschaftskommunikation.de: </a:t>
            </a:r>
            <a:r>
              <a:rPr lang="de-DE" sz="1200" b="0" i="0" u="none" strike="noStrike" cap="none">
                <a:solidFill>
                  <a:schemeClr val="dk1"/>
                </a:solidFill>
                <a:latin typeface="Source Sans 3"/>
                <a:ea typeface="Source Sans 3"/>
                <a:cs typeface="Source Sans 3"/>
                <a:sym typeface="Source Sans 3"/>
              </a:rPr>
              <a:t>Zentrale Informations- und Diskussionsplattform der Wisskomm</a:t>
            </a:r>
            <a:endParaRPr sz="1200" b="0" i="0" u="none" strike="noStrike" cap="none">
              <a:solidFill>
                <a:schemeClr val="dk1"/>
              </a:solidFill>
              <a:latin typeface="Source Sans 3"/>
              <a:ea typeface="Source Sans 3"/>
              <a:cs typeface="Source Sans 3"/>
              <a:sym typeface="Source Sans 3"/>
            </a:endParaRPr>
          </a:p>
          <a:p>
            <a:pPr marL="179999" marR="0" lvl="0" indent="-166199" algn="l" rtl="0">
              <a:lnSpc>
                <a:spcPct val="115000"/>
              </a:lnSpc>
              <a:spcBef>
                <a:spcPts val="600"/>
              </a:spcBef>
              <a:spcAft>
                <a:spcPts val="600"/>
              </a:spcAft>
              <a:buClr>
                <a:schemeClr val="dk1"/>
              </a:buClr>
              <a:buSzPts val="1200"/>
              <a:buFont typeface="Calibri"/>
              <a:buChar char=":"/>
            </a:pPr>
            <a:r>
              <a:rPr lang="de-DE" sz="1200" b="1" i="0" u="none" strike="noStrike" cap="none">
                <a:solidFill>
                  <a:schemeClr val="hlink"/>
                </a:solidFill>
                <a:uFill>
                  <a:noFill/>
                </a:uFill>
                <a:latin typeface="Source Sans 3"/>
                <a:ea typeface="Source Sans 3"/>
                <a:cs typeface="Source Sans 3"/>
                <a:sym typeface="Source Sans 3"/>
                <a:hlinkClick r:id="rId12"/>
              </a:rPr>
              <a:t>SciComm Support: </a:t>
            </a:r>
            <a:r>
              <a:rPr lang="de-DE" sz="1200" b="0" i="0" u="none" strike="noStrike" cap="none">
                <a:solidFill>
                  <a:schemeClr val="dk1"/>
                </a:solidFill>
                <a:latin typeface="Source Sans 3"/>
                <a:ea typeface="Source Sans 3"/>
                <a:cs typeface="Source Sans 3"/>
                <a:sym typeface="Source Sans 3"/>
              </a:rPr>
              <a:t>Unterstützungs- und Beratungsstelle bei Angriffen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p:nvPr/>
        </p:nvSpPr>
        <p:spPr>
          <a:xfrm>
            <a:off x="6836998" y="1762750"/>
            <a:ext cx="2055000" cy="22251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Source Sans 3"/>
                <a:ea typeface="Source Sans 3"/>
                <a:cs typeface="Source Sans 3"/>
                <a:sym typeface="Source Sans 3"/>
              </a:rPr>
              <a:t>Was möchte ich mit meiner Forschung auf gesellschaftlicher Ebene verändern?</a:t>
            </a:r>
            <a:endParaRPr/>
          </a:p>
        </p:txBody>
      </p:sp>
      <p:sp>
        <p:nvSpPr>
          <p:cNvPr id="154" name="Google Shape;154;p3"/>
          <p:cNvSpPr txBox="1"/>
          <p:nvPr/>
        </p:nvSpPr>
        <p:spPr>
          <a:xfrm>
            <a:off x="252000" y="2463529"/>
            <a:ext cx="2055000" cy="15243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Source Sans 3"/>
                <a:ea typeface="Source Sans Pro" panose="020B0503030403020204" pitchFamily="34" charset="0"/>
                <a:cs typeface="Source Sans 3"/>
                <a:sym typeface="Source Sans 3"/>
              </a:rPr>
              <a:t>Welche Schritte und Ressourcen sind zur Umsetzung meines Vorhabens erforderlich?</a:t>
            </a:r>
            <a:endParaRPr/>
          </a:p>
        </p:txBody>
      </p:sp>
      <p:sp>
        <p:nvSpPr>
          <p:cNvPr id="155" name="Google Shape;155;p3"/>
          <p:cNvSpPr txBox="1"/>
          <p:nvPr/>
        </p:nvSpPr>
        <p:spPr>
          <a:xfrm>
            <a:off x="2446999" y="2284082"/>
            <a:ext cx="2055000" cy="17037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chemeClr val="dk2"/>
                </a:solidFill>
                <a:latin typeface="Source Sans 3"/>
                <a:ea typeface="Source Sans Pro" panose="020B0503030403020204" pitchFamily="34" charset="0"/>
                <a:cs typeface="Source Sans 3"/>
                <a:sym typeface="Source Sans 3"/>
              </a:rPr>
              <a:t>Welches Kommunikations-</a:t>
            </a:r>
            <a:br>
              <a:rPr lang="de-DE" sz="1400" b="0" i="0" u="none" strike="noStrike" cap="none" dirty="0">
                <a:solidFill>
                  <a:schemeClr val="dk2"/>
                </a:solidFill>
                <a:latin typeface="Source Sans 3"/>
                <a:ea typeface="Source Sans Pro" panose="020B0503030403020204" pitchFamily="34" charset="0"/>
                <a:cs typeface="Source Sans 3"/>
                <a:sym typeface="Source Sans 3"/>
              </a:rPr>
            </a:br>
            <a:r>
              <a:rPr lang="de-DE" sz="1400" b="0" i="0" u="none" strike="noStrike" cap="none" dirty="0">
                <a:solidFill>
                  <a:schemeClr val="dk2"/>
                </a:solidFill>
                <a:latin typeface="Source Sans 3"/>
                <a:ea typeface="Source Sans Pro" panose="020B0503030403020204" pitchFamily="34" charset="0"/>
                <a:cs typeface="Source Sans 3"/>
                <a:sym typeface="Source Sans 3"/>
              </a:rPr>
              <a:t>vorhaben passt zu mir und zu meiner Zielgruppe?</a:t>
            </a:r>
            <a:endParaRPr dirty="0"/>
          </a:p>
        </p:txBody>
      </p:sp>
      <p:sp>
        <p:nvSpPr>
          <p:cNvPr id="156" name="Google Shape;156;p3"/>
          <p:cNvSpPr txBox="1"/>
          <p:nvPr/>
        </p:nvSpPr>
        <p:spPr>
          <a:xfrm>
            <a:off x="4641998" y="1968718"/>
            <a:ext cx="2055000" cy="20190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Source Sans 3"/>
                <a:ea typeface="Source Sans Pro" panose="020B0503030403020204" pitchFamily="34" charset="0"/>
                <a:cs typeface="Source Sans 3"/>
                <a:sym typeface="Source Sans 3"/>
              </a:rPr>
              <a:t>Wer ist meine Zielgruppe und welche Wirkung möchte ich bei ihr erreichen?</a:t>
            </a:r>
            <a:endParaRPr/>
          </a:p>
        </p:txBody>
      </p:sp>
      <p:sp>
        <p:nvSpPr>
          <p:cNvPr id="157" name="Google Shape;157;p3"/>
          <p:cNvSpPr txBox="1"/>
          <p:nvPr/>
        </p:nvSpPr>
        <p:spPr>
          <a:xfrm>
            <a:off x="2722261" y="196137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JetBrains Mono"/>
                <a:ea typeface="JetBrains Mono"/>
                <a:cs typeface="JetBrains Mono"/>
                <a:sym typeface="JetBrains Mono"/>
              </a:rPr>
              <a:t>OUTPUT</a:t>
            </a:r>
            <a:endParaRPr/>
          </a:p>
        </p:txBody>
      </p:sp>
      <p:sp>
        <p:nvSpPr>
          <p:cNvPr id="158" name="Google Shape;158;p3"/>
          <p:cNvSpPr txBox="1"/>
          <p:nvPr/>
        </p:nvSpPr>
        <p:spPr>
          <a:xfrm>
            <a:off x="5011293" y="164578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JetBrains Mono"/>
                <a:ea typeface="JetBrains Mono"/>
                <a:cs typeface="JetBrains Mono"/>
                <a:sym typeface="JetBrains Mono"/>
              </a:rPr>
              <a:t>OUTCOME</a:t>
            </a:r>
            <a:endParaRPr/>
          </a:p>
        </p:txBody>
      </p:sp>
      <p:sp>
        <p:nvSpPr>
          <p:cNvPr id="159" name="Google Shape;159;p3"/>
          <p:cNvSpPr txBox="1"/>
          <p:nvPr/>
        </p:nvSpPr>
        <p:spPr>
          <a:xfrm>
            <a:off x="7054942" y="142749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JetBrains Mono"/>
                <a:ea typeface="JetBrains Mono"/>
                <a:cs typeface="JetBrains Mono"/>
                <a:sym typeface="JetBrains Mono"/>
              </a:rPr>
              <a:t>IMPACT</a:t>
            </a:r>
            <a:endParaRPr/>
          </a:p>
        </p:txBody>
      </p:sp>
      <p:sp>
        <p:nvSpPr>
          <p:cNvPr id="160" name="Google Shape;160;p3"/>
          <p:cNvSpPr txBox="1"/>
          <p:nvPr/>
        </p:nvSpPr>
        <p:spPr>
          <a:xfrm>
            <a:off x="527242" y="212951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JetBrains Mono"/>
                <a:ea typeface="JetBrains Mono"/>
                <a:cs typeface="JetBrains Mono"/>
                <a:sym typeface="JetBrains Mono"/>
              </a:rPr>
              <a:t>INPUT</a:t>
            </a:r>
            <a:endParaRPr/>
          </a:p>
        </p:txBody>
      </p:sp>
      <p:sp>
        <p:nvSpPr>
          <p:cNvPr id="161" name="Google Shape;161;p3"/>
          <p:cNvSpPr txBox="1"/>
          <p:nvPr/>
        </p:nvSpPr>
        <p:spPr>
          <a:xfrm>
            <a:off x="2722261" y="175078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dk2"/>
                </a:solidFill>
                <a:latin typeface="JetBrains Mono Medium"/>
                <a:ea typeface="JetBrains Mono Medium"/>
                <a:cs typeface="JetBrains Mono Medium"/>
                <a:sym typeface="JetBrains Mono Medium"/>
              </a:rPr>
              <a:t>MODUL III</a:t>
            </a:r>
            <a:endParaRPr/>
          </a:p>
        </p:txBody>
      </p:sp>
      <p:sp>
        <p:nvSpPr>
          <p:cNvPr id="162" name="Google Shape;162;p3"/>
          <p:cNvSpPr txBox="1"/>
          <p:nvPr/>
        </p:nvSpPr>
        <p:spPr>
          <a:xfrm>
            <a:off x="5011293" y="143519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dk2"/>
                </a:solidFill>
                <a:latin typeface="JetBrains Mono Medium"/>
                <a:ea typeface="JetBrains Mono Medium"/>
                <a:cs typeface="JetBrains Mono Medium"/>
                <a:sym typeface="JetBrains Mono Medium"/>
              </a:rPr>
              <a:t>MODUL II</a:t>
            </a:r>
            <a:endParaRPr/>
          </a:p>
        </p:txBody>
      </p:sp>
      <p:sp>
        <p:nvSpPr>
          <p:cNvPr id="163" name="Google Shape;163;p3"/>
          <p:cNvSpPr txBox="1"/>
          <p:nvPr/>
        </p:nvSpPr>
        <p:spPr>
          <a:xfrm>
            <a:off x="7054942" y="121690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dk2"/>
                </a:solidFill>
                <a:latin typeface="JetBrains Mono Medium"/>
                <a:ea typeface="JetBrains Mono Medium"/>
                <a:cs typeface="JetBrains Mono Medium"/>
                <a:sym typeface="JetBrains Mono Medium"/>
              </a:rPr>
              <a:t>MODUL I</a:t>
            </a:r>
            <a:endParaRPr/>
          </a:p>
        </p:txBody>
      </p:sp>
      <p:sp>
        <p:nvSpPr>
          <p:cNvPr id="164" name="Google Shape;164;p3"/>
          <p:cNvSpPr txBox="1"/>
          <p:nvPr/>
        </p:nvSpPr>
        <p:spPr>
          <a:xfrm>
            <a:off x="527242" y="1918922"/>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dk2"/>
                </a:solidFill>
                <a:latin typeface="JetBrains Mono Medium"/>
                <a:ea typeface="JetBrains Mono Medium"/>
                <a:cs typeface="JetBrains Mono Medium"/>
                <a:sym typeface="JetBrains Mono Medium"/>
              </a:rPr>
              <a:t>MODUL IV</a:t>
            </a:r>
            <a:endParaRPr/>
          </a:p>
        </p:txBody>
      </p:sp>
      <p:sp>
        <p:nvSpPr>
          <p:cNvPr id="165" name="Google Shape;165;p3"/>
          <p:cNvSpPr txBox="1"/>
          <p:nvPr/>
        </p:nvSpPr>
        <p:spPr>
          <a:xfrm>
            <a:off x="6744126" y="4233600"/>
            <a:ext cx="1113900" cy="339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QUALITÄT</a:t>
            </a:r>
            <a:endParaRPr/>
          </a:p>
        </p:txBody>
      </p:sp>
      <p:sp>
        <p:nvSpPr>
          <p:cNvPr id="166" name="Google Shape;166;p3"/>
          <p:cNvSpPr txBox="1"/>
          <p:nvPr/>
        </p:nvSpPr>
        <p:spPr>
          <a:xfrm>
            <a:off x="3174801" y="4236771"/>
            <a:ext cx="916200" cy="25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chemeClr val="accent2"/>
                </a:solidFill>
                <a:latin typeface="JetBrains Mono"/>
                <a:ea typeface="JetBrains Mono"/>
                <a:cs typeface="JetBrains Mono"/>
                <a:sym typeface="JetBrains Mono"/>
              </a:rPr>
              <a:t>MODUL V</a:t>
            </a:r>
            <a:endParaRPr/>
          </a:p>
        </p:txBody>
      </p:sp>
      <p:sp>
        <p:nvSpPr>
          <p:cNvPr id="167" name="Google Shape;167;p3"/>
          <p:cNvSpPr txBox="1"/>
          <p:nvPr/>
        </p:nvSpPr>
        <p:spPr>
          <a:xfrm>
            <a:off x="252000" y="4050275"/>
            <a:ext cx="6444900" cy="571500"/>
          </a:xfrm>
          <a:prstGeom prst="rect">
            <a:avLst/>
          </a:prstGeom>
          <a:solidFill>
            <a:srgbClr val="AFD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600"/>
              </a:spcAft>
              <a:buClr>
                <a:schemeClr val="dk1"/>
              </a:buClr>
              <a:buSzPts val="1100"/>
              <a:buFont typeface="Arial"/>
              <a:buNone/>
            </a:pPr>
            <a:r>
              <a:rPr lang="de-DE" sz="1400" b="0" i="0" u="none" strike="noStrike" cap="none" dirty="0">
                <a:solidFill>
                  <a:schemeClr val="accent1"/>
                </a:solidFill>
                <a:latin typeface="Source Sans 3"/>
                <a:ea typeface="Source Sans 3"/>
                <a:cs typeface="Source Sans 3"/>
                <a:sym typeface="Source Sans 3"/>
              </a:rPr>
              <a:t>Wie kann ich die Qualität meines Vorhabens reflektieren?</a:t>
            </a:r>
            <a:endParaRPr dirty="0"/>
          </a:p>
        </p:txBody>
      </p:sp>
      <p:sp>
        <p:nvSpPr>
          <p:cNvPr id="168" name="Google Shape;168;p3"/>
          <p:cNvSpPr txBox="1"/>
          <p:nvPr/>
        </p:nvSpPr>
        <p:spPr>
          <a:xfrm>
            <a:off x="6744121" y="4092381"/>
            <a:ext cx="916200" cy="25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accent2"/>
                </a:solidFill>
                <a:latin typeface="JetBrains Mono Medium"/>
                <a:ea typeface="JetBrains Mono Medium"/>
                <a:cs typeface="JetBrains Mono Medium"/>
                <a:sym typeface="JetBrains Mono Medium"/>
              </a:rPr>
              <a:t>MODUL V</a:t>
            </a:r>
            <a:endParaRPr/>
          </a:p>
        </p:txBody>
      </p:sp>
      <p:sp>
        <p:nvSpPr>
          <p:cNvPr id="169" name="Google Shape;169;p3"/>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t>AGENDA</a:t>
            </a:r>
            <a:endParaRPr/>
          </a:p>
        </p:txBody>
      </p:sp>
      <p:sp>
        <p:nvSpPr>
          <p:cNvPr id="170" name="Google Shape;170;p3"/>
          <p:cNvSpPr txBox="1"/>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Source Sans 3"/>
                <a:ea typeface="Source Sans 3"/>
                <a:cs typeface="Source Sans 3"/>
                <a:sym typeface="Source Sans 3"/>
              </a:rPr>
              <a:t>In fünf Modulen zum Impact Pathway</a:t>
            </a:r>
            <a:endParaRPr sz="2000" b="1" i="0" u="none" strike="noStrike" cap="none">
              <a:solidFill>
                <a:srgbClr val="000000"/>
              </a:solidFill>
              <a:latin typeface="Source Sans 3"/>
              <a:ea typeface="Source Sans 3"/>
              <a:cs typeface="Source Sans 3"/>
              <a:sym typeface="Source Sans 3"/>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de-DE" sz="2000" dirty="0"/>
              <a:t>Zielsetzung des </a:t>
            </a:r>
            <a:r>
              <a:rPr lang="de-DE" dirty="0"/>
              <a:t>fünften</a:t>
            </a:r>
            <a:r>
              <a:rPr lang="de-DE" sz="2000" dirty="0"/>
              <a:t> Moduls</a:t>
            </a:r>
            <a:endParaRPr dirty="0"/>
          </a:p>
        </p:txBody>
      </p:sp>
      <p:sp>
        <p:nvSpPr>
          <p:cNvPr id="176" name="Google Shape;176;p4"/>
          <p:cNvSpPr txBox="1">
            <a:spLocks noGrp="1"/>
          </p:cNvSpPr>
          <p:nvPr>
            <p:ph type="subTitle" idx="1"/>
          </p:nvPr>
        </p:nvSpPr>
        <p:spPr>
          <a:xfrm>
            <a:off x="252000" y="698400"/>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t>EINFÜHRUNG</a:t>
            </a:r>
            <a:endParaRPr/>
          </a:p>
        </p:txBody>
      </p:sp>
      <p:sp>
        <p:nvSpPr>
          <p:cNvPr id="177" name="Google Shape;177;p4"/>
          <p:cNvSpPr txBox="1"/>
          <p:nvPr/>
        </p:nvSpPr>
        <p:spPr>
          <a:xfrm>
            <a:off x="4314427" y="2242550"/>
            <a:ext cx="4142100" cy="1574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20000"/>
              </a:lnSpc>
              <a:spcBef>
                <a:spcPts val="1000"/>
              </a:spcBef>
              <a:spcAft>
                <a:spcPts val="0"/>
              </a:spcAft>
              <a:buClr>
                <a:srgbClr val="000000"/>
              </a:buClr>
              <a:buSzPts val="1600"/>
              <a:buFont typeface="Source Sans 3"/>
              <a:buChar char=":"/>
            </a:pPr>
            <a:r>
              <a:rPr lang="de-DE" sz="1600" b="0" i="0" u="none" strike="noStrike" cap="none" dirty="0">
                <a:solidFill>
                  <a:srgbClr val="000000"/>
                </a:solidFill>
                <a:latin typeface="Source Sans 3"/>
                <a:ea typeface="Source Sans 3"/>
                <a:cs typeface="Source Sans 3"/>
                <a:sym typeface="Source Sans 3"/>
              </a:rPr>
              <a:t>Qualität von Strategie und Umsetzung gewährleisten</a:t>
            </a:r>
            <a:endParaRPr dirty="0"/>
          </a:p>
          <a:p>
            <a:pPr marL="457200" marR="0" lvl="0" indent="-330200" algn="l" rtl="0">
              <a:lnSpc>
                <a:spcPct val="120000"/>
              </a:lnSpc>
              <a:spcBef>
                <a:spcPts val="1000"/>
              </a:spcBef>
              <a:spcAft>
                <a:spcPts val="0"/>
              </a:spcAft>
              <a:buClr>
                <a:schemeClr val="dk1"/>
              </a:buClr>
              <a:buSzPts val="1600"/>
              <a:buFont typeface="Source Sans 3"/>
              <a:buChar char=":"/>
            </a:pPr>
            <a:r>
              <a:rPr lang="de-DE" sz="1600" b="0" i="0" u="none" strike="noStrike" cap="none" dirty="0">
                <a:solidFill>
                  <a:schemeClr val="dk1"/>
                </a:solidFill>
                <a:latin typeface="Source Sans 3"/>
                <a:ea typeface="Source Sans 3"/>
                <a:cs typeface="Source Sans 3"/>
                <a:sym typeface="Source Sans 3"/>
              </a:rPr>
              <a:t>Impact </a:t>
            </a:r>
            <a:r>
              <a:rPr lang="de-DE" sz="1600" b="0" i="0" u="none" strike="noStrike" cap="none" dirty="0" err="1">
                <a:solidFill>
                  <a:schemeClr val="dk1"/>
                </a:solidFill>
                <a:latin typeface="Source Sans 3"/>
                <a:ea typeface="Source Sans 3"/>
                <a:cs typeface="Source Sans 3"/>
                <a:sym typeface="Source Sans 3"/>
              </a:rPr>
              <a:t>Pathways</a:t>
            </a:r>
            <a:r>
              <a:rPr lang="de-DE" sz="1600" b="0" i="0" u="none" strike="noStrike" cap="none" dirty="0">
                <a:solidFill>
                  <a:schemeClr val="dk1"/>
                </a:solidFill>
                <a:latin typeface="Source Sans 3"/>
                <a:ea typeface="Source Sans 3"/>
                <a:cs typeface="Source Sans 3"/>
                <a:sym typeface="Source Sans 3"/>
              </a:rPr>
              <a:t> reflektieren</a:t>
            </a:r>
            <a:endParaRPr dirty="0"/>
          </a:p>
          <a:p>
            <a:pPr marL="457200" marR="0" lvl="0" indent="-330200" algn="l" rtl="0">
              <a:lnSpc>
                <a:spcPct val="120000"/>
              </a:lnSpc>
              <a:spcBef>
                <a:spcPts val="1000"/>
              </a:spcBef>
              <a:spcAft>
                <a:spcPts val="1000"/>
              </a:spcAft>
              <a:buClr>
                <a:srgbClr val="000000"/>
              </a:buClr>
              <a:buSzPts val="1600"/>
              <a:buFont typeface="Source Sans 3"/>
              <a:buChar char=":"/>
            </a:pPr>
            <a:r>
              <a:rPr lang="de-DE" sz="1600" b="0" i="0" u="none" strike="noStrike" cap="none" dirty="0">
                <a:solidFill>
                  <a:srgbClr val="000000"/>
                </a:solidFill>
                <a:latin typeface="Source Sans 3"/>
                <a:ea typeface="Source Sans 3"/>
                <a:cs typeface="Source Sans 3"/>
                <a:sym typeface="Source Sans 3"/>
              </a:rPr>
              <a:t>Ausblick wagen</a:t>
            </a:r>
            <a:endParaRPr dirty="0"/>
          </a:p>
        </p:txBody>
      </p:sp>
      <p:grpSp>
        <p:nvGrpSpPr>
          <p:cNvPr id="178" name="Google Shape;178;p4"/>
          <p:cNvGrpSpPr/>
          <p:nvPr/>
        </p:nvGrpSpPr>
        <p:grpSpPr>
          <a:xfrm>
            <a:off x="711635" y="1777665"/>
            <a:ext cx="2749531" cy="2749019"/>
            <a:chOff x="2961500" y="961400"/>
            <a:chExt cx="3221100" cy="3220500"/>
          </a:xfrm>
        </p:grpSpPr>
        <p:sp>
          <p:nvSpPr>
            <p:cNvPr id="179" name="Google Shape;179;p4"/>
            <p:cNvSpPr/>
            <p:nvPr/>
          </p:nvSpPr>
          <p:spPr>
            <a:xfrm>
              <a:off x="2961500" y="961400"/>
              <a:ext cx="3221100" cy="3220500"/>
            </a:xfrm>
            <a:prstGeom prst="ellipse">
              <a:avLst/>
            </a:prstGeom>
            <a:solidFill>
              <a:srgbClr val="CBE7E0"/>
            </a:solidFill>
            <a:ln w="9525" cap="flat" cmpd="sng">
              <a:solidFill>
                <a:srgbClr val="CBE7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
            <p:cNvSpPr txBox="1"/>
            <p:nvPr/>
          </p:nvSpPr>
          <p:spPr>
            <a:xfrm>
              <a:off x="3782900" y="1200950"/>
              <a:ext cx="1578000" cy="563100"/>
            </a:xfrm>
            <a:prstGeom prst="rect">
              <a:avLst/>
            </a:prstGeom>
            <a:noFill/>
            <a:ln w="9525" cap="flat" cmpd="sng">
              <a:solidFill>
                <a:srgbClr val="CBE7E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Roboto"/>
                <a:ea typeface="Roboto"/>
                <a:cs typeface="Roboto"/>
                <a:sym typeface="Roboto"/>
              </a:endParaRPr>
            </a:p>
          </p:txBody>
        </p:sp>
      </p:grpSp>
      <p:grpSp>
        <p:nvGrpSpPr>
          <p:cNvPr id="181" name="Google Shape;181;p4"/>
          <p:cNvGrpSpPr/>
          <p:nvPr/>
        </p:nvGrpSpPr>
        <p:grpSpPr>
          <a:xfrm>
            <a:off x="1176817" y="2242555"/>
            <a:ext cx="1819582" cy="1819582"/>
            <a:chOff x="3401686" y="1841492"/>
            <a:chExt cx="2340600" cy="2340600"/>
          </a:xfrm>
        </p:grpSpPr>
        <p:sp>
          <p:nvSpPr>
            <p:cNvPr id="182" name="Google Shape;182;p4"/>
            <p:cNvSpPr/>
            <p:nvPr/>
          </p:nvSpPr>
          <p:spPr>
            <a:xfrm>
              <a:off x="3401686" y="1841492"/>
              <a:ext cx="2340600" cy="2340600"/>
            </a:xfrm>
            <a:prstGeom prst="ellipse">
              <a:avLst/>
            </a:prstGeom>
            <a:solidFill>
              <a:srgbClr val="A5D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
            <p:cNvSpPr txBox="1"/>
            <p:nvPr/>
          </p:nvSpPr>
          <p:spPr>
            <a:xfrm>
              <a:off x="3833274" y="2126800"/>
              <a:ext cx="1477200" cy="534000"/>
            </a:xfrm>
            <a:prstGeom prst="rect">
              <a:avLst/>
            </a:prstGeom>
            <a:solidFill>
              <a:srgbClr val="A5D4C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Roboto"/>
                <a:ea typeface="Roboto"/>
                <a:cs typeface="Roboto"/>
                <a:sym typeface="Roboto"/>
              </a:endParaRPr>
            </a:p>
          </p:txBody>
        </p:sp>
      </p:grpSp>
      <p:sp>
        <p:nvSpPr>
          <p:cNvPr id="184" name="Google Shape;184;p4"/>
          <p:cNvSpPr/>
          <p:nvPr/>
        </p:nvSpPr>
        <p:spPr>
          <a:xfrm>
            <a:off x="1727410" y="2793266"/>
            <a:ext cx="717600" cy="717900"/>
          </a:xfrm>
          <a:prstGeom prst="ellipse">
            <a:avLst/>
          </a:prstGeom>
          <a:solidFill>
            <a:srgbClr val="4F96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4"/>
          <p:cNvPicPr preferRelativeResize="0"/>
          <p:nvPr/>
        </p:nvPicPr>
        <p:blipFill rotWithShape="1">
          <a:blip r:embed="rId3">
            <a:alphaModFix/>
          </a:blip>
          <a:srcRect/>
          <a:stretch/>
        </p:blipFill>
        <p:spPr>
          <a:xfrm rot="10492335">
            <a:off x="1916680" y="1533702"/>
            <a:ext cx="1639889" cy="16398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p:nvPr/>
        </p:nvSpPr>
        <p:spPr>
          <a:xfrm>
            <a:off x="3460123" y="3010850"/>
            <a:ext cx="2527800" cy="530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accent1"/>
                </a:solidFill>
                <a:latin typeface="JetBrains Mono"/>
                <a:ea typeface="JetBrains Mono"/>
                <a:cs typeface="JetBrains Mono"/>
                <a:sym typeface="JetBrains Mono"/>
              </a:rPr>
              <a:t>KOMMUNIZIERENDE WISSENSCHAFTLER*INNEN</a:t>
            </a:r>
            <a:endParaRPr sz="900" b="0" i="0" u="none" strike="noStrike" cap="none">
              <a:solidFill>
                <a:srgbClr val="000000"/>
              </a:solidFill>
              <a:latin typeface="JetBrains Mono"/>
              <a:ea typeface="JetBrains Mono"/>
              <a:cs typeface="JetBrains Mono"/>
              <a:sym typeface="JetBrains Mono"/>
            </a:endParaRPr>
          </a:p>
        </p:txBody>
      </p:sp>
      <p:sp>
        <p:nvSpPr>
          <p:cNvPr id="192" name="Google Shape;192;p5"/>
          <p:cNvSpPr txBox="1">
            <a:spLocks noGrp="1"/>
          </p:cNvSpPr>
          <p:nvPr>
            <p:ph type="title"/>
          </p:nvPr>
        </p:nvSpPr>
        <p:spPr>
          <a:xfrm>
            <a:off x="252000" y="842400"/>
            <a:ext cx="7100400" cy="4773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2000"/>
              <a:buNone/>
            </a:pPr>
            <a:r>
              <a:rPr lang="de-DE">
                <a:solidFill>
                  <a:schemeClr val="dk1"/>
                </a:solidFill>
              </a:rPr>
              <a:t>Warum</a:t>
            </a:r>
            <a:r>
              <a:rPr lang="de-DE"/>
              <a:t> evaluieren?</a:t>
            </a:r>
            <a:endParaRPr>
              <a:solidFill>
                <a:schemeClr val="dk1"/>
              </a:solidFill>
            </a:endParaRPr>
          </a:p>
        </p:txBody>
      </p:sp>
      <p:sp>
        <p:nvSpPr>
          <p:cNvPr id="193" name="Google Shape;193;p5"/>
          <p:cNvSpPr/>
          <p:nvPr/>
        </p:nvSpPr>
        <p:spPr>
          <a:xfrm>
            <a:off x="1467925" y="3709800"/>
            <a:ext cx="2989200" cy="1069500"/>
          </a:xfrm>
          <a:prstGeom prst="rect">
            <a:avLst/>
          </a:prstGeom>
          <a:noFill/>
          <a:ln>
            <a:noFill/>
          </a:ln>
        </p:spPr>
        <p:txBody>
          <a:bodyPr spcFirstLastPara="1" wrap="square" lIns="68575" tIns="34275" rIns="68575" bIns="34275" anchor="t" anchorCtr="0">
            <a:noAutofit/>
          </a:bodyPr>
          <a:lstStyle/>
          <a:p>
            <a:pPr marL="457200" marR="0" lvl="0" indent="-304800" algn="l" rtl="0">
              <a:lnSpc>
                <a:spcPct val="115000"/>
              </a:lnSpc>
              <a:spcBef>
                <a:spcPts val="0"/>
              </a:spcBef>
              <a:spcAft>
                <a:spcPts val="0"/>
              </a:spcAft>
              <a:buClr>
                <a:srgbClr val="000000"/>
              </a:buClr>
              <a:buSzPts val="1200"/>
              <a:buFont typeface="Source Sans 3"/>
              <a:buChar char=":"/>
            </a:pPr>
            <a:r>
              <a:rPr lang="de-DE" sz="1200" b="0" i="0" u="none" strike="noStrike" cap="none">
                <a:solidFill>
                  <a:srgbClr val="000000"/>
                </a:solidFill>
                <a:latin typeface="Source Sans 3"/>
                <a:ea typeface="Source Sans 3"/>
                <a:cs typeface="Source Sans 3"/>
                <a:sym typeface="Source Sans 3"/>
              </a:rPr>
              <a:t>Unwirksame Maßnahmen erkennen</a:t>
            </a:r>
            <a:endParaRPr/>
          </a:p>
          <a:p>
            <a:pPr marL="457200" marR="0" lvl="0" indent="-304800" algn="l" rtl="0">
              <a:lnSpc>
                <a:spcPct val="115000"/>
              </a:lnSpc>
              <a:spcBef>
                <a:spcPts val="600"/>
              </a:spcBef>
              <a:spcAft>
                <a:spcPts val="0"/>
              </a:spcAft>
              <a:buClr>
                <a:srgbClr val="000000"/>
              </a:buClr>
              <a:buSzPts val="1200"/>
              <a:buFont typeface="Source Sans 3"/>
              <a:buChar char=":"/>
            </a:pPr>
            <a:r>
              <a:rPr lang="de-DE" sz="1200" b="0" i="0" u="none" strike="noStrike" cap="none">
                <a:solidFill>
                  <a:srgbClr val="000000"/>
                </a:solidFill>
                <a:latin typeface="Source Sans 3"/>
                <a:ea typeface="Source Sans 3"/>
                <a:cs typeface="Source Sans 3"/>
                <a:sym typeface="Source Sans 3"/>
              </a:rPr>
              <a:t>Ressourcen besser einsetzen</a:t>
            </a:r>
            <a:endParaRPr/>
          </a:p>
          <a:p>
            <a:pPr marL="457200" marR="0" lvl="0" indent="-304800" algn="l" rtl="0">
              <a:lnSpc>
                <a:spcPct val="115000"/>
              </a:lnSpc>
              <a:spcBef>
                <a:spcPts val="600"/>
              </a:spcBef>
              <a:spcAft>
                <a:spcPts val="600"/>
              </a:spcAft>
              <a:buClr>
                <a:srgbClr val="000000"/>
              </a:buClr>
              <a:buSzPts val="1200"/>
              <a:buFont typeface="Source Sans 3"/>
              <a:buChar char=":"/>
            </a:pPr>
            <a:r>
              <a:rPr lang="de-DE" sz="1200" b="0" i="0" u="none" strike="noStrike" cap="none">
                <a:solidFill>
                  <a:srgbClr val="000000"/>
                </a:solidFill>
                <a:latin typeface="Source Sans 3"/>
                <a:ea typeface="Source Sans 3"/>
                <a:cs typeface="Source Sans 3"/>
                <a:sym typeface="Source Sans 3"/>
              </a:rPr>
              <a:t>Zukünftige Projekte besser aufstel</a:t>
            </a:r>
            <a:r>
              <a:rPr lang="de-DE" sz="1200" b="0" i="0" u="none" strike="noStrike" cap="none">
                <a:solidFill>
                  <a:schemeClr val="dk1"/>
                </a:solidFill>
                <a:latin typeface="Source Sans 3"/>
                <a:ea typeface="Source Sans 3"/>
                <a:cs typeface="Source Sans 3"/>
                <a:sym typeface="Source Sans 3"/>
              </a:rPr>
              <a:t>len</a:t>
            </a:r>
            <a:endParaRPr sz="1200" b="0" i="0" u="none" strike="noStrike" cap="none">
              <a:solidFill>
                <a:srgbClr val="000000"/>
              </a:solidFill>
              <a:latin typeface="Source Sans 3"/>
              <a:ea typeface="Source Sans 3"/>
              <a:cs typeface="Source Sans 3"/>
              <a:sym typeface="Source Sans 3"/>
            </a:endParaRPr>
          </a:p>
        </p:txBody>
      </p:sp>
      <p:sp>
        <p:nvSpPr>
          <p:cNvPr id="194" name="Google Shape;194;p5"/>
          <p:cNvSpPr/>
          <p:nvPr/>
        </p:nvSpPr>
        <p:spPr>
          <a:xfrm>
            <a:off x="4216300" y="1484701"/>
            <a:ext cx="1293000" cy="628200"/>
          </a:xfrm>
          <a:prstGeom prst="wedgeRoundRectCallout">
            <a:avLst>
              <a:gd name="adj1" fmla="val -10108"/>
              <a:gd name="adj2" fmla="val 75702"/>
              <a:gd name="adj3" fmla="val 16667"/>
            </a:avLst>
          </a:prstGeom>
          <a:solidFill>
            <a:schemeClr val="lt1"/>
          </a:solidFill>
          <a:ln w="19050" cap="flat" cmpd="sng">
            <a:solidFill>
              <a:srgbClr val="D9D9D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Source Sans 3"/>
                <a:ea typeface="Source Sans 3"/>
                <a:cs typeface="Source Sans 3"/>
                <a:sym typeface="Source Sans 3"/>
              </a:rPr>
              <a:t>Ziele prüfen</a:t>
            </a:r>
            <a:endParaRPr sz="1100" b="0" i="0" u="none" strike="noStrike" cap="none">
              <a:solidFill>
                <a:srgbClr val="000000"/>
              </a:solidFill>
              <a:latin typeface="Source Sans 3"/>
              <a:ea typeface="Source Sans 3"/>
              <a:cs typeface="Source Sans 3"/>
              <a:sym typeface="Source Sans 3"/>
            </a:endParaRPr>
          </a:p>
        </p:txBody>
      </p:sp>
      <p:sp>
        <p:nvSpPr>
          <p:cNvPr id="195" name="Google Shape;195;p5"/>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t>WISSENSCHAFTSKOMMUNIKATION EVALUIEREN</a:t>
            </a:r>
            <a:endParaRPr/>
          </a:p>
        </p:txBody>
      </p:sp>
      <p:grpSp>
        <p:nvGrpSpPr>
          <p:cNvPr id="196" name="Google Shape;196;p5"/>
          <p:cNvGrpSpPr/>
          <p:nvPr/>
        </p:nvGrpSpPr>
        <p:grpSpPr>
          <a:xfrm>
            <a:off x="6152052" y="1494425"/>
            <a:ext cx="2599898" cy="2040625"/>
            <a:chOff x="342502" y="1500625"/>
            <a:chExt cx="2599898" cy="2040625"/>
          </a:xfrm>
        </p:grpSpPr>
        <p:sp>
          <p:nvSpPr>
            <p:cNvPr id="197" name="Google Shape;197;p5"/>
            <p:cNvSpPr/>
            <p:nvPr/>
          </p:nvSpPr>
          <p:spPr>
            <a:xfrm>
              <a:off x="342502" y="3010850"/>
              <a:ext cx="2527800" cy="530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accent1"/>
                  </a:solidFill>
                  <a:latin typeface="JetBrains Mono"/>
                  <a:ea typeface="JetBrains Mono"/>
                  <a:cs typeface="JetBrains Mono"/>
                  <a:sym typeface="JetBrains Mono"/>
                </a:rPr>
                <a:t>FÖRDERER/VORGESETZTE</a:t>
              </a:r>
              <a:endParaRPr sz="900" b="0" i="0" u="none" strike="noStrike" cap="none">
                <a:solidFill>
                  <a:srgbClr val="000000"/>
                </a:solidFill>
                <a:latin typeface="JetBrains Mono"/>
                <a:ea typeface="JetBrains Mono"/>
                <a:cs typeface="JetBrains Mono"/>
                <a:sym typeface="JetBrains Mono"/>
              </a:endParaRPr>
            </a:p>
          </p:txBody>
        </p:sp>
        <p:pic>
          <p:nvPicPr>
            <p:cNvPr id="198" name="Google Shape;198;p5"/>
            <p:cNvPicPr preferRelativeResize="0"/>
            <p:nvPr/>
          </p:nvPicPr>
          <p:blipFill rotWithShape="1">
            <a:blip r:embed="rId3">
              <a:alphaModFix/>
            </a:blip>
            <a:srcRect l="26488" t="39704" r="21041" b="18830"/>
            <a:stretch/>
          </p:blipFill>
          <p:spPr>
            <a:xfrm>
              <a:off x="1145538" y="2293900"/>
              <a:ext cx="921713" cy="728400"/>
            </a:xfrm>
            <a:prstGeom prst="rect">
              <a:avLst/>
            </a:prstGeom>
            <a:noFill/>
            <a:ln>
              <a:noFill/>
            </a:ln>
          </p:spPr>
        </p:pic>
        <p:sp>
          <p:nvSpPr>
            <p:cNvPr id="199" name="Google Shape;199;p5"/>
            <p:cNvSpPr/>
            <p:nvPr/>
          </p:nvSpPr>
          <p:spPr>
            <a:xfrm>
              <a:off x="1649400" y="1500625"/>
              <a:ext cx="1293000" cy="645300"/>
            </a:xfrm>
            <a:prstGeom prst="wedgeRoundRectCallout">
              <a:avLst>
                <a:gd name="adj1" fmla="val -47790"/>
                <a:gd name="adj2" fmla="val 71763"/>
                <a:gd name="adj3" fmla="val 16667"/>
              </a:avLst>
            </a:prstGeom>
            <a:solidFill>
              <a:schemeClr val="lt1"/>
            </a:solidFill>
            <a:ln w="19050" cap="flat" cmpd="sng">
              <a:solidFill>
                <a:srgbClr val="D9D9D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Source Sans 3"/>
                  <a:ea typeface="Source Sans 3"/>
                  <a:cs typeface="Source Sans 3"/>
                  <a:sym typeface="Source Sans 3"/>
                </a:rPr>
                <a:t>Legitimation &amp; strategische Planung</a:t>
              </a:r>
              <a:endParaRPr sz="1100" b="0" i="0" u="none" strike="noStrike" cap="none">
                <a:solidFill>
                  <a:srgbClr val="000000"/>
                </a:solidFill>
                <a:latin typeface="Source Sans 3"/>
                <a:ea typeface="Source Sans 3"/>
                <a:cs typeface="Source Sans 3"/>
                <a:sym typeface="Source Sans 3"/>
              </a:endParaRPr>
            </a:p>
          </p:txBody>
        </p:sp>
      </p:grpSp>
      <p:pic>
        <p:nvPicPr>
          <p:cNvPr id="200" name="Google Shape;200;p5"/>
          <p:cNvPicPr preferRelativeResize="0"/>
          <p:nvPr/>
        </p:nvPicPr>
        <p:blipFill rotWithShape="1">
          <a:blip r:embed="rId4">
            <a:alphaModFix/>
          </a:blip>
          <a:srcRect/>
          <a:stretch/>
        </p:blipFill>
        <p:spPr>
          <a:xfrm>
            <a:off x="4409900" y="2338250"/>
            <a:ext cx="628250" cy="628249"/>
          </a:xfrm>
          <a:prstGeom prst="rect">
            <a:avLst/>
          </a:prstGeom>
          <a:noFill/>
          <a:ln>
            <a:noFill/>
          </a:ln>
        </p:spPr>
      </p:pic>
      <p:grpSp>
        <p:nvGrpSpPr>
          <p:cNvPr id="201" name="Google Shape;201;p5"/>
          <p:cNvGrpSpPr/>
          <p:nvPr/>
        </p:nvGrpSpPr>
        <p:grpSpPr>
          <a:xfrm>
            <a:off x="397350" y="1486475"/>
            <a:ext cx="2589300" cy="2056550"/>
            <a:chOff x="6364200" y="1484700"/>
            <a:chExt cx="2589300" cy="2056550"/>
          </a:xfrm>
        </p:grpSpPr>
        <p:sp>
          <p:nvSpPr>
            <p:cNvPr id="202" name="Google Shape;202;p5"/>
            <p:cNvSpPr/>
            <p:nvPr/>
          </p:nvSpPr>
          <p:spPr>
            <a:xfrm>
              <a:off x="6825475" y="1484700"/>
              <a:ext cx="1445700" cy="628200"/>
            </a:xfrm>
            <a:prstGeom prst="wedgeRoundRectCallout">
              <a:avLst>
                <a:gd name="adj1" fmla="val -4856"/>
                <a:gd name="adj2" fmla="val 73250"/>
                <a:gd name="adj3" fmla="val 16667"/>
              </a:avLst>
            </a:prstGeom>
            <a:solidFill>
              <a:schemeClr val="lt1"/>
            </a:solidFill>
            <a:ln w="19050" cap="flat" cmpd="sng">
              <a:solidFill>
                <a:srgbClr val="D9D9D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de-DE" sz="1100" b="0" i="0" u="none" strike="noStrike" cap="none">
                  <a:solidFill>
                    <a:schemeClr val="dk1"/>
                  </a:solidFill>
                  <a:latin typeface="Source Sans 3"/>
                  <a:ea typeface="Source Sans 3"/>
                  <a:cs typeface="Source Sans 3"/>
                  <a:sym typeface="Source Sans 3"/>
                </a:rPr>
                <a:t>Erkenntnis &amp; wissenschaftlicher Fortschritt</a:t>
              </a:r>
              <a:endParaRPr sz="1100" b="0" i="0" u="none" strike="noStrike" cap="none">
                <a:solidFill>
                  <a:srgbClr val="000000"/>
                </a:solidFill>
                <a:latin typeface="Source Sans 3"/>
                <a:ea typeface="Source Sans 3"/>
                <a:cs typeface="Source Sans 3"/>
                <a:sym typeface="Source Sans 3"/>
              </a:endParaRPr>
            </a:p>
          </p:txBody>
        </p:sp>
        <p:sp>
          <p:nvSpPr>
            <p:cNvPr id="203" name="Google Shape;203;p5"/>
            <p:cNvSpPr/>
            <p:nvPr/>
          </p:nvSpPr>
          <p:spPr>
            <a:xfrm>
              <a:off x="6364200" y="3010850"/>
              <a:ext cx="2589300" cy="530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accent1"/>
                  </a:solidFill>
                  <a:latin typeface="JetBrains Mono"/>
                  <a:ea typeface="JetBrains Mono"/>
                  <a:cs typeface="JetBrains Mono"/>
                  <a:sym typeface="JetBrains Mono"/>
                </a:rPr>
                <a:t>KOMMUNIKATIONSFORSCHUNG</a:t>
              </a:r>
              <a:endParaRPr sz="900" b="0" i="0" u="none" strike="noStrike" cap="none">
                <a:solidFill>
                  <a:srgbClr val="000000"/>
                </a:solidFill>
                <a:latin typeface="JetBrains Mono"/>
                <a:ea typeface="JetBrains Mono"/>
                <a:cs typeface="JetBrains Mono"/>
                <a:sym typeface="JetBrains Mono"/>
              </a:endParaRPr>
            </a:p>
          </p:txBody>
        </p:sp>
        <p:pic>
          <p:nvPicPr>
            <p:cNvPr id="204" name="Google Shape;204;p5"/>
            <p:cNvPicPr preferRelativeResize="0"/>
            <p:nvPr/>
          </p:nvPicPr>
          <p:blipFill rotWithShape="1">
            <a:blip r:embed="rId5">
              <a:alphaModFix/>
            </a:blip>
            <a:srcRect/>
            <a:stretch/>
          </p:blipFill>
          <p:spPr>
            <a:xfrm>
              <a:off x="7229825" y="2254100"/>
              <a:ext cx="796549" cy="796549"/>
            </a:xfrm>
            <a:prstGeom prst="rect">
              <a:avLst/>
            </a:prstGeom>
            <a:noFill/>
            <a:ln>
              <a:noFill/>
            </a:ln>
          </p:spPr>
        </p:pic>
      </p:grpSp>
      <p:sp>
        <p:nvSpPr>
          <p:cNvPr id="205" name="Google Shape;205;p5"/>
          <p:cNvSpPr/>
          <p:nvPr/>
        </p:nvSpPr>
        <p:spPr>
          <a:xfrm>
            <a:off x="5437488" y="3709775"/>
            <a:ext cx="1914900" cy="1069500"/>
          </a:xfrm>
          <a:prstGeom prst="rect">
            <a:avLst/>
          </a:prstGeom>
          <a:noFill/>
          <a:ln>
            <a:noFill/>
          </a:ln>
        </p:spPr>
        <p:txBody>
          <a:bodyPr spcFirstLastPara="1" wrap="square" lIns="68575" tIns="34275" rIns="68575" bIns="34275" anchor="t" anchorCtr="0">
            <a:noAutofit/>
          </a:bodyPr>
          <a:lstStyle/>
          <a:p>
            <a:pPr marL="360000" marR="0" lvl="0" indent="-304800" algn="l" rtl="0">
              <a:lnSpc>
                <a:spcPct val="115000"/>
              </a:lnSpc>
              <a:spcBef>
                <a:spcPts val="0"/>
              </a:spcBef>
              <a:spcAft>
                <a:spcPts val="0"/>
              </a:spcAft>
              <a:buClr>
                <a:srgbClr val="000000"/>
              </a:buClr>
              <a:buSzPts val="1200"/>
              <a:buFont typeface="Source Sans 3"/>
              <a:buChar char="꞉"/>
            </a:pPr>
            <a:r>
              <a:rPr lang="de-DE" sz="1200" b="0" i="0" u="none" strike="noStrike" cap="none">
                <a:solidFill>
                  <a:srgbClr val="000000"/>
                </a:solidFill>
                <a:latin typeface="Source Sans 3"/>
                <a:ea typeface="Source Sans 3"/>
                <a:cs typeface="Source Sans 3"/>
                <a:sym typeface="Source Sans 3"/>
              </a:rPr>
              <a:t>Reflexion</a:t>
            </a:r>
            <a:endParaRPr/>
          </a:p>
          <a:p>
            <a:pPr marL="360000" marR="0" lvl="0" indent="-304800" algn="l" rtl="0">
              <a:lnSpc>
                <a:spcPct val="115000"/>
              </a:lnSpc>
              <a:spcBef>
                <a:spcPts val="600"/>
              </a:spcBef>
              <a:spcAft>
                <a:spcPts val="0"/>
              </a:spcAft>
              <a:buClr>
                <a:srgbClr val="000000"/>
              </a:buClr>
              <a:buSzPts val="1200"/>
              <a:buFont typeface="Source Sans 3"/>
              <a:buChar char="꞉"/>
            </a:pPr>
            <a:r>
              <a:rPr lang="de-DE" sz="1200" b="0" i="0" u="none" strike="noStrike" cap="none">
                <a:solidFill>
                  <a:srgbClr val="000000"/>
                </a:solidFill>
                <a:latin typeface="Source Sans 3"/>
                <a:ea typeface="Source Sans 3"/>
                <a:cs typeface="Source Sans 3"/>
                <a:sym typeface="Source Sans 3"/>
              </a:rPr>
              <a:t>Prozesse verstehen</a:t>
            </a:r>
            <a:endParaRPr/>
          </a:p>
          <a:p>
            <a:pPr marL="360000" marR="0" lvl="0" indent="-304800" algn="l" rtl="0">
              <a:lnSpc>
                <a:spcPct val="115000"/>
              </a:lnSpc>
              <a:spcBef>
                <a:spcPts val="600"/>
              </a:spcBef>
              <a:spcAft>
                <a:spcPts val="600"/>
              </a:spcAft>
              <a:buClr>
                <a:srgbClr val="000000"/>
              </a:buClr>
              <a:buSzPts val="1200"/>
              <a:buFont typeface="Source Sans 3"/>
              <a:buChar char="꞉"/>
            </a:pPr>
            <a:r>
              <a:rPr lang="de-DE" sz="1200" b="0" i="0" u="none" strike="noStrike" cap="none">
                <a:solidFill>
                  <a:srgbClr val="000000"/>
                </a:solidFill>
                <a:latin typeface="Source Sans 3"/>
                <a:ea typeface="Source Sans 3"/>
                <a:cs typeface="Source Sans 3"/>
                <a:sym typeface="Source Sans 3"/>
              </a:rPr>
              <a:t>Erf</a:t>
            </a:r>
            <a:r>
              <a:rPr lang="de-DE" sz="1200" b="0" i="0" u="none" strike="noStrike" cap="none">
                <a:solidFill>
                  <a:schemeClr val="dk1"/>
                </a:solidFill>
                <a:latin typeface="Source Sans 3"/>
                <a:ea typeface="Source Sans 3"/>
                <a:cs typeface="Source Sans 3"/>
                <a:sym typeface="Source Sans 3"/>
              </a:rPr>
              <a:t>olge belegen</a:t>
            </a:r>
            <a:endParaRPr sz="1200" b="0" i="0" u="none" strike="noStrike" cap="none">
              <a:solidFill>
                <a:srgbClr val="000000"/>
              </a:solidFill>
              <a:latin typeface="Source Sans 3"/>
              <a:ea typeface="Source Sans 3"/>
              <a:cs typeface="Source Sans 3"/>
              <a:sym typeface="Source Sans 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p:nvPr/>
        </p:nvSpPr>
        <p:spPr>
          <a:xfrm>
            <a:off x="2881375" y="1635197"/>
            <a:ext cx="2951198" cy="2951198"/>
          </a:xfrm>
          <a:custGeom>
            <a:avLst/>
            <a:gdLst/>
            <a:ahLst/>
            <a:cxnLst/>
            <a:rect l="l" t="t" r="r" b="b"/>
            <a:pathLst>
              <a:path w="3934931" h="3934931" fill="none" extrusionOk="0">
                <a:moveTo>
                  <a:pt x="0" y="1967466"/>
                </a:moveTo>
                <a:cubicBezTo>
                  <a:pt x="-53680" y="1024158"/>
                  <a:pt x="1078369" y="-171424"/>
                  <a:pt x="1967466" y="0"/>
                </a:cubicBezTo>
                <a:cubicBezTo>
                  <a:pt x="2951543" y="-190367"/>
                  <a:pt x="3799874" y="790901"/>
                  <a:pt x="3934932" y="1967466"/>
                </a:cubicBezTo>
                <a:cubicBezTo>
                  <a:pt x="3848038" y="2832350"/>
                  <a:pt x="3258887" y="4093806"/>
                  <a:pt x="1967466" y="3934932"/>
                </a:cubicBezTo>
                <a:cubicBezTo>
                  <a:pt x="849172" y="3837029"/>
                  <a:pt x="87126" y="3110656"/>
                  <a:pt x="0" y="1967466"/>
                </a:cubicBezTo>
                <a:close/>
              </a:path>
              <a:path w="3934931" h="3934931" extrusionOk="0">
                <a:moveTo>
                  <a:pt x="0" y="1967466"/>
                </a:moveTo>
                <a:cubicBezTo>
                  <a:pt x="-85954" y="828927"/>
                  <a:pt x="803586" y="-131695"/>
                  <a:pt x="1967466" y="0"/>
                </a:cubicBezTo>
                <a:cubicBezTo>
                  <a:pt x="3160197" y="238987"/>
                  <a:pt x="3829595" y="960957"/>
                  <a:pt x="3934932" y="1967466"/>
                </a:cubicBezTo>
                <a:cubicBezTo>
                  <a:pt x="3974976" y="3093860"/>
                  <a:pt x="3166619" y="3870623"/>
                  <a:pt x="1967466" y="3934932"/>
                </a:cubicBezTo>
                <a:cubicBezTo>
                  <a:pt x="859152" y="3960584"/>
                  <a:pt x="-22248" y="3111825"/>
                  <a:pt x="0" y="1967466"/>
                </a:cubicBezTo>
                <a:close/>
              </a:path>
            </a:pathLst>
          </a:custGeom>
          <a:solidFill>
            <a:srgbClr val="9BC9C7"/>
          </a:solidFill>
          <a:ln w="25400" cap="flat" cmpd="sng">
            <a:solidFill>
              <a:srgbClr val="9BC9C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212" name="Google Shape;212;p6" descr="Volltreffer mit einfarbiger Füllung"/>
          <p:cNvPicPr preferRelativeResize="0"/>
          <p:nvPr/>
        </p:nvPicPr>
        <p:blipFill rotWithShape="1">
          <a:blip r:embed="rId3">
            <a:alphaModFix/>
          </a:blip>
          <a:srcRect/>
          <a:stretch/>
        </p:blipFill>
        <p:spPr>
          <a:xfrm>
            <a:off x="4528797" y="3109116"/>
            <a:ext cx="1066930" cy="1066930"/>
          </a:xfrm>
          <a:prstGeom prst="rect">
            <a:avLst/>
          </a:prstGeom>
          <a:noFill/>
          <a:ln>
            <a:noFill/>
          </a:ln>
        </p:spPr>
      </p:pic>
      <p:sp>
        <p:nvSpPr>
          <p:cNvPr id="213" name="Google Shape;213;p6"/>
          <p:cNvSpPr/>
          <p:nvPr/>
        </p:nvSpPr>
        <p:spPr>
          <a:xfrm>
            <a:off x="3081501" y="1940138"/>
            <a:ext cx="1408800" cy="1408800"/>
          </a:xfrm>
          <a:prstGeom prst="ellipse">
            <a:avLst/>
          </a:prstGeom>
          <a:solidFill>
            <a:schemeClr val="lt1">
              <a:alpha val="6941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214" name="Google Shape;214;p6" descr="Lupe Silhouette"/>
          <p:cNvPicPr preferRelativeResize="0"/>
          <p:nvPr/>
        </p:nvPicPr>
        <p:blipFill rotWithShape="1">
          <a:blip r:embed="rId4">
            <a:alphaModFix/>
          </a:blip>
          <a:srcRect/>
          <a:stretch/>
        </p:blipFill>
        <p:spPr>
          <a:xfrm rot="5400000">
            <a:off x="2269866" y="1668587"/>
            <a:ext cx="2507459" cy="2507459"/>
          </a:xfrm>
          <a:prstGeom prst="rect">
            <a:avLst/>
          </a:prstGeom>
          <a:noFill/>
          <a:ln>
            <a:noFill/>
          </a:ln>
        </p:spPr>
      </p:pic>
      <p:sp>
        <p:nvSpPr>
          <p:cNvPr id="215" name="Google Shape;215;p6"/>
          <p:cNvSpPr/>
          <p:nvPr/>
        </p:nvSpPr>
        <p:spPr>
          <a:xfrm>
            <a:off x="3651218" y="2183253"/>
            <a:ext cx="776954" cy="776954"/>
          </a:xfrm>
          <a:custGeom>
            <a:avLst/>
            <a:gdLst/>
            <a:ahLst/>
            <a:cxnLst/>
            <a:rect l="l" t="t" r="r" b="b"/>
            <a:pathLst>
              <a:path w="1035938" h="1035938" fill="none" extrusionOk="0">
                <a:moveTo>
                  <a:pt x="0" y="517969"/>
                </a:moveTo>
                <a:cubicBezTo>
                  <a:pt x="-20950" y="220798"/>
                  <a:pt x="230319" y="-23249"/>
                  <a:pt x="517969" y="0"/>
                </a:cubicBezTo>
                <a:cubicBezTo>
                  <a:pt x="802883" y="-12312"/>
                  <a:pt x="1030621" y="271900"/>
                  <a:pt x="1035938" y="517969"/>
                </a:cubicBezTo>
                <a:cubicBezTo>
                  <a:pt x="1049493" y="801009"/>
                  <a:pt x="861088" y="1068735"/>
                  <a:pt x="517969" y="1035938"/>
                </a:cubicBezTo>
                <a:cubicBezTo>
                  <a:pt x="222569" y="1022549"/>
                  <a:pt x="-70386" y="811261"/>
                  <a:pt x="0" y="517969"/>
                </a:cubicBezTo>
                <a:close/>
              </a:path>
              <a:path w="1035938" h="1035938" extrusionOk="0">
                <a:moveTo>
                  <a:pt x="0" y="517969"/>
                </a:moveTo>
                <a:cubicBezTo>
                  <a:pt x="-59508" y="239396"/>
                  <a:pt x="221644" y="4783"/>
                  <a:pt x="517969" y="0"/>
                </a:cubicBezTo>
                <a:cubicBezTo>
                  <a:pt x="838623" y="33918"/>
                  <a:pt x="1070853" y="212539"/>
                  <a:pt x="1035938" y="517969"/>
                </a:cubicBezTo>
                <a:cubicBezTo>
                  <a:pt x="1001142" y="802452"/>
                  <a:pt x="820664" y="1030367"/>
                  <a:pt x="517969" y="1035938"/>
                </a:cubicBezTo>
                <a:cubicBezTo>
                  <a:pt x="218585" y="992188"/>
                  <a:pt x="11194" y="814453"/>
                  <a:pt x="0" y="517969"/>
                </a:cubicBezTo>
                <a:close/>
              </a:path>
            </a:pathLst>
          </a:custGeom>
          <a:solidFill>
            <a:schemeClr val="lt1"/>
          </a:solidFill>
          <a:ln w="25400" cap="flat" cmpd="sng">
            <a:solidFill>
              <a:srgbClr val="9BC9C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216" name="Google Shape;216;p6" descr="Sparschwein mit einfarbiger Füllung"/>
          <p:cNvPicPr preferRelativeResize="0"/>
          <p:nvPr/>
        </p:nvPicPr>
        <p:blipFill rotWithShape="1">
          <a:blip r:embed="rId5">
            <a:alphaModFix/>
          </a:blip>
          <a:srcRect/>
          <a:stretch/>
        </p:blipFill>
        <p:spPr>
          <a:xfrm>
            <a:off x="4039694" y="2682542"/>
            <a:ext cx="381605" cy="381605"/>
          </a:xfrm>
          <a:prstGeom prst="rect">
            <a:avLst/>
          </a:prstGeom>
          <a:noFill/>
          <a:ln>
            <a:noFill/>
          </a:ln>
        </p:spPr>
      </p:pic>
      <p:pic>
        <p:nvPicPr>
          <p:cNvPr id="217" name="Google Shape;217;p6" descr="Uhr mit einfarbiger Füllung"/>
          <p:cNvPicPr preferRelativeResize="0"/>
          <p:nvPr/>
        </p:nvPicPr>
        <p:blipFill rotWithShape="1">
          <a:blip r:embed="rId6">
            <a:alphaModFix/>
          </a:blip>
          <a:srcRect/>
          <a:stretch/>
        </p:blipFill>
        <p:spPr>
          <a:xfrm>
            <a:off x="3708972" y="2212419"/>
            <a:ext cx="381605" cy="381605"/>
          </a:xfrm>
          <a:prstGeom prst="rect">
            <a:avLst/>
          </a:prstGeom>
          <a:noFill/>
          <a:ln>
            <a:noFill/>
          </a:ln>
        </p:spPr>
      </p:pic>
      <p:sp>
        <p:nvSpPr>
          <p:cNvPr id="218" name="Google Shape;218;p6"/>
          <p:cNvSpPr txBox="1"/>
          <p:nvPr/>
        </p:nvSpPr>
        <p:spPr>
          <a:xfrm>
            <a:off x="5892050" y="3749050"/>
            <a:ext cx="3000000" cy="315600"/>
          </a:xfrm>
          <a:prstGeom prst="rect">
            <a:avLst/>
          </a:prstGeom>
          <a:noFill/>
          <a:ln>
            <a:noFill/>
          </a:ln>
        </p:spPr>
        <p:txBody>
          <a:bodyPr spcFirstLastPara="1" wrap="square" lIns="68575" tIns="34275" rIns="68575" bIns="34275" anchor="t" anchorCtr="0">
            <a:spAutoFit/>
          </a:bodyPr>
          <a:lstStyle/>
          <a:p>
            <a:pPr marL="0" marR="0" lvl="0" indent="0" algn="r" rtl="0">
              <a:lnSpc>
                <a:spcPct val="120000"/>
              </a:lnSpc>
              <a:spcBef>
                <a:spcPts val="0"/>
              </a:spcBef>
              <a:spcAft>
                <a:spcPts val="0"/>
              </a:spcAft>
              <a:buClr>
                <a:srgbClr val="000000"/>
              </a:buClr>
              <a:buSzPts val="1500"/>
              <a:buFont typeface="Arial"/>
              <a:buNone/>
            </a:pPr>
            <a:endParaRPr sz="1600" b="0" i="0" u="none" strike="noStrike" cap="none">
              <a:solidFill>
                <a:schemeClr val="dk1"/>
              </a:solidFill>
              <a:latin typeface="Calibri"/>
              <a:ea typeface="Calibri"/>
              <a:cs typeface="Calibri"/>
              <a:sym typeface="Calibri"/>
            </a:endParaRPr>
          </a:p>
        </p:txBody>
      </p:sp>
      <p:sp>
        <p:nvSpPr>
          <p:cNvPr id="219" name="Google Shape;219;p6"/>
          <p:cNvSpPr txBox="1"/>
          <p:nvPr/>
        </p:nvSpPr>
        <p:spPr>
          <a:xfrm>
            <a:off x="252000" y="2118500"/>
            <a:ext cx="3000000" cy="1406509"/>
          </a:xfrm>
          <a:prstGeom prst="rect">
            <a:avLst/>
          </a:prstGeom>
          <a:noFill/>
          <a:ln>
            <a:noFill/>
          </a:ln>
        </p:spPr>
        <p:txBody>
          <a:bodyPr spcFirstLastPara="1" wrap="square" lIns="91425" tIns="91425" rIns="91425" bIns="91425" anchor="t" anchorCtr="0">
            <a:spAutoFit/>
          </a:bodyPr>
          <a:lstStyle/>
          <a:p>
            <a:pPr marL="179999" marR="0" lvl="0" indent="-179999" algn="l" rtl="0">
              <a:lnSpc>
                <a:spcPct val="115000"/>
              </a:lnSpc>
              <a:spcBef>
                <a:spcPts val="0"/>
              </a:spcBef>
              <a:spcAft>
                <a:spcPts val="0"/>
              </a:spcAft>
              <a:buClr>
                <a:srgbClr val="000000"/>
              </a:buClr>
              <a:buSzPts val="1400"/>
              <a:buFont typeface="Source Sans 3"/>
              <a:buChar char=":"/>
            </a:pPr>
            <a:r>
              <a:rPr lang="de-DE" sz="1400" b="0" i="0" u="none" strike="noStrike" cap="none">
                <a:solidFill>
                  <a:srgbClr val="000000"/>
                </a:solidFill>
                <a:latin typeface="Source Sans 3"/>
                <a:ea typeface="Source Sans 3"/>
                <a:cs typeface="Source Sans 3"/>
                <a:sym typeface="Source Sans 3"/>
              </a:rPr>
              <a:t>Was möchte ich evaluieren?</a:t>
            </a:r>
            <a:endParaRPr/>
          </a:p>
          <a:p>
            <a:pPr marL="179999" marR="0" lvl="0" indent="-179999" algn="l" rtl="0">
              <a:lnSpc>
                <a:spcPct val="115000"/>
              </a:lnSpc>
              <a:spcBef>
                <a:spcPts val="600"/>
              </a:spcBef>
              <a:spcAft>
                <a:spcPts val="0"/>
              </a:spcAft>
              <a:buClr>
                <a:srgbClr val="000000"/>
              </a:buClr>
              <a:buSzPts val="1400"/>
              <a:buFont typeface="Source Sans 3"/>
              <a:buChar char=":"/>
            </a:pPr>
            <a:r>
              <a:rPr lang="de-DE" sz="1400" b="0" i="0" u="none" strike="noStrike" cap="none">
                <a:solidFill>
                  <a:srgbClr val="000000"/>
                </a:solidFill>
                <a:latin typeface="Source Sans 3"/>
                <a:ea typeface="Source Sans 3"/>
                <a:cs typeface="Source Sans 3"/>
                <a:sym typeface="Source Sans 3"/>
              </a:rPr>
              <a:t>Was kann ich evaluieren?</a:t>
            </a:r>
            <a:endParaRPr/>
          </a:p>
          <a:p>
            <a:pPr marL="179999" marR="0" lvl="0" indent="-179999" algn="l" rtl="0">
              <a:lnSpc>
                <a:spcPct val="115000"/>
              </a:lnSpc>
              <a:spcBef>
                <a:spcPts val="600"/>
              </a:spcBef>
              <a:spcAft>
                <a:spcPts val="600"/>
              </a:spcAft>
              <a:buClr>
                <a:srgbClr val="000000"/>
              </a:buClr>
              <a:buSzPts val="1400"/>
              <a:buFont typeface="Source Sans 3"/>
              <a:buChar char=":"/>
            </a:pPr>
            <a:r>
              <a:rPr lang="de-DE" sz="1400" b="0" i="0" u="none" strike="noStrike" cap="none">
                <a:solidFill>
                  <a:srgbClr val="000000"/>
                </a:solidFill>
                <a:latin typeface="Source Sans 3"/>
                <a:ea typeface="Source Sans 3"/>
                <a:cs typeface="Source Sans 3"/>
                <a:sym typeface="Source Sans 3"/>
              </a:rPr>
              <a:t>Welchen Zweck verfolgt</a:t>
            </a:r>
            <a:br>
              <a:rPr lang="de-DE" sz="1400" b="0" i="0" u="none" strike="noStrike" cap="none">
                <a:solidFill>
                  <a:srgbClr val="000000"/>
                </a:solidFill>
                <a:latin typeface="Source Sans 3"/>
                <a:ea typeface="Source Sans 3"/>
                <a:cs typeface="Source Sans 3"/>
                <a:sym typeface="Source Sans 3"/>
              </a:rPr>
            </a:br>
            <a:r>
              <a:rPr lang="de-DE" sz="1400" b="0" i="0" u="none" strike="noStrike" cap="none">
                <a:solidFill>
                  <a:srgbClr val="000000"/>
                </a:solidFill>
                <a:latin typeface="Source Sans 3"/>
                <a:ea typeface="Source Sans 3"/>
                <a:cs typeface="Source Sans 3"/>
                <a:sym typeface="Source Sans 3"/>
              </a:rPr>
              <a:t>meine Evaluation?</a:t>
            </a:r>
            <a:endParaRPr/>
          </a:p>
        </p:txBody>
      </p:sp>
      <p:sp>
        <p:nvSpPr>
          <p:cNvPr id="220" name="Google Shape;220;p6"/>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de-DE" sz="2000"/>
              <a:t>Das Erkenntnisinteresse identifizieren</a:t>
            </a:r>
            <a:endParaRPr/>
          </a:p>
        </p:txBody>
      </p:sp>
      <p:sp>
        <p:nvSpPr>
          <p:cNvPr id="221" name="Google Shape;221;p6"/>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t>WISSENSCHAFTSKOMMUNIKATION EVALUIEREN</a:t>
            </a:r>
            <a:endParaRPr/>
          </a:p>
        </p:txBody>
      </p:sp>
      <p:sp>
        <p:nvSpPr>
          <p:cNvPr id="222" name="Google Shape;222;p6"/>
          <p:cNvSpPr/>
          <p:nvPr/>
        </p:nvSpPr>
        <p:spPr>
          <a:xfrm>
            <a:off x="6050750" y="1409950"/>
            <a:ext cx="2841300" cy="989100"/>
          </a:xfrm>
          <a:prstGeom prst="wedgeRoundRectCallout">
            <a:avLst>
              <a:gd name="adj1" fmla="val -59372"/>
              <a:gd name="adj2" fmla="val 42867"/>
              <a:gd name="adj3" fmla="val 0"/>
            </a:avLst>
          </a:pr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Source Sans 3"/>
                <a:ea typeface="Source Sans 3"/>
                <a:cs typeface="Source Sans 3"/>
                <a:sym typeface="Source Sans 3"/>
              </a:rPr>
              <a:t>Es wird immer mehr zu lernen geben, als wir evaluieren können!</a:t>
            </a:r>
            <a:endParaRPr/>
          </a:p>
        </p:txBody>
      </p:sp>
      <p:sp>
        <p:nvSpPr>
          <p:cNvPr id="223" name="Google Shape;223;p6"/>
          <p:cNvSpPr txBox="1"/>
          <p:nvPr/>
        </p:nvSpPr>
        <p:spPr>
          <a:xfrm>
            <a:off x="5574650" y="3539700"/>
            <a:ext cx="3317400" cy="10467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Source Sans 3"/>
                <a:ea typeface="Source Sans 3"/>
                <a:cs typeface="Source Sans 3"/>
                <a:sym typeface="Source Sans 3"/>
              </a:rPr>
              <a:t>Auf der </a:t>
            </a:r>
            <a:r>
              <a:rPr lang="de-DE" sz="1400" b="1" i="0" u="none" strike="noStrike" cap="none">
                <a:solidFill>
                  <a:schemeClr val="dk1"/>
                </a:solidFill>
                <a:latin typeface="Source Sans 3"/>
                <a:ea typeface="Source Sans 3"/>
                <a:cs typeface="Source Sans 3"/>
                <a:sym typeface="Source Sans 3"/>
              </a:rPr>
              <a:t>Evaluationsplattform </a:t>
            </a:r>
            <a:endParaRPr/>
          </a:p>
          <a:p>
            <a:pPr marL="0" marR="0" lvl="0" indent="0" algn="r"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Source Sans 3"/>
                <a:ea typeface="Source Sans 3"/>
                <a:cs typeface="Source Sans 3"/>
                <a:sym typeface="Source Sans 3"/>
              </a:rPr>
              <a:t>der Impact Unit</a:t>
            </a:r>
            <a:r>
              <a:rPr lang="de-DE" sz="1400" b="0" i="0" u="none" strike="noStrike" cap="none">
                <a:solidFill>
                  <a:schemeClr val="dk1"/>
                </a:solidFill>
                <a:latin typeface="Source Sans 3"/>
                <a:ea typeface="Source Sans 3"/>
                <a:cs typeface="Source Sans 3"/>
                <a:sym typeface="Source Sans 3"/>
              </a:rPr>
              <a:t> kannst du Schritt für Schritt eine maßgeschneiderte Evaluation für deine Wisskomm-Aktivitäten erstellen.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de-DE">
                <a:solidFill>
                  <a:schemeClr val="dk1"/>
                </a:solidFill>
              </a:rPr>
              <a:t>Arten von Qualität</a:t>
            </a:r>
            <a:endParaRPr/>
          </a:p>
        </p:txBody>
      </p:sp>
      <p:sp>
        <p:nvSpPr>
          <p:cNvPr id="229" name="Google Shape;229;p7"/>
          <p:cNvSpPr txBox="1"/>
          <p:nvPr/>
        </p:nvSpPr>
        <p:spPr>
          <a:xfrm>
            <a:off x="6836998" y="2361300"/>
            <a:ext cx="2055000" cy="2225100"/>
          </a:xfrm>
          <a:prstGeom prst="rect">
            <a:avLst/>
          </a:prstGeom>
          <a:solidFill>
            <a:srgbClr val="CBE7E0">
              <a:alpha val="25098"/>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Source Sans 3"/>
                <a:ea typeface="Source Sans 3"/>
                <a:cs typeface="Source Sans 3"/>
                <a:sym typeface="Source Sans 3"/>
              </a:rPr>
              <a:t>Hat mein Vorhaben zu dem gewünschten gesellschaftlichen Wandel geführt?</a:t>
            </a:r>
            <a:endParaRPr/>
          </a:p>
        </p:txBody>
      </p:sp>
      <p:sp>
        <p:nvSpPr>
          <p:cNvPr id="230" name="Google Shape;230;p7"/>
          <p:cNvSpPr txBox="1"/>
          <p:nvPr/>
        </p:nvSpPr>
        <p:spPr>
          <a:xfrm>
            <a:off x="252000" y="3062079"/>
            <a:ext cx="2055000" cy="1524300"/>
          </a:xfrm>
          <a:prstGeom prst="rect">
            <a:avLst/>
          </a:prstGeom>
          <a:solidFill>
            <a:srgbClr val="CBE7E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Source Sans 3"/>
                <a:ea typeface="Source Sans 3"/>
                <a:cs typeface="Source Sans 3"/>
                <a:sym typeface="Source Sans 3"/>
              </a:rPr>
              <a:t>Habe ich meine Ressourcen angemessen geplant?</a:t>
            </a:r>
            <a:endParaRPr/>
          </a:p>
        </p:txBody>
      </p:sp>
      <p:sp>
        <p:nvSpPr>
          <p:cNvPr id="231" name="Google Shape;231;p7"/>
          <p:cNvSpPr txBox="1"/>
          <p:nvPr/>
        </p:nvSpPr>
        <p:spPr>
          <a:xfrm>
            <a:off x="2446999" y="2882632"/>
            <a:ext cx="2055000" cy="1703700"/>
          </a:xfrm>
          <a:prstGeom prst="rect">
            <a:avLst/>
          </a:prstGeom>
          <a:solidFill>
            <a:srgbClr val="CBE7E0">
              <a:alpha val="74901"/>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Source Sans 3"/>
                <a:ea typeface="Source Sans 3"/>
                <a:cs typeface="Source Sans 3"/>
                <a:sym typeface="Source Sans 3"/>
              </a:rPr>
              <a:t>Entspricht die Durchführung des Formats den gesetzten Qualitätsansprüchen?</a:t>
            </a:r>
            <a:endParaRPr/>
          </a:p>
        </p:txBody>
      </p:sp>
      <p:sp>
        <p:nvSpPr>
          <p:cNvPr id="232" name="Google Shape;232;p7"/>
          <p:cNvSpPr txBox="1"/>
          <p:nvPr/>
        </p:nvSpPr>
        <p:spPr>
          <a:xfrm>
            <a:off x="4641998" y="2567268"/>
            <a:ext cx="2055000" cy="2019000"/>
          </a:xfrm>
          <a:prstGeom prst="rect">
            <a:avLst/>
          </a:prstGeom>
          <a:solidFill>
            <a:srgbClr val="CBE7E0">
              <a:alpha val="50196"/>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300" b="1" i="0" u="none" strike="noStrike" cap="none">
              <a:solidFill>
                <a:schemeClr val="dk1"/>
              </a:solidFill>
              <a:latin typeface="Source Sans 3"/>
              <a:ea typeface="Source Sans 3"/>
              <a:cs typeface="Source Sans 3"/>
              <a:sym typeface="Source Sans 3"/>
            </a:endParaRPr>
          </a:p>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Source Sans 3"/>
                <a:ea typeface="Source Sans 3"/>
                <a:cs typeface="Source Sans 3"/>
                <a:sym typeface="Source Sans 3"/>
              </a:rPr>
              <a:t>Habe ich die gewünschte Wirkung bei meiner Zielgruppe erreicht?</a:t>
            </a:r>
            <a:endParaRPr/>
          </a:p>
        </p:txBody>
      </p:sp>
      <p:sp>
        <p:nvSpPr>
          <p:cNvPr id="233" name="Google Shape;233;p7"/>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solidFill>
                  <a:schemeClr val="dk1"/>
                </a:solidFill>
              </a:rPr>
              <a:t>WISSENSCHAFTSKOMMUNIKATION EVALUIEREN</a:t>
            </a:r>
            <a:endParaRPr/>
          </a:p>
        </p:txBody>
      </p:sp>
      <p:sp>
        <p:nvSpPr>
          <p:cNvPr id="234" name="Google Shape;234;p7"/>
          <p:cNvSpPr txBox="1"/>
          <p:nvPr/>
        </p:nvSpPr>
        <p:spPr>
          <a:xfrm>
            <a:off x="2722261" y="255992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OUTPUT</a:t>
            </a:r>
            <a:endParaRPr/>
          </a:p>
        </p:txBody>
      </p:sp>
      <p:sp>
        <p:nvSpPr>
          <p:cNvPr id="235" name="Google Shape;235;p7"/>
          <p:cNvSpPr txBox="1"/>
          <p:nvPr/>
        </p:nvSpPr>
        <p:spPr>
          <a:xfrm>
            <a:off x="5011293" y="224433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OUTCOME</a:t>
            </a:r>
            <a:endParaRPr/>
          </a:p>
        </p:txBody>
      </p:sp>
      <p:sp>
        <p:nvSpPr>
          <p:cNvPr id="236" name="Google Shape;236;p7"/>
          <p:cNvSpPr txBox="1"/>
          <p:nvPr/>
        </p:nvSpPr>
        <p:spPr>
          <a:xfrm>
            <a:off x="7054942" y="202604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IMPACT</a:t>
            </a:r>
            <a:endParaRPr/>
          </a:p>
        </p:txBody>
      </p:sp>
      <p:sp>
        <p:nvSpPr>
          <p:cNvPr id="237" name="Google Shape;237;p7"/>
          <p:cNvSpPr txBox="1"/>
          <p:nvPr/>
        </p:nvSpPr>
        <p:spPr>
          <a:xfrm>
            <a:off x="527242" y="272806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INPUT</a:t>
            </a:r>
            <a:endParaRPr/>
          </a:p>
        </p:txBody>
      </p:sp>
      <p:grpSp>
        <p:nvGrpSpPr>
          <p:cNvPr id="238" name="Google Shape;238;p7"/>
          <p:cNvGrpSpPr/>
          <p:nvPr/>
        </p:nvGrpSpPr>
        <p:grpSpPr>
          <a:xfrm>
            <a:off x="247963" y="1610767"/>
            <a:ext cx="8626296" cy="284785"/>
            <a:chOff x="247963" y="1610767"/>
            <a:chExt cx="8626296" cy="284785"/>
          </a:xfrm>
        </p:grpSpPr>
        <p:cxnSp>
          <p:nvCxnSpPr>
            <p:cNvPr id="239" name="Google Shape;239;p7"/>
            <p:cNvCxnSpPr/>
            <p:nvPr/>
          </p:nvCxnSpPr>
          <p:spPr>
            <a:xfrm>
              <a:off x="247963" y="1630447"/>
              <a:ext cx="6455400" cy="7800"/>
            </a:xfrm>
            <a:prstGeom prst="straightConnector1">
              <a:avLst/>
            </a:prstGeom>
            <a:noFill/>
            <a:ln w="28575" cap="flat" cmpd="sng">
              <a:solidFill>
                <a:schemeClr val="accent6"/>
              </a:solidFill>
              <a:prstDash val="solid"/>
              <a:round/>
              <a:headEnd type="none" w="sm" len="sm"/>
              <a:tailEnd type="none" w="sm" len="sm"/>
            </a:ln>
          </p:spPr>
        </p:cxnSp>
        <p:cxnSp>
          <p:nvCxnSpPr>
            <p:cNvPr id="240" name="Google Shape;240;p7"/>
            <p:cNvCxnSpPr/>
            <p:nvPr/>
          </p:nvCxnSpPr>
          <p:spPr>
            <a:xfrm>
              <a:off x="6819034" y="1638002"/>
              <a:ext cx="2007000" cy="0"/>
            </a:xfrm>
            <a:prstGeom prst="straightConnector1">
              <a:avLst/>
            </a:prstGeom>
            <a:noFill/>
            <a:ln w="28575" cap="flat" cmpd="sng">
              <a:solidFill>
                <a:schemeClr val="accent6"/>
              </a:solidFill>
              <a:prstDash val="dot"/>
              <a:round/>
              <a:headEnd type="none" w="sm" len="sm"/>
              <a:tailEnd type="none" w="sm" len="sm"/>
            </a:ln>
          </p:spPr>
        </p:cxnSp>
        <p:cxnSp>
          <p:nvCxnSpPr>
            <p:cNvPr id="241" name="Google Shape;241;p7"/>
            <p:cNvCxnSpPr/>
            <p:nvPr/>
          </p:nvCxnSpPr>
          <p:spPr>
            <a:xfrm rot="10800000">
              <a:off x="252200" y="1627352"/>
              <a:ext cx="0" cy="268200"/>
            </a:xfrm>
            <a:prstGeom prst="straightConnector1">
              <a:avLst/>
            </a:prstGeom>
            <a:noFill/>
            <a:ln w="28575" cap="flat" cmpd="sng">
              <a:solidFill>
                <a:schemeClr val="accent6"/>
              </a:solidFill>
              <a:prstDash val="solid"/>
              <a:round/>
              <a:headEnd type="none" w="sm" len="sm"/>
              <a:tailEnd type="none" w="sm" len="sm"/>
            </a:ln>
          </p:spPr>
        </p:cxnSp>
        <p:cxnSp>
          <p:nvCxnSpPr>
            <p:cNvPr id="242" name="Google Shape;242;p7"/>
            <p:cNvCxnSpPr/>
            <p:nvPr/>
          </p:nvCxnSpPr>
          <p:spPr>
            <a:xfrm rot="10800000">
              <a:off x="8874259" y="1610767"/>
              <a:ext cx="0" cy="271500"/>
            </a:xfrm>
            <a:prstGeom prst="straightConnector1">
              <a:avLst/>
            </a:prstGeom>
            <a:noFill/>
            <a:ln w="28575" cap="flat" cmpd="sng">
              <a:solidFill>
                <a:schemeClr val="accent6"/>
              </a:solidFill>
              <a:prstDash val="dot"/>
              <a:round/>
              <a:headEnd type="none" w="sm" len="sm"/>
              <a:tailEnd type="none" w="sm" len="sm"/>
            </a:ln>
          </p:spPr>
        </p:cxnSp>
      </p:grpSp>
      <p:sp>
        <p:nvSpPr>
          <p:cNvPr id="243" name="Google Shape;243;p7"/>
          <p:cNvSpPr txBox="1"/>
          <p:nvPr/>
        </p:nvSpPr>
        <p:spPr>
          <a:xfrm>
            <a:off x="3901051" y="1435675"/>
            <a:ext cx="1316400" cy="3399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EVALUATION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8"/>
          <p:cNvSpPr txBox="1">
            <a:spLocks noGrp="1"/>
          </p:cNvSpPr>
          <p:nvPr>
            <p:ph type="body" idx="2"/>
          </p:nvPr>
        </p:nvSpPr>
        <p:spPr>
          <a:xfrm>
            <a:off x="257425" y="1565863"/>
            <a:ext cx="8635200" cy="3021000"/>
          </a:xfrm>
          <a:prstGeom prst="rect">
            <a:avLst/>
          </a:prstGeom>
          <a:noFill/>
          <a:ln>
            <a:noFill/>
          </a:ln>
        </p:spPr>
        <p:txBody>
          <a:bodyPr spcFirstLastPara="1" wrap="square" lIns="91425" tIns="91425" rIns="91425" bIns="91425" anchor="ctr" anchorCtr="0">
            <a:noAutofit/>
          </a:bodyPr>
          <a:lstStyle/>
          <a:p>
            <a:pPr marL="360000" marR="0" lvl="0" indent="-330200" algn="l" rtl="0">
              <a:lnSpc>
                <a:spcPct val="115000"/>
              </a:lnSpc>
              <a:spcBef>
                <a:spcPts val="0"/>
              </a:spcBef>
              <a:spcAft>
                <a:spcPts val="0"/>
              </a:spcAft>
              <a:buClr>
                <a:schemeClr val="dk1"/>
              </a:buClr>
              <a:buSzPts val="1600"/>
              <a:buFont typeface="Calibri"/>
              <a:buChar char=":"/>
            </a:pPr>
            <a:r>
              <a:rPr lang="de-DE" b="1">
                <a:solidFill>
                  <a:schemeClr val="dk1"/>
                </a:solidFill>
              </a:rPr>
              <a:t>Zeitproblem: </a:t>
            </a:r>
            <a:r>
              <a:rPr lang="de-DE">
                <a:solidFill>
                  <a:schemeClr val="dk1"/>
                </a:solidFill>
              </a:rPr>
              <a:t>Die gesellschaftliche Relevanz zeigt sich oft erst mit einer zeitlichen Verzögerung.</a:t>
            </a:r>
            <a:endParaRPr/>
          </a:p>
          <a:p>
            <a:pPr marL="360000" marR="0" lvl="0" indent="-330200" algn="l" rtl="0">
              <a:lnSpc>
                <a:spcPct val="115000"/>
              </a:lnSpc>
              <a:spcBef>
                <a:spcPts val="1000"/>
              </a:spcBef>
              <a:spcAft>
                <a:spcPts val="0"/>
              </a:spcAft>
              <a:buClr>
                <a:schemeClr val="dk1"/>
              </a:buClr>
              <a:buSzPts val="1600"/>
              <a:buChar char=":"/>
            </a:pPr>
            <a:r>
              <a:rPr lang="de-DE" b="1">
                <a:solidFill>
                  <a:schemeClr val="dk1"/>
                </a:solidFill>
              </a:rPr>
              <a:t>Kompetenzproblem: </a:t>
            </a:r>
            <a:r>
              <a:rPr lang="de-DE">
                <a:solidFill>
                  <a:schemeClr val="dk1"/>
                </a:solidFill>
              </a:rPr>
              <a:t>Peer-basierte Evaluationsmethoden finden selten Teilnehmende, die in der Lage sind, die gesellschaftliche Relevanz einer Aktivität angemessen zu beurteilen.</a:t>
            </a:r>
            <a:endParaRPr/>
          </a:p>
          <a:p>
            <a:pPr marL="360000" marR="0" lvl="0" indent="-330200" algn="l" rtl="0">
              <a:lnSpc>
                <a:spcPct val="115000"/>
              </a:lnSpc>
              <a:spcBef>
                <a:spcPts val="1000"/>
              </a:spcBef>
              <a:spcAft>
                <a:spcPts val="0"/>
              </a:spcAft>
              <a:buClr>
                <a:schemeClr val="dk1"/>
              </a:buClr>
              <a:buSzPts val="1600"/>
              <a:buChar char=":"/>
            </a:pPr>
            <a:r>
              <a:rPr lang="de-DE" b="1">
                <a:solidFill>
                  <a:schemeClr val="dk1"/>
                </a:solidFill>
              </a:rPr>
              <a:t>Diversitätsproblem: </a:t>
            </a:r>
            <a:r>
              <a:rPr lang="de-DE">
                <a:solidFill>
                  <a:schemeClr val="dk1"/>
                </a:solidFill>
              </a:rPr>
              <a:t>Standardisierte Evaluationsmethoden sind oft nicht genau genug für die spezifische gesellschaftliche Relevanz verschiedener Disziplinen.</a:t>
            </a:r>
            <a:endParaRPr/>
          </a:p>
          <a:p>
            <a:pPr marL="360000" marR="0" lvl="0" indent="-330200" algn="l" rtl="0">
              <a:lnSpc>
                <a:spcPct val="115000"/>
              </a:lnSpc>
              <a:spcBef>
                <a:spcPts val="1000"/>
              </a:spcBef>
              <a:spcAft>
                <a:spcPts val="1000"/>
              </a:spcAft>
              <a:buClr>
                <a:schemeClr val="dk1"/>
              </a:buClr>
              <a:buSzPts val="1600"/>
              <a:buChar char=":"/>
            </a:pPr>
            <a:r>
              <a:rPr lang="de-DE" b="1">
                <a:solidFill>
                  <a:schemeClr val="dk1"/>
                </a:solidFill>
              </a:rPr>
              <a:t>Attributionsproblem: </a:t>
            </a:r>
            <a:r>
              <a:rPr lang="de-DE">
                <a:solidFill>
                  <a:schemeClr val="dk1"/>
                </a:solidFill>
              </a:rPr>
              <a:t>Impact ist nicht monokausal, sondern lässt sich in der Regel auf eine Vielzahl von Faktoren zurückführen.</a:t>
            </a:r>
            <a:endParaRPr/>
          </a:p>
        </p:txBody>
      </p:sp>
      <p:sp>
        <p:nvSpPr>
          <p:cNvPr id="249" name="Google Shape;249;p8"/>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solidFill>
                  <a:schemeClr val="dk1"/>
                </a:solidFill>
              </a:rPr>
              <a:t>WISSENSCHAFTSKOMMUNIKATION EVALUIEREN</a:t>
            </a:r>
            <a:endParaRPr/>
          </a:p>
        </p:txBody>
      </p:sp>
      <p:sp>
        <p:nvSpPr>
          <p:cNvPr id="250" name="Google Shape;250;p8"/>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de-DE"/>
              <a:t>Warum lässt sich gesellschaftlicher Impact (fast) nicht evaluieren?</a:t>
            </a:r>
            <a:endParaRPr/>
          </a:p>
        </p:txBody>
      </p:sp>
      <p:sp>
        <p:nvSpPr>
          <p:cNvPr id="251" name="Google Shape;251;p8"/>
          <p:cNvSpPr txBox="1"/>
          <p:nvPr/>
        </p:nvSpPr>
        <p:spPr>
          <a:xfrm>
            <a:off x="278475" y="4543525"/>
            <a:ext cx="8645400" cy="307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800"/>
              <a:buFont typeface="Arial"/>
              <a:buNone/>
            </a:pPr>
            <a:r>
              <a:rPr lang="de-DE" sz="800" b="0" i="0" u="none" strike="noStrike" cap="none">
                <a:solidFill>
                  <a:srgbClr val="B7B7B7"/>
                </a:solidFill>
                <a:latin typeface="JetBrains Mono"/>
                <a:ea typeface="JetBrains Mono"/>
                <a:cs typeface="JetBrains Mono"/>
                <a:sym typeface="JetBrains Mono"/>
              </a:rPr>
              <a:t>Fecher (2022)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a:spLocks noGrp="1"/>
          </p:cNvSpPr>
          <p:nvPr>
            <p:ph type="title"/>
          </p:nvPr>
        </p:nvSpPr>
        <p:spPr>
          <a:xfrm>
            <a:off x="252000" y="842400"/>
            <a:ext cx="7100400" cy="47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90"/>
              <a:buFont typeface="Arial"/>
              <a:buNone/>
            </a:pPr>
            <a:r>
              <a:rPr lang="de-DE">
                <a:solidFill>
                  <a:schemeClr val="dk1"/>
                </a:solidFill>
              </a:rPr>
              <a:t>Arten von Qualität: Fokus auf Output und Outcome</a:t>
            </a:r>
            <a:endParaRPr/>
          </a:p>
          <a:p>
            <a:pPr marL="0" lvl="0" indent="0" algn="l" rtl="0">
              <a:lnSpc>
                <a:spcPct val="100000"/>
              </a:lnSpc>
              <a:spcBef>
                <a:spcPts val="0"/>
              </a:spcBef>
              <a:spcAft>
                <a:spcPts val="0"/>
              </a:spcAft>
              <a:buSzPts val="990"/>
              <a:buNone/>
            </a:pPr>
            <a:endParaRPr>
              <a:solidFill>
                <a:schemeClr val="dk1"/>
              </a:solidFill>
            </a:endParaRPr>
          </a:p>
        </p:txBody>
      </p:sp>
      <p:sp>
        <p:nvSpPr>
          <p:cNvPr id="257" name="Google Shape;257;p9"/>
          <p:cNvSpPr txBox="1"/>
          <p:nvPr/>
        </p:nvSpPr>
        <p:spPr>
          <a:xfrm>
            <a:off x="6836998" y="2361300"/>
            <a:ext cx="2055000" cy="22251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2"/>
                </a:solidFill>
                <a:latin typeface="Source Sans 3"/>
                <a:ea typeface="Source Sans 3"/>
                <a:cs typeface="Source Sans 3"/>
                <a:sym typeface="Source Sans 3"/>
              </a:rPr>
              <a:t>Hat mein Vorhaben zu dem gewünschten gesellschaftlichen Wandel geführt?</a:t>
            </a:r>
            <a:endParaRPr/>
          </a:p>
        </p:txBody>
      </p:sp>
      <p:sp>
        <p:nvSpPr>
          <p:cNvPr id="258" name="Google Shape;258;p9"/>
          <p:cNvSpPr txBox="1"/>
          <p:nvPr/>
        </p:nvSpPr>
        <p:spPr>
          <a:xfrm>
            <a:off x="252000" y="3062079"/>
            <a:ext cx="2055000" cy="1524300"/>
          </a:xfrm>
          <a:prstGeom prst="rect">
            <a:avLst/>
          </a:prstGeom>
          <a:solidFill>
            <a:schemeClr val="lt2"/>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300" b="1" i="0" u="none" strike="noStrike" cap="none">
              <a:solidFill>
                <a:schemeClr val="dk2"/>
              </a:solidFill>
              <a:latin typeface="Source Sans 3"/>
              <a:ea typeface="Source Sans 3"/>
              <a:cs typeface="Source Sans 3"/>
              <a:sym typeface="Source Sans 3"/>
            </a:endParaRPr>
          </a:p>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2"/>
                </a:solidFill>
                <a:latin typeface="Source Sans 3"/>
                <a:ea typeface="Source Sans 3"/>
                <a:cs typeface="Source Sans 3"/>
                <a:sym typeface="Source Sans 3"/>
              </a:rPr>
              <a:t>Habe ich meine Ressourcen angemessen geplant?</a:t>
            </a:r>
            <a:endParaRPr/>
          </a:p>
        </p:txBody>
      </p:sp>
      <p:sp>
        <p:nvSpPr>
          <p:cNvPr id="259" name="Google Shape;259;p9"/>
          <p:cNvSpPr txBox="1"/>
          <p:nvPr/>
        </p:nvSpPr>
        <p:spPr>
          <a:xfrm>
            <a:off x="4641998" y="2567268"/>
            <a:ext cx="2055000" cy="2019000"/>
          </a:xfrm>
          <a:prstGeom prst="rect">
            <a:avLst/>
          </a:prstGeom>
          <a:solidFill>
            <a:srgbClr val="CBE7E0">
              <a:alpha val="50196"/>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Source Sans 3"/>
                <a:ea typeface="Source Sans 3"/>
                <a:cs typeface="Source Sans 3"/>
                <a:sym typeface="Source Sans 3"/>
              </a:rPr>
              <a:t>Habe ich die gewünschte Wirkung bei meiner Zielgruppe erreicht?</a:t>
            </a:r>
            <a:endParaRPr/>
          </a:p>
        </p:txBody>
      </p:sp>
      <p:sp>
        <p:nvSpPr>
          <p:cNvPr id="260" name="Google Shape;260;p9"/>
          <p:cNvSpPr txBox="1">
            <a:spLocks noGrp="1"/>
          </p:cNvSpPr>
          <p:nvPr>
            <p:ph type="subTitle" idx="1"/>
          </p:nvPr>
        </p:nvSpPr>
        <p:spPr>
          <a:xfrm>
            <a:off x="252000" y="697459"/>
            <a:ext cx="7100400" cy="18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de-DE">
                <a:solidFill>
                  <a:schemeClr val="dk1"/>
                </a:solidFill>
              </a:rPr>
              <a:t>WISSENSCHAFTSKOMMUNIKATION EVALUIEREN</a:t>
            </a:r>
            <a:endParaRPr/>
          </a:p>
        </p:txBody>
      </p:sp>
      <p:sp>
        <p:nvSpPr>
          <p:cNvPr id="261" name="Google Shape;261;p9"/>
          <p:cNvSpPr txBox="1"/>
          <p:nvPr/>
        </p:nvSpPr>
        <p:spPr>
          <a:xfrm>
            <a:off x="2722261" y="2559925"/>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OUTPUT</a:t>
            </a:r>
            <a:endParaRPr/>
          </a:p>
        </p:txBody>
      </p:sp>
      <p:sp>
        <p:nvSpPr>
          <p:cNvPr id="262" name="Google Shape;262;p9"/>
          <p:cNvSpPr txBox="1"/>
          <p:nvPr/>
        </p:nvSpPr>
        <p:spPr>
          <a:xfrm>
            <a:off x="5011293" y="2244337"/>
            <a:ext cx="13164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OUTCOME</a:t>
            </a:r>
            <a:endParaRPr/>
          </a:p>
        </p:txBody>
      </p:sp>
      <p:sp>
        <p:nvSpPr>
          <p:cNvPr id="263" name="Google Shape;263;p9"/>
          <p:cNvSpPr txBox="1"/>
          <p:nvPr/>
        </p:nvSpPr>
        <p:spPr>
          <a:xfrm>
            <a:off x="7054942" y="2026047"/>
            <a:ext cx="16191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IMPACT</a:t>
            </a:r>
            <a:endParaRPr/>
          </a:p>
        </p:txBody>
      </p:sp>
      <p:sp>
        <p:nvSpPr>
          <p:cNvPr id="264" name="Google Shape;264;p9"/>
          <p:cNvSpPr txBox="1"/>
          <p:nvPr/>
        </p:nvSpPr>
        <p:spPr>
          <a:xfrm>
            <a:off x="527242" y="2728063"/>
            <a:ext cx="1504500" cy="25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INPUT</a:t>
            </a:r>
            <a:endParaRPr/>
          </a:p>
        </p:txBody>
      </p:sp>
      <p:grpSp>
        <p:nvGrpSpPr>
          <p:cNvPr id="265" name="Google Shape;265;p9"/>
          <p:cNvGrpSpPr/>
          <p:nvPr/>
        </p:nvGrpSpPr>
        <p:grpSpPr>
          <a:xfrm rot="10800000" flipH="1">
            <a:off x="247963" y="1603884"/>
            <a:ext cx="8622571" cy="291668"/>
            <a:chOff x="247963" y="1568263"/>
            <a:chExt cx="8622571" cy="291668"/>
          </a:xfrm>
        </p:grpSpPr>
        <p:cxnSp>
          <p:nvCxnSpPr>
            <p:cNvPr id="266" name="Google Shape;266;p9"/>
            <p:cNvCxnSpPr/>
            <p:nvPr/>
          </p:nvCxnSpPr>
          <p:spPr>
            <a:xfrm rot="10800000" flipH="1">
              <a:off x="247963" y="1825567"/>
              <a:ext cx="6455400" cy="7800"/>
            </a:xfrm>
            <a:prstGeom prst="straightConnector1">
              <a:avLst/>
            </a:prstGeom>
            <a:noFill/>
            <a:ln w="28575" cap="flat" cmpd="sng">
              <a:solidFill>
                <a:schemeClr val="accent6"/>
              </a:solidFill>
              <a:prstDash val="solid"/>
              <a:round/>
              <a:headEnd type="none" w="sm" len="sm"/>
              <a:tailEnd type="none" w="sm" len="sm"/>
            </a:ln>
          </p:spPr>
        </p:cxnSp>
        <p:cxnSp>
          <p:nvCxnSpPr>
            <p:cNvPr id="267" name="Google Shape;267;p9"/>
            <p:cNvCxnSpPr/>
            <p:nvPr/>
          </p:nvCxnSpPr>
          <p:spPr>
            <a:xfrm>
              <a:off x="6819034" y="1825813"/>
              <a:ext cx="2007000" cy="0"/>
            </a:xfrm>
            <a:prstGeom prst="straightConnector1">
              <a:avLst/>
            </a:prstGeom>
            <a:noFill/>
            <a:ln w="28575" cap="flat" cmpd="sng">
              <a:solidFill>
                <a:schemeClr val="accent6"/>
              </a:solidFill>
              <a:prstDash val="dot"/>
              <a:round/>
              <a:headEnd type="none" w="sm" len="sm"/>
              <a:tailEnd type="none" w="sm" len="sm"/>
            </a:ln>
          </p:spPr>
        </p:cxnSp>
        <p:cxnSp>
          <p:nvCxnSpPr>
            <p:cNvPr id="268" name="Google Shape;268;p9"/>
            <p:cNvCxnSpPr/>
            <p:nvPr/>
          </p:nvCxnSpPr>
          <p:spPr>
            <a:xfrm>
              <a:off x="252200" y="1568263"/>
              <a:ext cx="0" cy="268200"/>
            </a:xfrm>
            <a:prstGeom prst="straightConnector1">
              <a:avLst/>
            </a:prstGeom>
            <a:noFill/>
            <a:ln w="28575" cap="flat" cmpd="sng">
              <a:solidFill>
                <a:schemeClr val="accent6"/>
              </a:solidFill>
              <a:prstDash val="solid"/>
              <a:round/>
              <a:headEnd type="none" w="sm" len="sm"/>
              <a:tailEnd type="none" w="sm" len="sm"/>
            </a:ln>
          </p:spPr>
        </p:cxnSp>
        <p:cxnSp>
          <p:nvCxnSpPr>
            <p:cNvPr id="269" name="Google Shape;269;p9"/>
            <p:cNvCxnSpPr/>
            <p:nvPr/>
          </p:nvCxnSpPr>
          <p:spPr>
            <a:xfrm>
              <a:off x="8870534" y="1588431"/>
              <a:ext cx="0" cy="271500"/>
            </a:xfrm>
            <a:prstGeom prst="straightConnector1">
              <a:avLst/>
            </a:prstGeom>
            <a:noFill/>
            <a:ln w="28575" cap="flat" cmpd="sng">
              <a:solidFill>
                <a:schemeClr val="accent6"/>
              </a:solidFill>
              <a:prstDash val="dot"/>
              <a:round/>
              <a:headEnd type="none" w="sm" len="sm"/>
              <a:tailEnd type="none" w="sm" len="sm"/>
            </a:ln>
          </p:spPr>
        </p:cxnSp>
      </p:grpSp>
      <p:sp>
        <p:nvSpPr>
          <p:cNvPr id="270" name="Google Shape;270;p9"/>
          <p:cNvSpPr txBox="1"/>
          <p:nvPr/>
        </p:nvSpPr>
        <p:spPr>
          <a:xfrm>
            <a:off x="3901051" y="1435675"/>
            <a:ext cx="1316400" cy="3399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JetBrains Mono"/>
                <a:ea typeface="JetBrains Mono"/>
                <a:cs typeface="JetBrains Mono"/>
                <a:sym typeface="JetBrains Mono"/>
              </a:rPr>
              <a:t>EVALUATION</a:t>
            </a:r>
            <a:endParaRPr/>
          </a:p>
        </p:txBody>
      </p:sp>
      <p:sp>
        <p:nvSpPr>
          <p:cNvPr id="271" name="Google Shape;271;p9"/>
          <p:cNvSpPr txBox="1"/>
          <p:nvPr/>
        </p:nvSpPr>
        <p:spPr>
          <a:xfrm>
            <a:off x="2446999" y="2882632"/>
            <a:ext cx="2055000" cy="1703700"/>
          </a:xfrm>
          <a:prstGeom prst="rect">
            <a:avLst/>
          </a:prstGeom>
          <a:solidFill>
            <a:srgbClr val="CBE7E0">
              <a:alpha val="74901"/>
            </a:srgbClr>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Source Sans 3"/>
                <a:ea typeface="Source Sans 3"/>
                <a:cs typeface="Source Sans 3"/>
                <a:sym typeface="Source Sans 3"/>
              </a:rPr>
              <a:t>Entspricht die Durchführung des Formats den gesetzten Qualitätsansprüchen?</a:t>
            </a:r>
            <a:endParaRPr/>
          </a:p>
        </p:txBody>
      </p:sp>
    </p:spTree>
  </p:cSld>
  <p:clrMapOvr>
    <a:masterClrMapping/>
  </p:clrMapOvr>
</p:sld>
</file>

<file path=ppt/theme/theme1.xml><?xml version="1.0" encoding="utf-8"?>
<a:theme xmlns:a="http://schemas.openxmlformats.org/drawingml/2006/main" name="WiD Impact School Slides">
  <a:themeElements>
    <a:clrScheme name="Simple Light">
      <a:dk1>
        <a:srgbClr val="000000"/>
      </a:dk1>
      <a:lt1>
        <a:srgbClr val="FFFFFF"/>
      </a:lt1>
      <a:dk2>
        <a:srgbClr val="858585"/>
      </a:dk2>
      <a:lt2>
        <a:srgbClr val="EEEEEE"/>
      </a:lt2>
      <a:accent1>
        <a:srgbClr val="006265"/>
      </a:accent1>
      <a:accent2>
        <a:srgbClr val="4F969F"/>
      </a:accent2>
      <a:accent3>
        <a:srgbClr val="CBE7E0"/>
      </a:accent3>
      <a:accent4>
        <a:srgbClr val="A5D4CE"/>
      </a:accent4>
      <a:accent5>
        <a:srgbClr val="AFDACB"/>
      </a:accent5>
      <a:accent6>
        <a:srgbClr val="90CEC5"/>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iD Impact School Slides">
  <a:themeElements>
    <a:clrScheme name="Simple Light">
      <a:dk1>
        <a:srgbClr val="000000"/>
      </a:dk1>
      <a:lt1>
        <a:srgbClr val="FFFFFF"/>
      </a:lt1>
      <a:dk2>
        <a:srgbClr val="858585"/>
      </a:dk2>
      <a:lt2>
        <a:srgbClr val="EEEEEE"/>
      </a:lt2>
      <a:accent1>
        <a:srgbClr val="006265"/>
      </a:accent1>
      <a:accent2>
        <a:srgbClr val="4F969F"/>
      </a:accent2>
      <a:accent3>
        <a:srgbClr val="CBE7E0"/>
      </a:accent3>
      <a:accent4>
        <a:srgbClr val="A5D4CE"/>
      </a:accent4>
      <a:accent5>
        <a:srgbClr val="AFDACB"/>
      </a:accent5>
      <a:accent6>
        <a:srgbClr val="90CEC5"/>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3386</Words>
  <Application>Microsoft Macintosh PowerPoint</Application>
  <PresentationFormat>Bildschirmpräsentation (16:9)</PresentationFormat>
  <Paragraphs>365</Paragraphs>
  <Slides>25</Slides>
  <Notes>25</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25</vt:i4>
      </vt:variant>
    </vt:vector>
  </HeadingPairs>
  <TitlesOfParts>
    <vt:vector size="37" baseType="lpstr">
      <vt:lpstr>Kalam</vt:lpstr>
      <vt:lpstr>JetBrains Mono</vt:lpstr>
      <vt:lpstr>Roboto Light</vt:lpstr>
      <vt:lpstr>Roboto</vt:lpstr>
      <vt:lpstr>Source Sans 3</vt:lpstr>
      <vt:lpstr>JetBrains Mono Medium</vt:lpstr>
      <vt:lpstr>Calibri</vt:lpstr>
      <vt:lpstr>Kalam Light</vt:lpstr>
      <vt:lpstr>JetBrains Mono Light</vt:lpstr>
      <vt:lpstr>Arial</vt:lpstr>
      <vt:lpstr>WiD Impact School Slides</vt:lpstr>
      <vt:lpstr>1_WiD Impact School Slides</vt:lpstr>
      <vt:lpstr>Ice Breaker</vt:lpstr>
      <vt:lpstr>CZS STEM Impact School</vt:lpstr>
      <vt:lpstr>PowerPoint-Präsentation</vt:lpstr>
      <vt:lpstr>Zielsetzung des fünften Moduls</vt:lpstr>
      <vt:lpstr>Warum evaluieren?</vt:lpstr>
      <vt:lpstr>Das Erkenntnisinteresse identifizieren</vt:lpstr>
      <vt:lpstr>Arten von Qualität</vt:lpstr>
      <vt:lpstr>Warum lässt sich gesellschaftlicher Impact (fast) nicht evaluieren?</vt:lpstr>
      <vt:lpstr>Arten von Qualität: Fokus auf Output und Outcome </vt:lpstr>
      <vt:lpstr>Methoden zur Bewertung der Qualität</vt:lpstr>
      <vt:lpstr>Evaluationsfragen zur Bewertung des Outcomes</vt:lpstr>
      <vt:lpstr>Evaluation planen</vt:lpstr>
      <vt:lpstr>Indikatoren für gute Wissenschaftskommunikation</vt:lpstr>
      <vt:lpstr>Vertrauenswürdigkeit und wissenschaftliche Genauigkeit </vt:lpstr>
      <vt:lpstr>Präsentation und Kommunikationsstil </vt:lpstr>
      <vt:lpstr>Verbindung zur Gesellschaft </vt:lpstr>
      <vt:lpstr>Evaluationsfragen zur Bewertung des Outputs</vt:lpstr>
      <vt:lpstr>Qualitätsindikatoren anwenden </vt:lpstr>
      <vt:lpstr>PowerPoint-Präsentation</vt:lpstr>
      <vt:lpstr>Pause</vt:lpstr>
      <vt:lpstr>Eine eigene Impact-Strategie entwickeln</vt:lpstr>
      <vt:lpstr>Impact Pathway ausfüllen</vt:lpstr>
      <vt:lpstr>Gallery Walk</vt:lpstr>
      <vt:lpstr>Diskussionsfragen</vt:lpstr>
      <vt:lpstr>Angebote für Eure Wisskomm-Aktivitäten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Janne Steenbeck</cp:lastModifiedBy>
  <cp:revision>7</cp:revision>
  <dcterms:modified xsi:type="dcterms:W3CDTF">2026-04-08T13:30:30Z</dcterms:modified>
</cp:coreProperties>
</file>