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9"/>
  </p:notesMasterIdLst>
  <p:sldIdLst>
    <p:sldId id="272" r:id="rId3"/>
    <p:sldId id="257" r:id="rId4"/>
    <p:sldId id="258" r:id="rId5"/>
    <p:sldId id="259" r:id="rId6"/>
    <p:sldId id="260" r:id="rId7"/>
    <p:sldId id="261" r:id="rId8"/>
    <p:sldId id="262" r:id="rId9"/>
    <p:sldId id="263" r:id="rId10"/>
    <p:sldId id="264" r:id="rId11"/>
    <p:sldId id="265" r:id="rId12"/>
    <p:sldId id="266" r:id="rId13"/>
    <p:sldId id="267" r:id="rId14"/>
    <p:sldId id="283" r:id="rId15"/>
    <p:sldId id="269" r:id="rId16"/>
    <p:sldId id="270" r:id="rId17"/>
    <p:sldId id="271" r:id="rId18"/>
  </p:sldIdLst>
  <p:sldSz cx="9144000" cy="5143500" type="screen16x9"/>
  <p:notesSz cx="6858000" cy="9144000"/>
  <p:embeddedFontLst>
    <p:embeddedFont>
      <p:font typeface="JetBrains Mono" panose="02000009000000000000" pitchFamily="49" charset="0"/>
      <p:regular r:id="rId20"/>
      <p:bold r:id="rId21"/>
      <p:italic r:id="rId22"/>
      <p:boldItalic r:id="rId23"/>
    </p:embeddedFont>
    <p:embeddedFont>
      <p:font typeface="JetBrains Mono Light" panose="02000009000000000000" pitchFamily="49" charset="0"/>
      <p:regular r:id="rId24"/>
      <p:bold r:id="rId25"/>
      <p:italic r:id="rId26"/>
      <p:boldItalic r:id="rId27"/>
    </p:embeddedFont>
    <p:embeddedFont>
      <p:font typeface="JetBrains Mono Medium" panose="02000009000000000000" pitchFamily="49" charset="0"/>
      <p:regular r:id="rId28"/>
      <p:bold r:id="rId29"/>
      <p:italic r:id="rId30"/>
      <p:boldItalic r:id="rId31"/>
    </p:embeddedFont>
    <p:embeddedFont>
      <p:font typeface="Kalam" panose="02000000000000000000" pitchFamily="2" charset="77"/>
      <p:regular r:id="rId32"/>
      <p:bold r:id="rId33"/>
    </p:embeddedFont>
    <p:embeddedFont>
      <p:font typeface="Roboto" panose="02000000000000000000" pitchFamily="2" charset="0"/>
      <p:regular r:id="rId34"/>
      <p:bold r:id="rId35"/>
      <p:italic r:id="rId36"/>
      <p:boldItalic r:id="rId37"/>
    </p:embeddedFont>
    <p:embeddedFont>
      <p:font typeface="Roboto Light" panose="02000000000000000000" pitchFamily="2" charset="0"/>
      <p:regular r:id="rId38"/>
      <p:bold r:id="rId39"/>
      <p:italic r:id="rId40"/>
      <p:boldItalic r:id="rId41"/>
    </p:embeddedFont>
    <p:embeddedFont>
      <p:font typeface="Source Sans 3" panose="020B03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09"/>
    <p:restoredTop sz="76399"/>
  </p:normalViewPr>
  <p:slideViewPr>
    <p:cSldViewPr snapToGrid="0">
      <p:cViewPr varScale="1">
        <p:scale>
          <a:sx n="114" d="100"/>
          <a:sy n="114" d="100"/>
        </p:scale>
        <p:origin x="60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1pPr>
            <a:lvl2pPr marL="914400" marR="0" lvl="1"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2pPr>
            <a:lvl3pPr marL="1371600" marR="0" lvl="2"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3pPr>
            <a:lvl4pPr marL="1828800" marR="0" lvl="3"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4pPr>
            <a:lvl5pPr marL="2286000" marR="0" lvl="4"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5pPr>
            <a:lvl6pPr marL="2743200" marR="0" lvl="5"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6pPr>
            <a:lvl7pPr marL="3200400" marR="0" lvl="6"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7pPr>
            <a:lvl8pPr marL="3657600" marR="0" lvl="7"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8pPr>
            <a:lvl9pPr marL="4114800" marR="0" lvl="8" indent="-298450" algn="l" rtl="0">
              <a:lnSpc>
                <a:spcPct val="110000"/>
              </a:lnSpc>
              <a:spcBef>
                <a:spcPts val="0"/>
              </a:spcBef>
              <a:spcAft>
                <a:spcPts val="300"/>
              </a:spcAft>
              <a:buClr>
                <a:srgbClr val="000000"/>
              </a:buClr>
              <a:buSzPts val="1100"/>
              <a:buFont typeface="Source Sans 3"/>
              <a:buChar char="■"/>
              <a:defRPr sz="1400" b="0" i="0" u="none" strike="noStrike" cap="none">
                <a:solidFill>
                  <a:srgbClr val="000000"/>
                </a:solidFill>
                <a:latin typeface="Source Sans 3"/>
                <a:ea typeface="Source Sans 3"/>
                <a:cs typeface="Source Sans 3"/>
                <a:sym typeface="Source Sans 3"/>
              </a:defRPr>
            </a:lvl9pPr>
          </a:lstStyle>
          <a:p>
            <a:pPr algn="l">
              <a:lnSpc>
                <a:spcPct val="110000"/>
              </a:lnSpc>
              <a:spcAft>
                <a:spcPts val="300"/>
              </a:spcAft>
            </a:pPr>
            <a:endParaRPr sz="1400">
              <a:latin typeface="Source Sans 3"/>
              <a:ea typeface="Source Sans 3"/>
              <a:cs typeface="Source Sans 3"/>
              <a:sym typeface="Source Sans 3"/>
            </a:endParaRPr>
          </a:p>
        </p:txBody>
      </p:sp>
    </p:spTree>
  </p:cSld>
  <p:clrMap bg1="lt1" tx1="dk1" bg2="dk2" tx2="lt2" accent1="accent1" accent2="accent2" accent3="accent3" accent4="accent4" accent5="accent5" accent6="accent6" hlink="hlink" folHlink="folHlink"/>
  <p:notesStyle>
    <a:defPPr marR="0" lvl="0" algn="l" rtl="0">
      <a:lnSpc>
        <a:spcPct val="110000"/>
      </a:lnSpc>
      <a:spcBef>
        <a:spcPts val="0"/>
      </a:spcBef>
      <a:spcAft>
        <a:spcPts val="300"/>
      </a:spcAft>
    </a:defPPr>
    <a:lvl1pPr marR="0" lvl="0"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1pPr>
    <a:lvl2pPr marR="0" lvl="1"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2pPr>
    <a:lvl3pPr marR="0" lvl="2"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3pPr>
    <a:lvl4pPr marR="0" lvl="3"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4pPr>
    <a:lvl5pPr marR="0" lvl="4"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5pPr>
    <a:lvl6pPr marR="0" lvl="5"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6pPr>
    <a:lvl7pPr marR="0" lvl="6"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7pPr>
    <a:lvl8pPr marR="0" lvl="7"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8pPr>
    <a:lvl9pPr marR="0" lvl="8" algn="l" rtl="0">
      <a:lnSpc>
        <a:spcPct val="110000"/>
      </a:lnSpc>
      <a:spcBef>
        <a:spcPts val="0"/>
      </a:spcBef>
      <a:spcAft>
        <a:spcPts val="300"/>
      </a:spcAft>
      <a:buClr>
        <a:srgbClr val="000000"/>
      </a:buClr>
      <a:buFont typeface="Source Sans 3"/>
      <a:defRPr sz="1400" b="0" i="0" u="none" strike="noStrike" cap="none">
        <a:solidFill>
          <a:srgbClr val="000000"/>
        </a:solidFill>
        <a:latin typeface="Source Sans 3"/>
        <a:ea typeface="Source Sans 3"/>
        <a:cs typeface="Source Sans 3"/>
        <a:sym typeface="Source Sans 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f6b238d79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f6b238d79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Start des zweiten Moduls: Output</a:t>
            </a:r>
          </a:p>
          <a:p>
            <a:pPr algn="l">
              <a:lnSpc>
                <a:spcPct val="110000"/>
              </a:lnSpc>
              <a:spcAft>
                <a:spcPts val="300"/>
              </a:spcAft>
            </a:pPr>
            <a:r>
              <a:rPr lang="de-DE" sz="1400" noProof="1">
                <a:latin typeface="Source Sans 3"/>
                <a:ea typeface="Source Sans 3"/>
                <a:cs typeface="Source Sans 3"/>
                <a:sym typeface="Source Sans 3"/>
              </a:rPr>
              <a:t>Leitfrage: </a:t>
            </a:r>
            <a:r>
              <a:rPr lang="de-DE" dirty="0">
                <a:solidFill>
                  <a:schemeClr val="accent1"/>
                </a:solidFill>
                <a:latin typeface="Source Sans 3"/>
                <a:ea typeface="Source Sans 3"/>
                <a:cs typeface="Source Sans 3"/>
                <a:sym typeface="Source Sans 3"/>
              </a:rPr>
              <a:t>Wer ist meine Zielgruppe und welche Wirkung möchte ich bei ihr erreichen?</a:t>
            </a:r>
          </a:p>
          <a:p>
            <a:pPr algn="l">
              <a:lnSpc>
                <a:spcPct val="110000"/>
              </a:lnSpc>
              <a:spcAft>
                <a:spcPts val="300"/>
              </a:spcAft>
            </a:pPr>
            <a:endParaRPr lang="de-DE" sz="1400" b="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endParaRPr lang="de-DE" sz="1400" noProof="1">
              <a:latin typeface="Source Sans 3"/>
              <a:ea typeface="Source Sans 3"/>
              <a:cs typeface="Source Sans 3"/>
              <a:sym typeface="Source Sans 3"/>
            </a:endParaRPr>
          </a:p>
          <a:p>
            <a:pPr algn="l">
              <a:lnSpc>
                <a:spcPct val="110000"/>
              </a:lnSpc>
              <a:spcAft>
                <a:spcPts val="300"/>
              </a:spcAft>
            </a:pPr>
            <a:r>
              <a:rPr lang="de-DE" sz="1400" noProof="1">
                <a:latin typeface="Source Sans 3"/>
                <a:ea typeface="Source Sans 3"/>
                <a:cs typeface="Source Sans 3"/>
                <a:sym typeface="Source Sans 3"/>
              </a:rPr>
              <a:t>Grafik: https://unsplash.com/photos/gray-mountain-ep416elVnBA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ff629cf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eff629cf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Mit der Wahl der Zielgruppe geht die Frage einher, welche Wirkung man bei und mit ihr durch Austauschprozesse erzielen möchte.</a:t>
            </a:r>
          </a:p>
          <a:p>
            <a:pPr algn="l">
              <a:lnSpc>
                <a:spcPct val="110000"/>
              </a:lnSpc>
              <a:spcAft>
                <a:spcPts val="300"/>
              </a:spcAft>
            </a:pPr>
            <a:r>
              <a:rPr lang="de-DE" sz="1400" noProof="1">
                <a:latin typeface="Source Sans 3"/>
                <a:ea typeface="Source Sans 3"/>
                <a:cs typeface="Source Sans 3"/>
                <a:sym typeface="Source Sans 3"/>
              </a:rPr>
              <a:t>Dieser Outcome lässt sich in drei Ebenen aufteilen, die aufeinander aufbauen:</a:t>
            </a:r>
          </a:p>
          <a:p>
            <a:pPr lvl="1" algn="l">
              <a:lnSpc>
                <a:spcPct val="110000"/>
              </a:lnSpc>
              <a:spcAft>
                <a:spcPts val="300"/>
              </a:spcAft>
            </a:pPr>
            <a:r>
              <a:rPr lang="de-DE" sz="1400" noProof="1">
                <a:latin typeface="Source Sans 3"/>
                <a:ea typeface="Source Sans 3"/>
                <a:cs typeface="Source Sans 3"/>
                <a:sym typeface="Source Sans 3"/>
              </a:rPr>
              <a:t>Wirkungsebene „Wissen, Fähigkeiten und Einstellungen“: Die Zielgruppe weiß nach einem Austausch mit euch mehr, verfügt über neue Fähigkeiten oder hat ihre Meinung zu einem bestimmten Thema geändert. Diese unterste Wirkungsebene ist mit den meisten gängigen Formaten und Methoden der Wissenschaftskommunikation gut erreichbar. Egal ob meine Zielgruppe einen Newsletter liest, sich ein YouTube-Video anguckt oder an einer Veranstaltung teilnimmt, es ist davon auszugehen, dass sie danach zumindest über neues Wissen verfügt.</a:t>
            </a:r>
          </a:p>
          <a:p>
            <a:pPr lvl="1" algn="l">
              <a:lnSpc>
                <a:spcPct val="110000"/>
              </a:lnSpc>
              <a:spcAft>
                <a:spcPts val="300"/>
              </a:spcAft>
            </a:pPr>
            <a:r>
              <a:rPr lang="de-DE" sz="1400" noProof="1">
                <a:latin typeface="Source Sans 3"/>
                <a:ea typeface="Source Sans 3"/>
                <a:cs typeface="Source Sans 3"/>
                <a:sym typeface="Source Sans 3"/>
              </a:rPr>
              <a:t>Schwieriger wird es, etwas am Verhalten der Zielgruppe zu ändern. Um eine Verhaltensänderung anzustoßen, braucht es in der Regel mehr als nur ein einziges Wisskomm-Format. Ein Beispiel hierfür ist der Impact Pathway einer früheren Teilnehmerin, der in Modul I (Folien 13 &amp; 14) vorgestellt wurde: Die Zielgruppe der Landwirt*innen sollen als angestrebte Wirkung eine höhere Bereitschaft zur Aussaat von bienenfreundlichem Saatgut zeigen. Wir befinden uns also auf einer höheren Wirkungsebene, als den Landwirt*innen lediglich neues Wissen über bienenfreundliches Saatgut zu vermitteln. </a:t>
            </a:r>
          </a:p>
          <a:p>
            <a:pPr lvl="1" algn="l">
              <a:lnSpc>
                <a:spcPct val="110000"/>
              </a:lnSpc>
              <a:spcAft>
                <a:spcPts val="300"/>
              </a:spcAft>
            </a:pPr>
            <a:r>
              <a:rPr lang="de-DE" sz="1400" noProof="1">
                <a:latin typeface="Source Sans 3"/>
                <a:ea typeface="Source Sans 3"/>
                <a:cs typeface="Source Sans 3"/>
                <a:sym typeface="Source Sans 3"/>
              </a:rPr>
              <a:t>Haben wir die ersten zwei Wirkungsebenen erreicht, kann sich etwas an der Lebenslage der erreichten Personen ändern. Achtung:</a:t>
            </a:r>
          </a:p>
          <a:p>
            <a:pPr lvl="2" algn="l">
              <a:lnSpc>
                <a:spcPct val="110000"/>
              </a:lnSpc>
              <a:spcAft>
                <a:spcPts val="300"/>
              </a:spcAft>
            </a:pPr>
            <a:r>
              <a:rPr lang="de-DE" sz="1400" noProof="1">
                <a:latin typeface="Source Sans 3"/>
                <a:ea typeface="Source Sans 3"/>
                <a:cs typeface="Source Sans 3"/>
                <a:sym typeface="Source Sans 3"/>
              </a:rPr>
              <a:t>Diese dritte Outcome-Ebene geht teilweise schon in das Impact-Ziel über.</a:t>
            </a:r>
          </a:p>
          <a:p>
            <a:pPr lvl="2" algn="l">
              <a:lnSpc>
                <a:spcPct val="110000"/>
              </a:lnSpc>
              <a:spcAft>
                <a:spcPts val="300"/>
              </a:spcAft>
            </a:pPr>
            <a:r>
              <a:rPr lang="de-DE" sz="1400" noProof="1">
                <a:latin typeface="Source Sans 3"/>
                <a:ea typeface="Source Sans 3"/>
                <a:cs typeface="Source Sans 3"/>
                <a:sym typeface="Source Sans 3"/>
              </a:rPr>
              <a:t>Gleichzeitig kann es sein, dass die dritte Outcome-Ebene der Lebenslage eher Personen außerhalb eurer Zielgruppe betrifft, zum Beispiel bei der Zielgruppe politischer Entscheidungsträger*innen, deren Verhaltensänderungen in der Regel Auswirkungen auf die Lebenslage einer großen Gruppe von Bürger*innen haben.</a:t>
            </a:r>
          </a:p>
          <a:p>
            <a:pPr lvl="2" algn="l">
              <a:lnSpc>
                <a:spcPct val="110000"/>
              </a:lnSpc>
              <a:spcAft>
                <a:spcPts val="300"/>
              </a:spcAft>
            </a:pPr>
            <a:r>
              <a:rPr lang="de-DE" sz="1400" noProof="1">
                <a:latin typeface="Source Sans 3"/>
                <a:ea typeface="Source Sans 3"/>
                <a:cs typeface="Source Sans 3"/>
                <a:sym typeface="Source Sans 3"/>
              </a:rPr>
              <a:t>Teilweise kann es daher sogar förderlich sein, eine andere Zielgruppe auszuwählen als diejenige, deren Lebenslage man verändern möchte. Wenn man beispielsweise eine Veränderung für Schüler*innen bewirken möchte, kann ein Austausch mit Lehrkräften eher die gewünschte Wirkung erzielen als der direkte Austausch mit Schüler*innen.</a:t>
            </a:r>
          </a:p>
          <a:p>
            <a:pPr lvl="1" algn="l">
              <a:lnSpc>
                <a:spcPct val="110000"/>
              </a:lnSpc>
              <a:spcAft>
                <a:spcPts val="300"/>
              </a:spcAft>
            </a:pPr>
            <a:r>
              <a:rPr lang="de-DE" sz="1400" noProof="1">
                <a:latin typeface="Source Sans 3"/>
                <a:ea typeface="Source Sans 3"/>
                <a:cs typeface="Source Sans 3"/>
                <a:sym typeface="Source Sans 3"/>
              </a:rPr>
              <a:t>Die erste und zweite Ebene sind durch Wissenschaftskommunikation unmittelbar erreichbar. Die Wirkungsebene der Lebenslage entfaltet sich zeitverzögert und ist – wie gesellschaftlicher Impact – in der Regel nicht auf ein einzelnes Forschungsprojekt oder eine einzelne Kommunikationsaktivität zurückzuführen.</a:t>
            </a:r>
            <a:br>
              <a:rPr lang="de-DE" sz="1400" noProof="1">
                <a:latin typeface="Source Sans 3"/>
                <a:ea typeface="Source Sans 3"/>
                <a:cs typeface="Source Sans 3"/>
                <a:sym typeface="Source Sans 3"/>
              </a:rPr>
            </a:b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p>
          <a:p>
            <a:pPr marL="158750" indent="0" algn="l">
              <a:lnSpc>
                <a:spcPct val="110000"/>
              </a:lnSpc>
              <a:spcAft>
                <a:spcPts val="300"/>
              </a:spcAft>
              <a:buNone/>
            </a:pPr>
            <a:r>
              <a:rPr lang="de-DE" sz="1400" noProof="1">
                <a:latin typeface="Source Sans 3"/>
                <a:ea typeface="Source Sans 3"/>
                <a:cs typeface="Source Sans 3"/>
                <a:sym typeface="Source Sans 3"/>
              </a:rPr>
              <a:t>Kurz, B., et al. (2013): Kursbuch Wirkung. Phineo, S. 41. (Auf Englisch: Social Impact Navigator, 2016).</a:t>
            </a:r>
          </a:p>
          <a:p>
            <a:pPr marL="158750" indent="0" rtl="0">
              <a:buNone/>
            </a:pPr>
            <a:r>
              <a:rPr lang="de-DE" sz="1400" b="0" i="0" u="none" strike="noStrike" cap="none" noProof="1">
                <a:solidFill>
                  <a:srgbClr val="000000"/>
                </a:solidFill>
                <a:effectLst/>
                <a:latin typeface="Source Sans 3"/>
                <a:ea typeface="Source Sans 3"/>
                <a:cs typeface="Source Sans 3"/>
                <a:sym typeface="Source Sans 3"/>
              </a:rPr>
              <a:t>Fecher, B. (2022): Welche Denkfehler die gesellschaftliche Relevanz von Forschung in Deutschland hemmen. In: Transfer &amp; Innovation. </a:t>
            </a:r>
            <a:endParaRPr lang="de-DE" noProof="1">
              <a:effectLst/>
            </a:endParaRPr>
          </a:p>
          <a:p>
            <a:pPr marL="158750" indent="0" algn="l">
              <a:lnSpc>
                <a:spcPct val="110000"/>
              </a:lnSpc>
              <a:spcAft>
                <a:spcPts val="300"/>
              </a:spcAft>
              <a:buNone/>
            </a:pPr>
            <a:r>
              <a:rPr lang="de-DE" sz="1400" b="0" i="0" u="none" strike="noStrike" cap="none" noProof="1">
                <a:solidFill>
                  <a:srgbClr val="000000"/>
                </a:solidFill>
                <a:effectLst/>
                <a:latin typeface="Source Sans 3"/>
                <a:ea typeface="Source Sans 3"/>
                <a:cs typeface="Source Sans 3"/>
                <a:sym typeface="Source Sans 3"/>
              </a:rPr>
              <a:t>Fischer, L., Ziegler, R., Wissenschaft im Dialog (2020): Ziele von Wissenschaftskommunikation. Eine Analyse der strategischen Ziele relevanter Akteure für die institutionelle Wissenschaftskommunikation in Deutschland, 2014-2020.</a:t>
            </a:r>
            <a:endParaRPr lang="de-DE" sz="1400" noProof="1">
              <a:latin typeface="Source Sans 3"/>
              <a:ea typeface="Source Sans 3"/>
              <a:cs typeface="Source Sans 3"/>
              <a:sym typeface="Source Sans 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47ee4fedad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47ee4fedad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endParaRPr lang="de-DE" sz="1400" noProof="1">
              <a:latin typeface="Source Sans 3"/>
              <a:ea typeface="Source Sans 3"/>
              <a:cs typeface="Source Sans 3"/>
              <a:sym typeface="Source Sans 3"/>
            </a:endParaRPr>
          </a:p>
          <a:p>
            <a:pPr algn="l">
              <a:lnSpc>
                <a:spcPct val="110000"/>
              </a:lnSpc>
              <a:spcAft>
                <a:spcPts val="300"/>
              </a:spcAft>
            </a:pPr>
            <a:r>
              <a:rPr lang="de-DE" sz="1400" noProof="1">
                <a:latin typeface="Source Sans 3"/>
                <a:ea typeface="Source Sans 3"/>
                <a:cs typeface="Source Sans 3"/>
                <a:sym typeface="Source Sans 3"/>
              </a:rPr>
              <a:t>Breakout-Sessions mit 2 Personen</a:t>
            </a:r>
          </a:p>
          <a:p>
            <a:pPr algn="l">
              <a:lnSpc>
                <a:spcPct val="110000"/>
              </a:lnSpc>
              <a:spcAft>
                <a:spcPts val="300"/>
              </a:spcAft>
            </a:pPr>
            <a:r>
              <a:rPr lang="de-DE" sz="1400" noProof="1">
                <a:latin typeface="Source Sans 3"/>
                <a:ea typeface="Source Sans 3"/>
                <a:cs typeface="Source Sans 3"/>
                <a:sym typeface="Source Sans 3"/>
              </a:rPr>
              <a:t>Die nachfolgenden Fragen bieten sich für eine anschließende Diskussion an:</a:t>
            </a:r>
          </a:p>
          <a:p>
            <a:pPr lvl="1" algn="l">
              <a:lnSpc>
                <a:spcPct val="110000"/>
              </a:lnSpc>
              <a:spcAft>
                <a:spcPts val="300"/>
              </a:spcAft>
            </a:pPr>
            <a:r>
              <a:rPr lang="de-DE" sz="1400" noProof="1">
                <a:latin typeface="Source Sans 3"/>
                <a:ea typeface="Source Sans 3"/>
                <a:cs typeface="Source Sans 3"/>
                <a:sym typeface="Source Sans 3"/>
              </a:rPr>
              <a:t>Standen mehrere Zielgruppen zur Auswahl?</a:t>
            </a:r>
          </a:p>
          <a:p>
            <a:pPr lvl="1" algn="l">
              <a:lnSpc>
                <a:spcPct val="110000"/>
              </a:lnSpc>
              <a:spcAft>
                <a:spcPts val="300"/>
              </a:spcAft>
            </a:pPr>
            <a:r>
              <a:rPr lang="de-DE" sz="1400" noProof="1">
                <a:latin typeface="Source Sans 3"/>
                <a:ea typeface="Source Sans 3"/>
                <a:cs typeface="Source Sans 3"/>
                <a:sym typeface="Source Sans 3"/>
              </a:rPr>
              <a:t>Woran habt ihr euch bei eurer Wahl orientiert?</a:t>
            </a:r>
          </a:p>
          <a:p>
            <a:pPr lvl="1" algn="l">
              <a:lnSpc>
                <a:spcPct val="110000"/>
              </a:lnSpc>
              <a:spcAft>
                <a:spcPts val="300"/>
              </a:spcAft>
            </a:pPr>
            <a:r>
              <a:rPr lang="de-DE" sz="1400" noProof="1">
                <a:latin typeface="Source Sans 3"/>
                <a:ea typeface="Source Sans 3"/>
                <a:cs typeface="Source Sans 3"/>
                <a:sym typeface="Source Sans 3"/>
              </a:rPr>
              <a:t>Waren die Wirkungsebenen für euch eindeutig bestimmbar?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bfd6a2e3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bfd6a2e3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dirty="0">
                <a:latin typeface="Source Sans 3"/>
                <a:ea typeface="Source Sans 3"/>
                <a:cs typeface="Source Sans 3"/>
                <a:sym typeface="Source Sans 3"/>
              </a:rPr>
              <a:t>DIDAKTISCHE ANMERKUNGEN:</a:t>
            </a:r>
            <a:endParaRPr lang="de-DE" sz="1400" dirty="0">
              <a:latin typeface="Source Sans 3"/>
              <a:ea typeface="Source Sans 3"/>
              <a:cs typeface="Source Sans 3"/>
              <a:sym typeface="Source Sans 3"/>
            </a:endParaRPr>
          </a:p>
          <a:p>
            <a:pPr algn="l">
              <a:lnSpc>
                <a:spcPct val="110000"/>
              </a:lnSpc>
              <a:spcAft>
                <a:spcPts val="300"/>
              </a:spcAft>
            </a:pPr>
            <a:r>
              <a:rPr sz="1400" dirty="0">
                <a:latin typeface="Source Sans 3"/>
                <a:ea typeface="Source Sans 3"/>
                <a:cs typeface="Source Sans 3"/>
                <a:sym typeface="Source Sans 3"/>
              </a:rPr>
              <a:t>Breakout-Sessions </a:t>
            </a:r>
            <a:r>
              <a:rPr lang="de-DE" sz="1400" noProof="1">
                <a:latin typeface="Source Sans 3"/>
                <a:ea typeface="Source Sans 3"/>
                <a:cs typeface="Source Sans 3"/>
                <a:sym typeface="Source Sans 3"/>
              </a:rPr>
              <a:t>mit 2 Personen</a:t>
            </a:r>
          </a:p>
          <a:p>
            <a:pPr algn="l">
              <a:lnSpc>
                <a:spcPct val="110000"/>
              </a:lnSpc>
              <a:spcAft>
                <a:spcPts val="300"/>
              </a:spcAft>
            </a:pPr>
            <a:r>
              <a:rPr lang="de-DE" sz="1400" noProof="1">
                <a:latin typeface="Source Sans 3"/>
                <a:ea typeface="Source Sans 3"/>
                <a:cs typeface="Source Sans 3"/>
                <a:sym typeface="Source Sans 3"/>
              </a:rPr>
              <a:t>Die nachfolgenden Fragen bieten sich für eine anschließende Diskussion an:</a:t>
            </a:r>
          </a:p>
          <a:p>
            <a:pPr lvl="1" algn="l">
              <a:lnSpc>
                <a:spcPct val="110000"/>
              </a:lnSpc>
              <a:spcAft>
                <a:spcPts val="300"/>
              </a:spcAft>
            </a:pPr>
            <a:r>
              <a:rPr lang="de-DE" sz="1400" noProof="1">
                <a:latin typeface="Source Sans 3"/>
                <a:ea typeface="Source Sans 3"/>
                <a:cs typeface="Source Sans 3"/>
                <a:sym typeface="Source Sans 3"/>
              </a:rPr>
              <a:t>Standen mehrere Zielgruppen zur Auswahl?</a:t>
            </a:r>
          </a:p>
          <a:p>
            <a:pPr lvl="1" algn="l">
              <a:lnSpc>
                <a:spcPct val="110000"/>
              </a:lnSpc>
              <a:spcAft>
                <a:spcPts val="300"/>
              </a:spcAft>
            </a:pPr>
            <a:r>
              <a:rPr lang="de-DE" sz="1400" noProof="1">
                <a:latin typeface="Source Sans 3"/>
                <a:ea typeface="Source Sans 3"/>
                <a:cs typeface="Source Sans 3"/>
                <a:sym typeface="Source Sans 3"/>
              </a:rPr>
              <a:t>Woran habt ihr euch bei eurer Wahl orientiert?</a:t>
            </a:r>
          </a:p>
          <a:p>
            <a:pPr lvl="1" algn="l">
              <a:lnSpc>
                <a:spcPct val="110000"/>
              </a:lnSpc>
              <a:spcAft>
                <a:spcPts val="300"/>
              </a:spcAft>
            </a:pPr>
            <a:r>
              <a:rPr lang="de-DE" sz="1400" noProof="1">
                <a:latin typeface="Source Sans 3"/>
                <a:ea typeface="Source Sans 3"/>
                <a:cs typeface="Source Sans 3"/>
                <a:sym typeface="Source Sans 3"/>
              </a:rPr>
              <a:t>Waren die Wirkungsebenen für euch eindeutig bestimmbar?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1bf8fa7ec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1bf8fa7ec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200"/>
              </a:spcAft>
              <a:buClr>
                <a:schemeClr val="dk1"/>
              </a:buClr>
              <a:buSzPts val="1100"/>
              <a:buFont typeface="Source Sans 3"/>
              <a:buNone/>
            </a:pPr>
            <a:r>
              <a:rPr sz="1400" b="1" dirty="0">
                <a:latin typeface="Source Sans 3"/>
                <a:ea typeface="Source Sans 3"/>
                <a:cs typeface="Source Sans 3"/>
                <a:sym typeface="Source Sans 3"/>
              </a:rPr>
              <a:t>QUELLEN:</a:t>
            </a:r>
            <a:endParaRPr sz="1400" b="1" dirty="0">
              <a:solidFill>
                <a:schemeClr val="dk1"/>
              </a:solidFill>
              <a:latin typeface="Source Sans 3"/>
              <a:ea typeface="Source Sans 3"/>
              <a:cs typeface="Source Sans 3"/>
              <a:sym typeface="Source Sans 3"/>
            </a:endParaRPr>
          </a:p>
          <a:p>
            <a:pPr marL="0" lvl="0" indent="0" algn="l" rtl="0">
              <a:spcBef>
                <a:spcPts val="0"/>
              </a:spcBef>
              <a:spcAft>
                <a:spcPts val="300"/>
              </a:spcAft>
              <a:buNone/>
            </a:pPr>
            <a:r>
              <a:rPr lang="de-DE" sz="1400" dirty="0">
                <a:latin typeface="Source Sans 3"/>
                <a:ea typeface="Source Sans 3"/>
                <a:cs typeface="Source Sans 3"/>
                <a:sym typeface="Source Sans 3"/>
              </a:rPr>
              <a:t>Grafik: </a:t>
            </a:r>
            <a:r>
              <a:rPr sz="1400" dirty="0">
                <a:latin typeface="Source Sans 3"/>
                <a:ea typeface="Source Sans 3"/>
                <a:cs typeface="Source Sans 3"/>
                <a:sym typeface="Source Sans 3"/>
              </a:rPr>
              <a:t>https://</a:t>
            </a:r>
            <a:r>
              <a:rPr sz="1400" dirty="0" err="1">
                <a:latin typeface="Source Sans 3"/>
                <a:ea typeface="Source Sans 3"/>
                <a:cs typeface="Source Sans 3"/>
                <a:sym typeface="Source Sans 3"/>
              </a:rPr>
              <a:t>unsplash.com</a:t>
            </a:r>
            <a:r>
              <a:rPr sz="1400" dirty="0">
                <a:latin typeface="Source Sans 3"/>
                <a:ea typeface="Source Sans 3"/>
                <a:cs typeface="Source Sans 3"/>
                <a:sym typeface="Source Sans 3"/>
              </a:rPr>
              <a:t>/photos/white-and-red-ceramic-mug-filled-with-tea-7liDpl93wt4</a:t>
            </a:r>
            <a:endParaRPr sz="1400" dirty="0">
              <a:solidFill>
                <a:schemeClr val="dk1"/>
              </a:solidFill>
              <a:latin typeface="Source Sans 3"/>
              <a:ea typeface="Source Sans 3"/>
              <a:cs typeface="Source Sans 3"/>
              <a:sym typeface="Source Sans 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cb490c47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cb490c47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Wichtigste Learnings aus dem zweiten Modul</a:t>
            </a:r>
          </a:p>
          <a:p>
            <a:pPr algn="l">
              <a:lnSpc>
                <a:spcPct val="110000"/>
              </a:lnSpc>
              <a:spcAft>
                <a:spcPts val="300"/>
              </a:spcAft>
            </a:pPr>
            <a:r>
              <a:rPr lang="de-DE" sz="1400" noProof="1">
                <a:latin typeface="Source Sans 3"/>
                <a:ea typeface="Source Sans 3"/>
                <a:cs typeface="Source Sans 3"/>
                <a:sym typeface="Source Sans 3"/>
              </a:rPr>
              <a:t>Im nächsten Modul geht es um die zielgruppengerechte Kommunikation und die Auswahl eines passenden Kommunikationsformats.</a:t>
            </a:r>
            <a:br>
              <a:rPr lang="de-DE" sz="1400" noProof="1">
                <a:latin typeface="Source Sans 3"/>
                <a:ea typeface="Source Sans 3"/>
                <a:cs typeface="Source Sans 3"/>
                <a:sym typeface="Source Sans 3"/>
              </a:rPr>
            </a:b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endParaRPr lang="de-DE" sz="1400" noProof="1">
              <a:latin typeface="Source Sans 3"/>
              <a:ea typeface="Source Sans 3"/>
              <a:cs typeface="Source Sans 3"/>
              <a:sym typeface="Source Sans 3"/>
            </a:endParaRPr>
          </a:p>
          <a:p>
            <a:pPr algn="l">
              <a:lnSpc>
                <a:spcPct val="110000"/>
              </a:lnSpc>
              <a:spcAft>
                <a:spcPts val="300"/>
              </a:spcAft>
            </a:pPr>
            <a:r>
              <a:rPr lang="de-DE" sz="1400" noProof="1">
                <a:latin typeface="Source Sans 3"/>
                <a:ea typeface="Source Sans 3"/>
                <a:cs typeface="Source Sans 3"/>
                <a:sym typeface="Source Sans 3"/>
              </a:rPr>
              <a:t>Folie nutzen, wenn Modul II für sich stand und kein weiteres Modul am selben Tag durchgeführt wurde.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cb490c47a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cb490c47a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Wichtigste Learnings aus den ersten beiden Modulen</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endParaRPr lang="de-DE" sz="1400" noProof="1">
              <a:latin typeface="Source Sans 3"/>
              <a:ea typeface="Source Sans 3"/>
              <a:cs typeface="Source Sans 3"/>
              <a:sym typeface="Source Sans 3"/>
            </a:endParaRPr>
          </a:p>
          <a:p>
            <a:pPr algn="l">
              <a:lnSpc>
                <a:spcPct val="110000"/>
              </a:lnSpc>
              <a:spcAft>
                <a:spcPts val="300"/>
              </a:spcAft>
            </a:pPr>
            <a:r>
              <a:rPr lang="de-DE" sz="1400" noProof="1">
                <a:latin typeface="Source Sans 3"/>
                <a:ea typeface="Source Sans 3"/>
                <a:cs typeface="Source Sans 3"/>
                <a:sym typeface="Source Sans 3"/>
              </a:rPr>
              <a:t>Folie nutzen, wenn Modul I und II am selben Tag durchgeführt wurden.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cb490c47a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cb490c47a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Ausblick auf den nächsten Tag:</a:t>
            </a:r>
          </a:p>
          <a:p>
            <a:pPr lvl="1" algn="l">
              <a:lnSpc>
                <a:spcPct val="110000"/>
              </a:lnSpc>
              <a:spcAft>
                <a:spcPts val="300"/>
              </a:spcAft>
            </a:pPr>
            <a:r>
              <a:rPr lang="de-DE" sz="1400" noProof="1">
                <a:latin typeface="Source Sans 3"/>
                <a:ea typeface="Source Sans 3"/>
                <a:cs typeface="Source Sans 3"/>
                <a:sym typeface="Source Sans 3"/>
              </a:rPr>
              <a:t>Nachdem wir Impact-Ziele, Zielgruppen und Outcome festgelegt haben, geht es morgen um das konkrete Kommunikationsvorhaben und dessen Umsetzung:</a:t>
            </a:r>
          </a:p>
          <a:p>
            <a:pPr lvl="2" algn="l">
              <a:lnSpc>
                <a:spcPct val="110000"/>
              </a:lnSpc>
              <a:spcAft>
                <a:spcPts val="300"/>
              </a:spcAft>
            </a:pPr>
            <a:r>
              <a:rPr lang="de-DE" sz="1400" noProof="1">
                <a:latin typeface="Source Sans 3"/>
                <a:ea typeface="Source Sans 3"/>
                <a:cs typeface="Source Sans 3"/>
                <a:sym typeface="Source Sans 3"/>
              </a:rPr>
              <a:t>In Modul III werden unterschiedliche Formate der Wissenschaftskommunikation vorgestellt und selbst konzipiert.</a:t>
            </a:r>
          </a:p>
          <a:p>
            <a:pPr lvl="2" algn="l">
              <a:lnSpc>
                <a:spcPct val="110000"/>
              </a:lnSpc>
              <a:spcAft>
                <a:spcPts val="300"/>
              </a:spcAft>
            </a:pPr>
            <a:r>
              <a:rPr lang="de-DE" sz="1400" noProof="1">
                <a:latin typeface="Source Sans 3"/>
                <a:ea typeface="Source Sans 3"/>
                <a:cs typeface="Source Sans 3"/>
                <a:sym typeface="Source Sans 3"/>
              </a:rPr>
              <a:t>Modul IV enthält Einblicke in Methoden des Projektmanagements und der Ressourcenplanung, die genutzt werden können, um ein Kommunikationsvorhaben effektiv umzusetzen.</a:t>
            </a:r>
            <a:br>
              <a:rPr lang="de-DE" sz="1400" noProof="1">
                <a:latin typeface="Source Sans 3"/>
                <a:ea typeface="Source Sans 3"/>
                <a:cs typeface="Source Sans 3"/>
                <a:sym typeface="Source Sans 3"/>
              </a:rPr>
            </a:b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endParaRPr lang="de-DE" sz="1400" noProof="1">
              <a:latin typeface="Source Sans 3"/>
              <a:ea typeface="Source Sans 3"/>
              <a:cs typeface="Source Sans 3"/>
              <a:sym typeface="Source Sans 3"/>
            </a:endParaRPr>
          </a:p>
          <a:p>
            <a:pPr algn="l">
              <a:lnSpc>
                <a:spcPct val="110000"/>
              </a:lnSpc>
              <a:spcAft>
                <a:spcPts val="300"/>
              </a:spcAft>
            </a:pPr>
            <a:r>
              <a:rPr lang="de-DE" sz="1400" noProof="1">
                <a:latin typeface="Source Sans 3"/>
                <a:ea typeface="Source Sans 3"/>
                <a:cs typeface="Source Sans 3"/>
                <a:sym typeface="Source Sans 3"/>
              </a:rPr>
              <a:t>Folie nutzen, wenn Modul III und IV am nächsten Tag durchgeführt werden.</a:t>
            </a:r>
          </a:p>
          <a:p>
            <a:pPr algn="l">
              <a:lnSpc>
                <a:spcPct val="110000"/>
              </a:lnSpc>
              <a:spcAft>
                <a:spcPts val="300"/>
              </a:spcAft>
            </a:pPr>
            <a:r>
              <a:rPr lang="de-DE" sz="1400" noProof="1">
                <a:latin typeface="Source Sans 3"/>
                <a:ea typeface="Source Sans 3"/>
                <a:cs typeface="Source Sans 3"/>
                <a:sym typeface="Source Sans 3"/>
              </a:rPr>
              <a:t>Hinweis darauf, dass der Tag mit einer Elevator-Pitch-Übung zur zielgruppengerechten Ansprache startet und damit an den Abschluss von Modul II („Anknüpfungspunkt der Zielgruppe zum Thema“) angeknüpft wird.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cb490c47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cb490c47a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Nachdem wir uns mit den gesellschaftlichen Auswirkungen beschäftigt haben, die ihr mit eurer Forschung anstrebt, werden wir nun einen Schritt konkreter, indem wir über potenzielle Zielgruppen und die Wirkungen sprechen, die ihr bei ihnen erzeugen wollt.</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p>
          <a:p>
            <a:pPr algn="l">
              <a:lnSpc>
                <a:spcPct val="110000"/>
              </a:lnSpc>
              <a:spcAft>
                <a:spcPts val="300"/>
              </a:spcAft>
            </a:pPr>
            <a:r>
              <a:rPr lang="de-DE" sz="1400" noProof="1">
                <a:latin typeface="Source Sans 3"/>
                <a:ea typeface="Source Sans 3"/>
                <a:cs typeface="Source Sans 3"/>
                <a:sym typeface="Source Sans 3"/>
              </a:rPr>
              <a:t>Im Sinne der wirkungsorientierten Planungslogik betonen, dass dies ein essenzieller Schritt vor der Wahl des konkreten Kommunikationsprojekts (Modul III) ist, da die Wahl der Zielgruppe das passende Kommunikationsvorhaben bestimmt.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cb490c47a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cb490c47a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Erläuterung der Zielsetzung:</a:t>
            </a:r>
          </a:p>
          <a:p>
            <a:pPr lvl="1" algn="l">
              <a:lnSpc>
                <a:spcPct val="110000"/>
              </a:lnSpc>
              <a:spcAft>
                <a:spcPts val="300"/>
              </a:spcAft>
            </a:pPr>
            <a:r>
              <a:rPr lang="de-DE" sz="1400" noProof="1">
                <a:latin typeface="Source Sans 3"/>
                <a:ea typeface="Source Sans 3"/>
                <a:cs typeface="Source Sans 3"/>
                <a:sym typeface="Source Sans 3"/>
              </a:rPr>
              <a:t>Zunächst werdet ihr potenzielle Zielgruppen identifizieren.</a:t>
            </a:r>
          </a:p>
          <a:p>
            <a:pPr lvl="1" algn="l">
              <a:lnSpc>
                <a:spcPct val="110000"/>
              </a:lnSpc>
              <a:spcAft>
                <a:spcPts val="300"/>
              </a:spcAft>
            </a:pPr>
            <a:r>
              <a:rPr lang="de-DE" sz="1400" noProof="1">
                <a:latin typeface="Source Sans 3"/>
                <a:ea typeface="Source Sans 3"/>
                <a:cs typeface="Source Sans 3"/>
                <a:sym typeface="Source Sans 3"/>
              </a:rPr>
              <a:t>Danach werdet ihr euch mit der gewünschten Wirkung bei eurer Zielgruppe, dem Outcome, beschäftigen.</a:t>
            </a:r>
          </a:p>
          <a:p>
            <a:pPr lvl="1" algn="l">
              <a:lnSpc>
                <a:spcPct val="110000"/>
              </a:lnSpc>
              <a:spcAft>
                <a:spcPts val="300"/>
              </a:spcAft>
            </a:pPr>
            <a:r>
              <a:rPr lang="de-DE" sz="1400" noProof="1">
                <a:latin typeface="Source Sans 3"/>
                <a:ea typeface="Source Sans 3"/>
                <a:cs typeface="Source Sans 3"/>
                <a:sym typeface="Source Sans 3"/>
              </a:rPr>
              <a:t>Zuletzt werden wir uns zur Vorbereitung auf das nächste Modul bereits anschauen, wie eine zielgruppengerechte Ansprache gelingen kann.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f7315b3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7315b3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Beim Nachdenken über Zielgruppen ist es relevant, sich mit vergangenen und aktuellen Entwicklungen zu beschäftigen, die die Wissenschaftskommunikation im Kommunikationsfeld prägen.</a:t>
            </a:r>
          </a:p>
          <a:p>
            <a:pPr algn="l">
              <a:lnSpc>
                <a:spcPct val="110000"/>
              </a:lnSpc>
              <a:spcAft>
                <a:spcPts val="300"/>
              </a:spcAft>
            </a:pPr>
            <a:r>
              <a:rPr lang="de-DE" sz="1400" noProof="1">
                <a:latin typeface="Source Sans 3"/>
                <a:ea typeface="Source Sans 3"/>
                <a:cs typeface="Source Sans 3"/>
                <a:sym typeface="Source Sans 3"/>
              </a:rPr>
              <a:t>Das Kommunikationsfeld ändert sich stetig: Klassische Medien verlieren an Relevanz, Online-Kommunikation und Social Media sind mittlerweile für viele Menschen fest etablierte Informationsquellen.</a:t>
            </a:r>
          </a:p>
          <a:p>
            <a:pPr algn="l">
              <a:lnSpc>
                <a:spcPct val="110000"/>
              </a:lnSpc>
              <a:spcAft>
                <a:spcPts val="300"/>
              </a:spcAft>
            </a:pPr>
            <a:r>
              <a:rPr lang="de-DE" sz="1400" noProof="1">
                <a:latin typeface="Source Sans 3"/>
                <a:ea typeface="Source Sans 3"/>
                <a:cs typeface="Source Sans 3"/>
                <a:sym typeface="Source Sans 3"/>
              </a:rPr>
              <a:t>Insofern ist wichtig festzuhalten, dass es keine sogenannte „breite Öffentlichkeit“ gibt: Die Gesellschaft ist in Bezug auf ihre Informationsquellen stark fragmentiert, und so gibt es auch keinen One-Size-Fits-All-Kommunikationsansatz, mit dem sich in der Regel ein Großteil der Öffentlichkeit erreichen ließe.</a:t>
            </a:r>
          </a:p>
          <a:p>
            <a:pPr algn="l">
              <a:lnSpc>
                <a:spcPct val="110000"/>
              </a:lnSpc>
              <a:spcAft>
                <a:spcPts val="300"/>
              </a:spcAft>
            </a:pPr>
            <a:r>
              <a:rPr lang="de-DE" sz="1400" noProof="1">
                <a:latin typeface="Source Sans 3"/>
                <a:ea typeface="Source Sans 3"/>
                <a:cs typeface="Source Sans 3"/>
                <a:sym typeface="Source Sans 3"/>
              </a:rPr>
              <a:t>Diese Veränderungen im Kommunikationsfeld wirken sich auch auf die Wissenschaftskommunikation aus. Medien und Wissenschaftsjournalismus bieten keine gesicherte Schnittstelle zwischen Wissenschaft und Öffentlichkeit mehr. Gleichzeitig eröffnet das Chancen: Wissenschaftler*innen haben durch die stetigen Veränderungen im Kommunikationsfeld immer mehr Möglichkeiten, mit Zielgruppen direkt und persönlich in den Austausch zu treten.</a:t>
            </a:r>
          </a:p>
          <a:p>
            <a:pPr algn="l">
              <a:lnSpc>
                <a:spcPct val="110000"/>
              </a:lnSpc>
              <a:spcAft>
                <a:spcPts val="200"/>
              </a:spcAft>
            </a:pPr>
            <a:endParaRPr lang="de-DE" sz="1400" b="1"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p>
          <a:p>
            <a:pPr marL="158750" indent="0" algn="l">
              <a:lnSpc>
                <a:spcPct val="110000"/>
              </a:lnSpc>
              <a:spcAft>
                <a:spcPts val="300"/>
              </a:spcAft>
              <a:buNone/>
            </a:pPr>
            <a:r>
              <a:rPr lang="de-DE" sz="1400" b="0" i="0" u="none" strike="noStrike" cap="none" noProof="1">
                <a:solidFill>
                  <a:srgbClr val="000000"/>
                </a:solidFill>
                <a:effectLst/>
                <a:latin typeface="Source Sans 3"/>
                <a:ea typeface="Source Sans 3"/>
                <a:cs typeface="Source Sans 3"/>
                <a:sym typeface="Source Sans 3"/>
              </a:rPr>
              <a:t>Behre, J., Hölig, S., Stöwing, E., Möller, J. (2025): Reuters Institute Digital News Report 2025 – Ergebnisse für Deutschland.</a:t>
            </a:r>
          </a:p>
          <a:p>
            <a:pPr marL="158750" indent="0" algn="l">
              <a:lnSpc>
                <a:spcPct val="110000"/>
              </a:lnSpc>
              <a:spcAft>
                <a:spcPts val="300"/>
              </a:spcAft>
              <a:buNone/>
            </a:pPr>
            <a:r>
              <a:rPr lang="de-DE" sz="1400" b="0" i="0" u="none" strike="noStrike" cap="none" noProof="1">
                <a:solidFill>
                  <a:srgbClr val="000000"/>
                </a:solidFill>
                <a:effectLst/>
                <a:latin typeface="Source Sans 3"/>
                <a:ea typeface="Source Sans 3"/>
                <a:cs typeface="Source Sans 3"/>
                <a:sym typeface="Source Sans 3"/>
              </a:rPr>
              <a:t>Siggener Kreis (2023): Siggener Impulse 2023. Das Verhältnis von Wissenschaft und Medien.</a:t>
            </a:r>
            <a:endParaRPr lang="de-DE" sz="1400" noProof="1">
              <a:latin typeface="Source Sans 3"/>
              <a:ea typeface="Source Sans 3"/>
              <a:cs typeface="Source Sans 3"/>
              <a:sym typeface="Source Sans 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c69f29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c69f29f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Zielgruppen für gesellschaftlichen Impact lassen sich in drei übergeordnete Kategorien einteilen:</a:t>
            </a:r>
          </a:p>
          <a:p>
            <a:pPr lvl="1" algn="l">
              <a:lnSpc>
                <a:spcPct val="110000"/>
              </a:lnSpc>
              <a:spcAft>
                <a:spcPts val="300"/>
              </a:spcAft>
            </a:pPr>
            <a:r>
              <a:rPr lang="de-DE" sz="1400" noProof="1">
                <a:latin typeface="Source Sans 3"/>
                <a:ea typeface="Source Sans 3"/>
                <a:cs typeface="Source Sans 3"/>
                <a:sym typeface="Source Sans 3"/>
              </a:rPr>
              <a:t>Politische Entscheidungsträger*innen</a:t>
            </a:r>
          </a:p>
          <a:p>
            <a:pPr lvl="1" algn="l">
              <a:lnSpc>
                <a:spcPct val="110000"/>
              </a:lnSpc>
              <a:spcAft>
                <a:spcPts val="300"/>
              </a:spcAft>
            </a:pPr>
            <a:r>
              <a:rPr lang="de-DE" sz="1400" noProof="1">
                <a:latin typeface="Source Sans 3"/>
                <a:ea typeface="Source Sans 3"/>
                <a:cs typeface="Source Sans 3"/>
                <a:sym typeface="Source Sans 3"/>
              </a:rPr>
              <a:t>Professionelle Stakeholder</a:t>
            </a:r>
          </a:p>
          <a:p>
            <a:pPr lvl="1" algn="l">
              <a:lnSpc>
                <a:spcPct val="110000"/>
              </a:lnSpc>
              <a:spcAft>
                <a:spcPts val="300"/>
              </a:spcAft>
            </a:pPr>
            <a:r>
              <a:rPr lang="de-DE" sz="1400" noProof="1">
                <a:latin typeface="Source Sans 3"/>
                <a:ea typeface="Source Sans 3"/>
                <a:cs typeface="Source Sans 3"/>
                <a:sym typeface="Source Sans 3"/>
              </a:rPr>
              <a:t>Privatpersonen und gesellschaftliche (Teil-)Öffentlichkeiten</a:t>
            </a:r>
          </a:p>
          <a:p>
            <a:pPr algn="l">
              <a:lnSpc>
                <a:spcPct val="110000"/>
              </a:lnSpc>
              <a:spcAft>
                <a:spcPts val="300"/>
              </a:spcAft>
            </a:pPr>
            <a:r>
              <a:rPr lang="de-DE" sz="1400" noProof="1">
                <a:latin typeface="Source Sans 3"/>
                <a:ea typeface="Source Sans 3"/>
                <a:cs typeface="Source Sans 3"/>
                <a:sym typeface="Source Sans 3"/>
              </a:rPr>
              <a:t>Diese Zielgruppen unterscheiden sich nicht nur in ihrem Informationsverhalten, sondern auch darin, was sie in der Regel von Wissenschaftskommunikation erwarten bzw. welche Bedürfnisse in der Kommunikation eine Rolle spielen können.</a:t>
            </a:r>
          </a:p>
          <a:p>
            <a:pPr lvl="1" algn="l">
              <a:lnSpc>
                <a:spcPct val="110000"/>
              </a:lnSpc>
              <a:spcAft>
                <a:spcPts val="300"/>
              </a:spcAft>
            </a:pPr>
            <a:r>
              <a:rPr lang="de-DE" sz="1400" noProof="1">
                <a:latin typeface="Source Sans 3"/>
                <a:ea typeface="Source Sans 3"/>
                <a:cs typeface="Source Sans 3"/>
                <a:sym typeface="Source Sans 3"/>
              </a:rPr>
              <a:t>Politische Entscheidungsträger*innen sind in der Regel an einer wissenschaftlichen Fundierung der politischer Entscheidungsfindung interessiert, weshalb „Hard Facts“, Prognosen, Einschätzungen etc. besonders relevant sind.</a:t>
            </a:r>
          </a:p>
          <a:p>
            <a:pPr lvl="1" algn="l">
              <a:lnSpc>
                <a:spcPct val="110000"/>
              </a:lnSpc>
              <a:spcAft>
                <a:spcPts val="300"/>
              </a:spcAft>
            </a:pPr>
            <a:r>
              <a:rPr lang="de-DE" sz="1400" noProof="1">
                <a:latin typeface="Source Sans 3"/>
                <a:ea typeface="Source Sans 3"/>
                <a:cs typeface="Source Sans 3"/>
                <a:sym typeface="Source Sans 3"/>
              </a:rPr>
              <a:t>Professionelle Stakeholder könnten je nach Bereich zum Beispiel an Kooperationen bei der Entwicklung von Produkten oder Dienstleistungen interessiert sein.</a:t>
            </a:r>
          </a:p>
          <a:p>
            <a:pPr lvl="1" algn="l">
              <a:lnSpc>
                <a:spcPct val="110000"/>
              </a:lnSpc>
              <a:spcAft>
                <a:spcPts val="300"/>
              </a:spcAft>
            </a:pPr>
            <a:r>
              <a:rPr lang="de-DE" sz="1400" noProof="1">
                <a:latin typeface="Source Sans 3"/>
                <a:ea typeface="Source Sans 3"/>
                <a:cs typeface="Source Sans 3"/>
                <a:sym typeface="Source Sans 3"/>
              </a:rPr>
              <a:t>Privatpersonen und die unterschiedlichen gesellschaftlichen (Teil-)Öffentlichkeiten sind die wohl diverseste Gruppe, und je nachdem, mit welcher Gruppe wir in den Austausch treten, können unterschiedliche Bedürfnisse eine Rolle spielen. Beispielsweise kann es um Wissensgewinn zu einem bestimmten Thema gehen, um Teilhabe an wissenschaftlichen Prozessen, aber auch um einen konkreten Nutzen, der aus wissenschaftlichem Wissen entsteht, beispielsweise für Verbraucher*innen eines bestimmten Produkts oder Betroffene einer Krankheit.</a:t>
            </a:r>
          </a:p>
          <a:p>
            <a:pPr algn="l">
              <a:lnSpc>
                <a:spcPct val="110000"/>
              </a:lnSpc>
              <a:spcAft>
                <a:spcPts val="300"/>
              </a:spcAft>
            </a:pPr>
            <a:r>
              <a:rPr lang="de-DE" sz="1400" noProof="1">
                <a:latin typeface="Source Sans 3"/>
                <a:ea typeface="Source Sans 3"/>
                <a:cs typeface="Source Sans 3"/>
                <a:sym typeface="Source Sans 3"/>
              </a:rPr>
              <a:t>In der folgenden Gruppenarbeit werden Zielgruppen ausgewählt, die zu den in Modul I definierten Impact-Zielen und den Forschungsthemen der Teilnehmenden passen.</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WEITERFÜHRENDE INFORMATIONEN:</a:t>
            </a:r>
          </a:p>
          <a:p>
            <a:pPr algn="l">
              <a:lnSpc>
                <a:spcPct val="110000"/>
              </a:lnSpc>
              <a:spcAft>
                <a:spcPts val="300"/>
              </a:spcAft>
            </a:pPr>
            <a:r>
              <a:rPr lang="de-DE" sz="1400" noProof="1">
                <a:latin typeface="Source Sans 3"/>
                <a:ea typeface="Source Sans 3"/>
                <a:cs typeface="Source Sans 3"/>
                <a:sym typeface="Source Sans 3"/>
              </a:rPr>
              <a:t>Die Kategorisierung der Zielgruppen erfolgt nach Spaapen, Dijstelbloem, and Wamelink (2007): “Spaapen, Dijstelbloem, and Wamelink (2007) identified three broad groups of stakeholders for societal impact: 1. policy makers at the intermediary or government level, whose goal is either to use research for their own policies, or to facilitate the transfer of knowledge from science to society; 2. professional users (profit and nonprofit); that is, industry and societal organizations that want knowledge to develop products and services (this may refer to researchers who profit from developments in other disciplines); 3. end users; that is, the public at large or individual target groups (for example farmers, aids victims). (p. 79)”</a:t>
            </a:r>
          </a:p>
          <a:p>
            <a:pPr algn="l">
              <a:lnSpc>
                <a:spcPct val="110000"/>
              </a:lnSpc>
              <a:spcAft>
                <a:spcPts val="200"/>
              </a:spcAft>
            </a:pPr>
            <a:endParaRPr lang="de-DE" sz="1400" b="1"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p>
          <a:p>
            <a:pPr marL="158750" indent="0" algn="l">
              <a:lnSpc>
                <a:spcPct val="110000"/>
              </a:lnSpc>
              <a:spcAft>
                <a:spcPts val="300"/>
              </a:spcAft>
              <a:buNone/>
            </a:pPr>
            <a:r>
              <a:rPr lang="de-DE" sz="1400" b="0" i="0" u="none" strike="noStrike" cap="none" noProof="1">
                <a:solidFill>
                  <a:srgbClr val="000000"/>
                </a:solidFill>
                <a:effectLst/>
                <a:latin typeface="Source Sans 3"/>
                <a:ea typeface="Source Sans 3"/>
                <a:cs typeface="Source Sans 3"/>
                <a:sym typeface="Source Sans 3"/>
              </a:rPr>
              <a:t>Bornmann, L. (2013): What is societal impact of research and how can it be assessed? a literature survey. Journal of the American Society for Information Science and Technology, 64(2), 217–233.</a:t>
            </a:r>
          </a:p>
          <a:p>
            <a:pPr marL="158750" indent="0" rtl="0">
              <a:buNone/>
            </a:pPr>
            <a:r>
              <a:rPr lang="de-DE" sz="1400" b="0" i="0" u="none" strike="noStrike" cap="none" noProof="1">
                <a:solidFill>
                  <a:srgbClr val="000000"/>
                </a:solidFill>
                <a:effectLst/>
                <a:latin typeface="Source Sans 3"/>
                <a:ea typeface="Source Sans 3"/>
                <a:cs typeface="Source Sans 3"/>
                <a:sym typeface="Source Sans 3"/>
              </a:rPr>
              <a:t>Spaapen, J.B., Dijstelbloem, H., &amp; Wamelink, F. (2007): Evaluating research in context: A method for comprehensive assessment. The Hague, The Netherlands: Consultative Committee of Sector Councils for Research and Development.</a:t>
            </a:r>
            <a:endParaRPr lang="de-DE" noProof="1">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cb490c47a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cb490c47a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Die Zielgruppenauswahl wird im Folgenden exemplarisch an dem bereits bekannten Beispiel aus den Neurowissenschaften aus Modul I gezeigt.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cb490c47a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cb490c47a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Weitere Zielgruppen aus vergangenen Impact Schools</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p>
          <a:p>
            <a:pPr algn="l">
              <a:lnSpc>
                <a:spcPct val="110000"/>
              </a:lnSpc>
              <a:spcAft>
                <a:spcPts val="300"/>
              </a:spcAft>
            </a:pPr>
            <a:r>
              <a:rPr lang="de-DE" sz="1400" noProof="1">
                <a:latin typeface="Source Sans 3"/>
                <a:ea typeface="Source Sans 3"/>
                <a:cs typeface="Source Sans 3"/>
                <a:sym typeface="Source Sans 3"/>
              </a:rPr>
              <a:t>Hier hilft der Hinweis darauf, dass diese deutlich konkreter formuliert sind als die drei Kategorien von Spaapen, Dijstelbloem und Wamelink, aber jeweils einer von ihnen zuordenbar sind. Wenn es also an die Auswahl der eigenen Zielgruppe geht, hilft es, so konkret wie möglich zu werden – denn je klarer die Zielgruppe eingegrenzt wird, desto besser können passgenaue Kommunikationsvorhaben entwickelt werden, die diese Zielgruppe tatsächlich erreichen.</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p>
          <a:p>
            <a:pPr algn="l">
              <a:lnSpc>
                <a:spcPct val="110000"/>
              </a:lnSpc>
              <a:spcAft>
                <a:spcPts val="300"/>
              </a:spcAft>
            </a:pPr>
            <a:r>
              <a:rPr lang="de-DE" sz="1400" noProof="1">
                <a:latin typeface="Source Sans 3"/>
                <a:ea typeface="Source Sans 3"/>
                <a:cs typeface="Source Sans 3"/>
                <a:sym typeface="Source Sans 3"/>
              </a:rPr>
              <a:t>Die dargestellten Zielgruppen wurden allesamt von ehemaligen Teilnehmenden der Impact School formuliert.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7fc81e8c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7fc81e8c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TONSPUR:</a:t>
            </a:r>
          </a:p>
          <a:p>
            <a:pPr algn="l">
              <a:lnSpc>
                <a:spcPct val="110000"/>
              </a:lnSpc>
              <a:spcAft>
                <a:spcPts val="300"/>
              </a:spcAft>
            </a:pPr>
            <a:r>
              <a:rPr lang="de-DE" sz="1400" noProof="1">
                <a:latin typeface="Source Sans 3"/>
                <a:ea typeface="Source Sans 3"/>
                <a:cs typeface="Source Sans 3"/>
                <a:sym typeface="Source Sans 3"/>
              </a:rPr>
              <a:t>Ansatz aus der Wissenschaftskommunikationsforschung, der vier relevante Fragen zeigt, um sich der gewählten Zielgruppe anzunähern:</a:t>
            </a:r>
          </a:p>
          <a:p>
            <a:pPr lvl="1" algn="l">
              <a:lnSpc>
                <a:spcPct val="110000"/>
              </a:lnSpc>
              <a:spcAft>
                <a:spcPts val="300"/>
              </a:spcAft>
            </a:pPr>
            <a:r>
              <a:rPr lang="de-DE" sz="1400" noProof="1">
                <a:latin typeface="Source Sans 3"/>
                <a:ea typeface="Source Sans 3"/>
                <a:cs typeface="Source Sans 3"/>
                <a:sym typeface="Source Sans 3"/>
              </a:rPr>
              <a:t>Rollen und Beziehungen (bzgl. Wissenschaft und Projektthema)</a:t>
            </a:r>
          </a:p>
          <a:p>
            <a:pPr lvl="2" algn="l">
              <a:lnSpc>
                <a:spcPct val="110000"/>
              </a:lnSpc>
              <a:spcAft>
                <a:spcPts val="300"/>
              </a:spcAft>
            </a:pPr>
            <a:r>
              <a:rPr lang="de-DE" sz="1400" noProof="1">
                <a:latin typeface="Source Sans 3"/>
                <a:ea typeface="Source Sans 3"/>
                <a:cs typeface="Source Sans 3"/>
                <a:sym typeface="Source Sans 3"/>
              </a:rPr>
              <a:t>Institutioneller / organisatorischer Hintergrund</a:t>
            </a:r>
          </a:p>
          <a:p>
            <a:pPr lvl="2" algn="l">
              <a:lnSpc>
                <a:spcPct val="110000"/>
              </a:lnSpc>
              <a:spcAft>
                <a:spcPts val="300"/>
              </a:spcAft>
            </a:pPr>
            <a:r>
              <a:rPr lang="de-DE" sz="1400" noProof="1">
                <a:latin typeface="Source Sans 3"/>
                <a:ea typeface="Source Sans 3"/>
                <a:cs typeface="Source Sans 3"/>
                <a:sym typeface="Source Sans 3"/>
              </a:rPr>
              <a:t>Stakeholder, die mit dem Thema zu tun haben</a:t>
            </a:r>
          </a:p>
          <a:p>
            <a:pPr lvl="2" algn="l">
              <a:lnSpc>
                <a:spcPct val="110000"/>
              </a:lnSpc>
              <a:spcAft>
                <a:spcPts val="300"/>
              </a:spcAft>
            </a:pPr>
            <a:r>
              <a:rPr lang="de-DE" sz="1400" noProof="1">
                <a:latin typeface="Source Sans 3"/>
                <a:ea typeface="Source Sans 3"/>
                <a:cs typeface="Source Sans 3"/>
                <a:sym typeface="Source Sans 3"/>
              </a:rPr>
              <a:t>(räumliche) Nähe zum Thema oder zu Wissenschaft allgemein</a:t>
            </a:r>
          </a:p>
          <a:p>
            <a:pPr lvl="2" algn="l">
              <a:lnSpc>
                <a:spcPct val="110000"/>
              </a:lnSpc>
              <a:spcAft>
                <a:spcPts val="300"/>
              </a:spcAft>
            </a:pPr>
            <a:r>
              <a:rPr lang="de-DE" sz="1400" noProof="1">
                <a:latin typeface="Source Sans 3"/>
                <a:ea typeface="Source Sans 3"/>
                <a:cs typeface="Source Sans 3"/>
                <a:sym typeface="Source Sans 3"/>
              </a:rPr>
              <a:t>Vorbilder und Meinungsführer*innen</a:t>
            </a:r>
          </a:p>
          <a:p>
            <a:pPr lvl="2" algn="l">
              <a:lnSpc>
                <a:spcPct val="110000"/>
              </a:lnSpc>
              <a:spcAft>
                <a:spcPts val="300"/>
              </a:spcAft>
            </a:pPr>
            <a:r>
              <a:rPr lang="de-DE" sz="1400" noProof="1">
                <a:latin typeface="Source Sans 3"/>
                <a:ea typeface="Source Sans 3"/>
                <a:cs typeface="Source Sans 3"/>
                <a:sym typeface="Source Sans 3"/>
              </a:rPr>
              <a:t>Betroffenheit</a:t>
            </a:r>
          </a:p>
          <a:p>
            <a:pPr lvl="2" algn="l">
              <a:lnSpc>
                <a:spcPct val="110000"/>
              </a:lnSpc>
              <a:spcAft>
                <a:spcPts val="300"/>
              </a:spcAft>
            </a:pPr>
            <a:r>
              <a:rPr lang="de-DE" sz="1400" noProof="1">
                <a:latin typeface="Source Sans 3"/>
                <a:ea typeface="Source Sans 3"/>
                <a:cs typeface="Source Sans 3"/>
                <a:sym typeface="Source Sans 3"/>
              </a:rPr>
              <a:t>…</a:t>
            </a:r>
          </a:p>
          <a:p>
            <a:pPr lvl="1" algn="l">
              <a:lnSpc>
                <a:spcPct val="110000"/>
              </a:lnSpc>
              <a:spcAft>
                <a:spcPts val="300"/>
              </a:spcAft>
            </a:pPr>
            <a:r>
              <a:rPr lang="de-DE" sz="1400" noProof="1">
                <a:latin typeface="Source Sans 3"/>
                <a:ea typeface="Source Sans 3"/>
                <a:cs typeface="Source Sans 3"/>
                <a:sym typeface="Source Sans 3"/>
              </a:rPr>
              <a:t>Haltungen (bzgl. Wissenschaft und Projektthema)</a:t>
            </a:r>
          </a:p>
          <a:p>
            <a:pPr lvl="2" algn="l">
              <a:lnSpc>
                <a:spcPct val="110000"/>
              </a:lnSpc>
              <a:spcAft>
                <a:spcPts val="300"/>
              </a:spcAft>
            </a:pPr>
            <a:r>
              <a:rPr lang="de-DE" sz="1400" noProof="1">
                <a:latin typeface="Source Sans 3"/>
                <a:ea typeface="Source Sans 3"/>
                <a:cs typeface="Source Sans 3"/>
                <a:sym typeface="Source Sans 3"/>
              </a:rPr>
              <a:t>Gefühle bzgl. des Themas</a:t>
            </a:r>
          </a:p>
          <a:p>
            <a:pPr lvl="2" algn="l">
              <a:lnSpc>
                <a:spcPct val="110000"/>
              </a:lnSpc>
              <a:spcAft>
                <a:spcPts val="300"/>
              </a:spcAft>
            </a:pPr>
            <a:r>
              <a:rPr lang="de-DE" sz="1400" noProof="1">
                <a:latin typeface="Source Sans 3"/>
                <a:ea typeface="Source Sans 3"/>
                <a:cs typeface="Source Sans 3"/>
                <a:sym typeface="Source Sans 3"/>
              </a:rPr>
              <a:t>Vorwissen</a:t>
            </a:r>
          </a:p>
          <a:p>
            <a:pPr lvl="2" algn="l">
              <a:lnSpc>
                <a:spcPct val="110000"/>
              </a:lnSpc>
              <a:spcAft>
                <a:spcPts val="300"/>
              </a:spcAft>
            </a:pPr>
            <a:r>
              <a:rPr lang="de-DE" sz="1400" noProof="1">
                <a:latin typeface="Source Sans 3"/>
                <a:ea typeface="Source Sans 3"/>
                <a:cs typeface="Source Sans 3"/>
                <a:sym typeface="Source Sans 3"/>
              </a:rPr>
              <a:t>Vertrauen in Wissenschaft</a:t>
            </a:r>
          </a:p>
          <a:p>
            <a:pPr lvl="2" algn="l">
              <a:lnSpc>
                <a:spcPct val="110000"/>
              </a:lnSpc>
              <a:spcAft>
                <a:spcPts val="300"/>
              </a:spcAft>
            </a:pPr>
            <a:r>
              <a:rPr lang="de-DE" sz="1400" noProof="1">
                <a:latin typeface="Source Sans 3"/>
                <a:ea typeface="Source Sans 3"/>
                <a:cs typeface="Source Sans 3"/>
                <a:sym typeface="Source Sans 3"/>
              </a:rPr>
              <a:t>…</a:t>
            </a:r>
          </a:p>
          <a:p>
            <a:pPr lvl="1" algn="l">
              <a:lnSpc>
                <a:spcPct val="110000"/>
              </a:lnSpc>
              <a:spcAft>
                <a:spcPts val="300"/>
              </a:spcAft>
            </a:pPr>
            <a:r>
              <a:rPr lang="de-DE" sz="1400" noProof="1">
                <a:latin typeface="Source Sans 3"/>
                <a:ea typeface="Source Sans 3"/>
                <a:cs typeface="Source Sans 3"/>
                <a:sym typeface="Source Sans 3"/>
              </a:rPr>
              <a:t>Soziodemografische Angaben</a:t>
            </a:r>
          </a:p>
          <a:p>
            <a:pPr lvl="2" algn="l">
              <a:lnSpc>
                <a:spcPct val="110000"/>
              </a:lnSpc>
              <a:spcAft>
                <a:spcPts val="300"/>
              </a:spcAft>
            </a:pPr>
            <a:r>
              <a:rPr lang="de-DE" sz="1400" noProof="1">
                <a:latin typeface="Source Sans 3"/>
                <a:ea typeface="Source Sans 3"/>
                <a:cs typeface="Source Sans 3"/>
                <a:sym typeface="Source Sans 3"/>
              </a:rPr>
              <a:t>Gender</a:t>
            </a:r>
          </a:p>
          <a:p>
            <a:pPr lvl="2" algn="l">
              <a:lnSpc>
                <a:spcPct val="110000"/>
              </a:lnSpc>
              <a:spcAft>
                <a:spcPts val="300"/>
              </a:spcAft>
            </a:pPr>
            <a:r>
              <a:rPr lang="de-DE" sz="1400" noProof="1">
                <a:latin typeface="Source Sans 3"/>
                <a:ea typeface="Source Sans 3"/>
                <a:cs typeface="Source Sans 3"/>
                <a:sym typeface="Source Sans 3"/>
              </a:rPr>
              <a:t>Alter</a:t>
            </a:r>
          </a:p>
          <a:p>
            <a:pPr lvl="2" algn="l">
              <a:lnSpc>
                <a:spcPct val="110000"/>
              </a:lnSpc>
              <a:spcAft>
                <a:spcPts val="300"/>
              </a:spcAft>
            </a:pPr>
            <a:r>
              <a:rPr lang="de-DE" sz="1400" noProof="1">
                <a:latin typeface="Source Sans 3"/>
                <a:ea typeface="Source Sans 3"/>
                <a:cs typeface="Source Sans 3"/>
                <a:sym typeface="Source Sans 3"/>
              </a:rPr>
              <a:t>Wohnort</a:t>
            </a:r>
          </a:p>
          <a:p>
            <a:pPr lvl="2" algn="l">
              <a:lnSpc>
                <a:spcPct val="110000"/>
              </a:lnSpc>
              <a:spcAft>
                <a:spcPts val="300"/>
              </a:spcAft>
            </a:pPr>
            <a:r>
              <a:rPr lang="de-DE" sz="1400" noProof="1">
                <a:latin typeface="Source Sans 3"/>
                <a:ea typeface="Source Sans 3"/>
                <a:cs typeface="Source Sans 3"/>
                <a:sym typeface="Source Sans 3"/>
              </a:rPr>
              <a:t>Bildungsstand</a:t>
            </a:r>
          </a:p>
          <a:p>
            <a:pPr lvl="2" algn="l">
              <a:lnSpc>
                <a:spcPct val="110000"/>
              </a:lnSpc>
              <a:spcAft>
                <a:spcPts val="300"/>
              </a:spcAft>
            </a:pPr>
            <a:r>
              <a:rPr lang="de-DE" sz="1400" noProof="1">
                <a:latin typeface="Source Sans 3"/>
                <a:ea typeface="Source Sans 3"/>
                <a:cs typeface="Source Sans 3"/>
                <a:sym typeface="Source Sans 3"/>
              </a:rPr>
              <a:t>Einkommen</a:t>
            </a:r>
          </a:p>
          <a:p>
            <a:pPr lvl="2" algn="l">
              <a:lnSpc>
                <a:spcPct val="110000"/>
              </a:lnSpc>
              <a:spcAft>
                <a:spcPts val="300"/>
              </a:spcAft>
            </a:pPr>
            <a:r>
              <a:rPr lang="de-DE" sz="1400" noProof="1">
                <a:latin typeface="Source Sans 3"/>
                <a:ea typeface="Source Sans 3"/>
                <a:cs typeface="Source Sans 3"/>
                <a:sym typeface="Source Sans 3"/>
              </a:rPr>
              <a:t>…</a:t>
            </a:r>
          </a:p>
          <a:p>
            <a:pPr lvl="1" algn="l">
              <a:lnSpc>
                <a:spcPct val="110000"/>
              </a:lnSpc>
              <a:spcAft>
                <a:spcPts val="300"/>
              </a:spcAft>
            </a:pPr>
            <a:r>
              <a:rPr lang="de-DE" sz="1400" noProof="1">
                <a:latin typeface="Source Sans 3"/>
                <a:ea typeface="Source Sans 3"/>
                <a:cs typeface="Source Sans 3"/>
                <a:sym typeface="Source Sans 3"/>
              </a:rPr>
              <a:t>Informationsverhalten</a:t>
            </a:r>
          </a:p>
          <a:p>
            <a:pPr lvl="2" algn="l">
              <a:lnSpc>
                <a:spcPct val="110000"/>
              </a:lnSpc>
              <a:spcAft>
                <a:spcPts val="300"/>
              </a:spcAft>
            </a:pPr>
            <a:r>
              <a:rPr lang="de-DE" sz="1400" noProof="1">
                <a:latin typeface="Source Sans 3"/>
                <a:ea typeface="Source Sans 3"/>
                <a:cs typeface="Source Sans 3"/>
                <a:sym typeface="Source Sans 3"/>
              </a:rPr>
              <a:t>Informationsquellen (Zeitungen, Social Media, Fachzeitschriften, …)</a:t>
            </a:r>
          </a:p>
          <a:p>
            <a:pPr lvl="2" algn="l">
              <a:lnSpc>
                <a:spcPct val="110000"/>
              </a:lnSpc>
              <a:spcAft>
                <a:spcPts val="300"/>
              </a:spcAft>
            </a:pPr>
            <a:r>
              <a:rPr lang="de-DE" sz="1400" noProof="1">
                <a:latin typeface="Source Sans 3"/>
                <a:ea typeface="Source Sans 3"/>
                <a:cs typeface="Source Sans 3"/>
                <a:sym typeface="Source Sans 3"/>
              </a:rPr>
              <a:t>Informationsformate (Audio, Video, Text, …)</a:t>
            </a:r>
          </a:p>
          <a:p>
            <a:pPr algn="l">
              <a:lnSpc>
                <a:spcPct val="110000"/>
              </a:lnSpc>
              <a:spcAft>
                <a:spcPts val="300"/>
              </a:spcAft>
            </a:pPr>
            <a:r>
              <a:rPr lang="de-DE" sz="1400" noProof="1">
                <a:latin typeface="Source Sans 3"/>
                <a:ea typeface="Source Sans 3"/>
                <a:cs typeface="Source Sans 3"/>
                <a:sym typeface="Source Sans 3"/>
              </a:rPr>
              <a:t>Zusätzlich zu den Fragen nach den individuellen Ausprägungen der Zielgruppe kann es helfen, sich zu vergegenwärtigen, welche Überschneidungen bzw. welchen Anknüpfungspunkt die Zielgruppe zum eigenen Thema hat. Dies ist wichtig für eine zielgruppengerechte Übersetzung der Inhalte, die man in den Austauschprozess einbringen möchte.</a:t>
            </a:r>
          </a:p>
          <a:p>
            <a:pPr algn="l">
              <a:lnSpc>
                <a:spcPct val="110000"/>
              </a:lnSpc>
              <a:spcAft>
                <a:spcPts val="200"/>
              </a:spcAft>
            </a:pPr>
            <a:endParaRPr lang="de-DE" sz="1400" b="1"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p>
          <a:p>
            <a:pPr algn="l">
              <a:lnSpc>
                <a:spcPct val="110000"/>
              </a:lnSpc>
              <a:spcAft>
                <a:spcPts val="300"/>
              </a:spcAft>
            </a:pPr>
            <a:r>
              <a:rPr lang="de-DE" sz="1400" noProof="1">
                <a:latin typeface="Source Sans 3"/>
                <a:ea typeface="Source Sans 3"/>
                <a:cs typeface="Source Sans 3"/>
                <a:sym typeface="Source Sans 3"/>
              </a:rPr>
              <a:t>Die letzte Frage des Anknüpfungspunkts wird in Modul III bei den „Essentials zielgruppengerechter Kommunikation“ aufgegriffen und dient u. a. als Vorbereitung für die geplanten Elevator Pitches in Modul III.</a:t>
            </a:r>
          </a:p>
          <a:p>
            <a:pPr algn="l">
              <a:lnSpc>
                <a:spcPct val="110000"/>
              </a:lnSpc>
              <a:spcAft>
                <a:spcPts val="300"/>
              </a:spcAft>
            </a:pPr>
            <a:endParaRPr lang="de-DE" sz="1400" noProof="1">
              <a:latin typeface="Source Sans 3"/>
              <a:ea typeface="Source Sans 3"/>
              <a:cs typeface="Source Sans 3"/>
              <a:sym typeface="Source Sans 3"/>
            </a:endParaRPr>
          </a:p>
          <a:p>
            <a:pPr marL="0" indent="0" algn="l">
              <a:lnSpc>
                <a:spcPct val="110000"/>
              </a:lnSpc>
              <a:spcAft>
                <a:spcPts val="200"/>
              </a:spcAft>
              <a:buNone/>
            </a:pPr>
            <a:r>
              <a:rPr lang="de-DE" sz="1400" b="1" noProof="1">
                <a:latin typeface="Source Sans 3"/>
                <a:ea typeface="Source Sans 3"/>
                <a:cs typeface="Source Sans 3"/>
                <a:sym typeface="Source Sans 3"/>
              </a:rPr>
              <a:t>QUELLEN:</a:t>
            </a:r>
          </a:p>
          <a:p>
            <a:pPr marL="158750" indent="0" rtl="0">
              <a:buNone/>
            </a:pPr>
            <a:r>
              <a:rPr lang="de-DE" sz="1400" b="0" i="0" u="none" strike="noStrike" cap="none" noProof="1">
                <a:solidFill>
                  <a:srgbClr val="000000"/>
                </a:solidFill>
                <a:effectLst/>
                <a:latin typeface="Source Sans 3"/>
                <a:ea typeface="Source Sans 3"/>
                <a:cs typeface="Source Sans 3"/>
                <a:sym typeface="Source Sans 3"/>
              </a:rPr>
              <a:t>Impact Unit (2022): Überblick zu Systematisierungen für Formate und Zielgruppen der Wissenschaftskommunikation: Praxisrelevante Erkenntnisse einer Auswertung wissenschaftlicher und praxisbezogener Publikationen.</a:t>
            </a:r>
            <a:endParaRPr lang="de-DE" noProof="1">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a2b9a0bbb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a2b9a0bb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0000"/>
              </a:lnSpc>
              <a:spcAft>
                <a:spcPts val="200"/>
              </a:spcAft>
              <a:buNone/>
            </a:pPr>
            <a:r>
              <a:rPr lang="de-DE" sz="1400" b="1" noProof="1">
                <a:latin typeface="Source Sans 3"/>
                <a:ea typeface="Source Sans 3"/>
                <a:cs typeface="Source Sans 3"/>
                <a:sym typeface="Source Sans 3"/>
              </a:rPr>
              <a:t>DIDAKTISCHE ANMERKUNGEN:</a:t>
            </a:r>
          </a:p>
          <a:p>
            <a:pPr algn="l">
              <a:lnSpc>
                <a:spcPct val="110000"/>
              </a:lnSpc>
              <a:spcAft>
                <a:spcPts val="300"/>
              </a:spcAft>
            </a:pPr>
            <a:r>
              <a:rPr lang="de-DE" sz="1400" noProof="1">
                <a:latin typeface="Source Sans 3"/>
                <a:ea typeface="Source Sans 3"/>
                <a:cs typeface="Source Sans 3"/>
                <a:sym typeface="Source Sans 3"/>
              </a:rPr>
              <a:t>Für eine wirkungsvolle Wissenschaftskommunikation ist es neben der Auswahl einer geeigneten Zielgruppe essenziell, diese bestmöglich zu verstehen. Hierfür wird sich an der Methode des „Empathy Mapping“ orientiert: Ursprünglich eine im UX-Design verwendete Methode, regt Empathy Mapping dazu an, sich in die Zielgruppe hineinzuversetzen, indem Gedanken, Gefühle und Verhalten von Endverbraucher*innen antizipiert werden.</a:t>
            </a:r>
          </a:p>
          <a:p>
            <a:pPr algn="l">
              <a:lnSpc>
                <a:spcPct val="110000"/>
              </a:lnSpc>
              <a:spcAft>
                <a:spcPts val="300"/>
              </a:spcAft>
            </a:pPr>
            <a:r>
              <a:rPr lang="de-DE" sz="1400" noProof="1">
                <a:latin typeface="Source Sans 3"/>
                <a:ea typeface="Source Sans 3"/>
                <a:cs typeface="Source Sans 3"/>
                <a:sym typeface="Source Sans 3"/>
              </a:rPr>
              <a:t>Das Empathy Mapping wird für die Impact School um den Ansatz zur Systematisierung und Beschreibung von Zielgruppen der Wissenschaftskommunikation der Impact Unit von Wissenschaft im Dialog erweitert und angepasst: Teilnehmende füllen ihre Empathiekarte mit den individuellen Ausprägungen ihrer Zielgruppe in Bezug auf Rollen und Beziehungen, Haltungen, soziodemografische Merkmale und Informationsverhalten aus. Hier kann der Hinweis helfen, dass für eine ausführliche Zielgruppenanalyse in der Regel deutlich mehr Zeitaufwand und fundiertere Recherche nötig sind.</a:t>
            </a:r>
          </a:p>
          <a:p>
            <a:pPr algn="l">
              <a:lnSpc>
                <a:spcPct val="110000"/>
              </a:lnSpc>
              <a:spcAft>
                <a:spcPts val="300"/>
              </a:spcAft>
            </a:pPr>
            <a:r>
              <a:rPr lang="de-DE" sz="1400" noProof="1">
                <a:latin typeface="Source Sans 3"/>
                <a:ea typeface="Source Sans 3"/>
                <a:cs typeface="Source Sans 3"/>
                <a:sym typeface="Source Sans 3"/>
              </a:rPr>
              <a:t>Die Aufgabe dient als Übung und darf von den Teilnehmenden als Brainstorming gestaltet werden, das stärker das generelle Hineinversetzen als Vollständigkeit in den Fokus stellt. Hier kann der Hinweis helfen, dass sie für eine Zielgruppenanalyse normalerweise mehr Zeit in Recherche und Ausarbeitung investieren würden.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odultitel" type="title">
  <p:cSld name="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l="-134" t="27886" r="25707" b="44206"/>
          <a:stretch/>
        </p:blipFill>
        <p:spPr>
          <a:xfrm>
            <a:off x="252050" y="841300"/>
            <a:ext cx="8640000" cy="4320000"/>
          </a:xfrm>
          <a:prstGeom prst="rect">
            <a:avLst/>
          </a:prstGeom>
          <a:noFill/>
          <a:ln>
            <a:noFill/>
          </a:ln>
        </p:spPr>
      </p:pic>
      <p:sp>
        <p:nvSpPr>
          <p:cNvPr id="15" name="Google Shape;15;p2"/>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6;p2"/>
          <p:cNvSpPr/>
          <p:nvPr/>
        </p:nvSpPr>
        <p:spPr>
          <a:xfrm>
            <a:off x="252000" y="841300"/>
            <a:ext cx="8640000" cy="18000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17;p2"/>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18" name="Google Shape;18;p2"/>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grpSp>
        <p:nvGrpSpPr>
          <p:cNvPr id="19" name="Google Shape;19;p2"/>
          <p:cNvGrpSpPr/>
          <p:nvPr/>
        </p:nvGrpSpPr>
        <p:grpSpPr>
          <a:xfrm>
            <a:off x="5428457" y="455546"/>
            <a:ext cx="3035314" cy="476884"/>
            <a:chOff x="5428457" y="455546"/>
            <a:chExt cx="3035314" cy="476884"/>
          </a:xfrm>
        </p:grpSpPr>
        <p:sp>
          <p:nvSpPr>
            <p:cNvPr id="20" name="Google Shape;20;p2"/>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 name="Google Shape;21;p2"/>
            <p:cNvPicPr preferRelativeResize="0"/>
            <p:nvPr/>
          </p:nvPicPr>
          <p:blipFill>
            <a:blip r:embed="rId3">
              <a:alphaModFix/>
            </a:blip>
            <a:stretch>
              <a:fillRect/>
            </a:stretch>
          </p:blipFill>
          <p:spPr>
            <a:xfrm>
              <a:off x="5428457" y="455546"/>
              <a:ext cx="3035314" cy="321731"/>
            </a:xfrm>
            <a:prstGeom prst="rect">
              <a:avLst/>
            </a:prstGeom>
            <a:noFill/>
            <a:ln>
              <a:noFill/>
            </a:ln>
          </p:spPr>
        </p:pic>
      </p:grpSp>
      <p:cxnSp>
        <p:nvCxnSpPr>
          <p:cNvPr id="22" name="Google Shape;22;p2"/>
          <p:cNvCxnSpPr>
            <a:stCxn id="15"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23" name="Google Shape;23;p2"/>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eystatement/Begrifflichkeit">
  <p:cSld name="SECTION_TITLE_AND_DESCRIPTION">
    <p:spTree>
      <p:nvGrpSpPr>
        <p:cNvPr id="1" name="Shape 94"/>
        <p:cNvGrpSpPr/>
        <p:nvPr/>
      </p:nvGrpSpPr>
      <p:grpSpPr>
        <a:xfrm>
          <a:off x="0" y="0"/>
          <a:ext cx="0" cy="0"/>
          <a:chOff x="0" y="0"/>
          <a:chExt cx="0" cy="0"/>
        </a:xfrm>
      </p:grpSpPr>
      <p:sp>
        <p:nvSpPr>
          <p:cNvPr id="95" name="Google Shape;95;p1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4200"/>
              <a:buNone/>
              <a:defRPr sz="4200"/>
            </a:lvl2pPr>
            <a:lvl3pPr lvl="2" rtl="0">
              <a:lnSpc>
                <a:spcPct val="100000"/>
              </a:lnSpc>
              <a:spcBef>
                <a:spcPts val="0"/>
              </a:spcBef>
              <a:spcAft>
                <a:spcPts val="0"/>
              </a:spcAft>
              <a:buSzPts val="4200"/>
              <a:buNone/>
              <a:defRPr sz="4200"/>
            </a:lvl3pPr>
            <a:lvl4pPr lvl="3" rtl="0">
              <a:lnSpc>
                <a:spcPct val="100000"/>
              </a:lnSpc>
              <a:spcBef>
                <a:spcPts val="0"/>
              </a:spcBef>
              <a:spcAft>
                <a:spcPts val="0"/>
              </a:spcAft>
              <a:buSzPts val="4200"/>
              <a:buNone/>
              <a:defRPr sz="4200"/>
            </a:lvl4pPr>
            <a:lvl5pPr lvl="4" rtl="0">
              <a:lnSpc>
                <a:spcPct val="100000"/>
              </a:lnSpc>
              <a:spcBef>
                <a:spcPts val="0"/>
              </a:spcBef>
              <a:spcAft>
                <a:spcPts val="0"/>
              </a:spcAft>
              <a:buSzPts val="4200"/>
              <a:buNone/>
              <a:defRPr sz="4200"/>
            </a:lvl5pPr>
            <a:lvl6pPr lvl="5" rtl="0">
              <a:lnSpc>
                <a:spcPct val="100000"/>
              </a:lnSpc>
              <a:spcBef>
                <a:spcPts val="0"/>
              </a:spcBef>
              <a:spcAft>
                <a:spcPts val="0"/>
              </a:spcAft>
              <a:buSzPts val="4200"/>
              <a:buNone/>
              <a:defRPr sz="4200"/>
            </a:lvl6pPr>
            <a:lvl7pPr lvl="6" rtl="0">
              <a:lnSpc>
                <a:spcPct val="100000"/>
              </a:lnSpc>
              <a:spcBef>
                <a:spcPts val="0"/>
              </a:spcBef>
              <a:spcAft>
                <a:spcPts val="0"/>
              </a:spcAft>
              <a:buSzPts val="4200"/>
              <a:buNone/>
              <a:defRPr sz="4200"/>
            </a:lvl7pPr>
            <a:lvl8pPr lvl="7" rtl="0">
              <a:lnSpc>
                <a:spcPct val="100000"/>
              </a:lnSpc>
              <a:spcBef>
                <a:spcPts val="0"/>
              </a:spcBef>
              <a:spcAft>
                <a:spcPts val="0"/>
              </a:spcAft>
              <a:buSzPts val="4200"/>
              <a:buNone/>
              <a:defRPr sz="4200"/>
            </a:lvl8pPr>
            <a:lvl9pPr lvl="8" rtl="0">
              <a:lnSpc>
                <a:spcPct val="100000"/>
              </a:lnSpc>
              <a:spcBef>
                <a:spcPts val="0"/>
              </a:spcBef>
              <a:spcAft>
                <a:spcPts val="0"/>
              </a:spcAft>
              <a:buSzPts val="4200"/>
              <a:buNone/>
              <a:defRPr sz="4200"/>
            </a:lvl9pPr>
          </a:lstStyle>
          <a:p>
            <a:endParaRPr/>
          </a:p>
        </p:txBody>
      </p:sp>
      <p:sp>
        <p:nvSpPr>
          <p:cNvPr id="97" name="Google Shape;97;p1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98" name="Google Shape;98;p12"/>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wischenüberschrift/Trenner">
  <p:cSld name="SECTION_TITLE_AND_DESCRIPTION_1">
    <p:spTree>
      <p:nvGrpSpPr>
        <p:cNvPr id="1" name="Shape 99"/>
        <p:cNvGrpSpPr/>
        <p:nvPr/>
      </p:nvGrpSpPr>
      <p:grpSpPr>
        <a:xfrm>
          <a:off x="0" y="0"/>
          <a:ext cx="0" cy="0"/>
          <a:chOff x="0" y="0"/>
          <a:chExt cx="0" cy="0"/>
        </a:xfrm>
      </p:grpSpPr>
      <p:sp>
        <p:nvSpPr>
          <p:cNvPr id="100" name="Google Shape;100;p13"/>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3"/>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02" name="Google Shape;102;p13"/>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3" name="Google Shape;103;p13"/>
          <p:cNvSpPr>
            <a:spLocks noGrp="1"/>
          </p:cNvSpPr>
          <p:nvPr>
            <p:ph type="pic" idx="2"/>
          </p:nvPr>
        </p:nvSpPr>
        <p:spPr>
          <a:xfrm>
            <a:off x="4572000" y="252000"/>
            <a:ext cx="4322100" cy="4586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SECTION_TITLE_AND_DESCRIPTION_1_1">
    <p:spTree>
      <p:nvGrpSpPr>
        <p:cNvPr id="1" name="Shape 104"/>
        <p:cNvGrpSpPr/>
        <p:nvPr/>
      </p:nvGrpSpPr>
      <p:grpSpPr>
        <a:xfrm>
          <a:off x="0" y="0"/>
          <a:ext cx="0" cy="0"/>
          <a:chOff x="0" y="0"/>
          <a:chExt cx="0" cy="0"/>
        </a:xfrm>
      </p:grpSpPr>
      <p:sp>
        <p:nvSpPr>
          <p:cNvPr id="105" name="Google Shape;105;p14"/>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4"/>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AGENDA</a:t>
            </a:r>
            <a:endParaRPr sz="1000">
              <a:latin typeface="JetBrains Mono Light"/>
              <a:ea typeface="JetBrains Mono Light"/>
              <a:cs typeface="JetBrains Mono Light"/>
              <a:sym typeface="JetBrains Mono Light"/>
            </a:endParaRPr>
          </a:p>
        </p:txBody>
      </p:sp>
      <p:pic>
        <p:nvPicPr>
          <p:cNvPr id="107" name="Google Shape;107;p14"/>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08" name="Google Shape;108;p14"/>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09" name="Google Shape;109;p14"/>
          <p:cNvSpPr txBox="1">
            <a:spLocks noGrp="1"/>
          </p:cNvSpPr>
          <p:nvPr>
            <p:ph type="title"/>
          </p:nvPr>
        </p:nvSpPr>
        <p:spPr>
          <a:xfrm>
            <a:off x="1075960" y="1976850"/>
            <a:ext cx="2317800" cy="1189800"/>
          </a:xfrm>
          <a:prstGeom prst="rect">
            <a:avLst/>
          </a:prstGeom>
          <a:ln>
            <a:noFill/>
          </a:ln>
        </p:spPr>
        <p:txBody>
          <a:bodyPr spcFirstLastPara="1" wrap="square" lIns="91425" tIns="91425" rIns="91425" bIns="91425" anchor="ctr" anchorCtr="0">
            <a:normAutofit/>
          </a:bodyPr>
          <a:lstStyle>
            <a:lvl1pPr marL="0" marR="0" lvl="0" indent="0" algn="ctr" rtl="0">
              <a:lnSpc>
                <a:spcPct val="115000"/>
              </a:lnSpc>
              <a:spcBef>
                <a:spcPts val="0"/>
              </a:spcBef>
              <a:spcAft>
                <a:spcPts val="0"/>
              </a:spcAft>
              <a:buNone/>
              <a:defRPr sz="2300">
                <a:solidFill>
                  <a:schemeClr val="lt1"/>
                </a:solidFill>
              </a:defRPr>
            </a:lvl1pPr>
            <a:lvl2pPr lvl="1">
              <a:spcBef>
                <a:spcPts val="0"/>
              </a:spcBef>
              <a:spcAft>
                <a:spcPts val="0"/>
              </a:spcAft>
              <a:buSzPts val="2800"/>
              <a:buFont typeface="Source Sans 3"/>
              <a:buNone/>
              <a:defRPr>
                <a:latin typeface="Source Sans 3"/>
                <a:ea typeface="Source Sans 3"/>
                <a:cs typeface="Source Sans 3"/>
                <a:sym typeface="Source Sans 3"/>
              </a:defRPr>
            </a:lvl2pPr>
            <a:lvl3pPr lvl="2">
              <a:spcBef>
                <a:spcPts val="0"/>
              </a:spcBef>
              <a:spcAft>
                <a:spcPts val="0"/>
              </a:spcAft>
              <a:buSzPts val="2800"/>
              <a:buFont typeface="Source Sans 3"/>
              <a:buNone/>
              <a:defRPr>
                <a:latin typeface="Source Sans 3"/>
                <a:ea typeface="Source Sans 3"/>
                <a:cs typeface="Source Sans 3"/>
                <a:sym typeface="Source Sans 3"/>
              </a:defRPr>
            </a:lvl3pPr>
            <a:lvl4pPr lvl="3">
              <a:spcBef>
                <a:spcPts val="0"/>
              </a:spcBef>
              <a:spcAft>
                <a:spcPts val="0"/>
              </a:spcAft>
              <a:buSzPts val="2800"/>
              <a:buFont typeface="Source Sans 3"/>
              <a:buNone/>
              <a:defRPr>
                <a:latin typeface="Source Sans 3"/>
                <a:ea typeface="Source Sans 3"/>
                <a:cs typeface="Source Sans 3"/>
                <a:sym typeface="Source Sans 3"/>
              </a:defRPr>
            </a:lvl4pPr>
            <a:lvl5pPr lvl="4">
              <a:spcBef>
                <a:spcPts val="0"/>
              </a:spcBef>
              <a:spcAft>
                <a:spcPts val="0"/>
              </a:spcAft>
              <a:buSzPts val="2800"/>
              <a:buFont typeface="Source Sans 3"/>
              <a:buNone/>
              <a:defRPr>
                <a:latin typeface="Source Sans 3"/>
                <a:ea typeface="Source Sans 3"/>
                <a:cs typeface="Source Sans 3"/>
                <a:sym typeface="Source Sans 3"/>
              </a:defRPr>
            </a:lvl5pPr>
            <a:lvl6pPr lvl="5">
              <a:spcBef>
                <a:spcPts val="0"/>
              </a:spcBef>
              <a:spcAft>
                <a:spcPts val="0"/>
              </a:spcAft>
              <a:buSzPts val="2800"/>
              <a:buFont typeface="Source Sans 3"/>
              <a:buNone/>
              <a:defRPr>
                <a:latin typeface="Source Sans 3"/>
                <a:ea typeface="Source Sans 3"/>
                <a:cs typeface="Source Sans 3"/>
                <a:sym typeface="Source Sans 3"/>
              </a:defRPr>
            </a:lvl6pPr>
            <a:lvl7pPr lvl="6">
              <a:spcBef>
                <a:spcPts val="0"/>
              </a:spcBef>
              <a:spcAft>
                <a:spcPts val="0"/>
              </a:spcAft>
              <a:buSzPts val="2800"/>
              <a:buFont typeface="Source Sans 3"/>
              <a:buNone/>
              <a:defRPr>
                <a:latin typeface="Source Sans 3"/>
                <a:ea typeface="Source Sans 3"/>
                <a:cs typeface="Source Sans 3"/>
                <a:sym typeface="Source Sans 3"/>
              </a:defRPr>
            </a:lvl7pPr>
            <a:lvl8pPr lvl="7">
              <a:spcBef>
                <a:spcPts val="0"/>
              </a:spcBef>
              <a:spcAft>
                <a:spcPts val="0"/>
              </a:spcAft>
              <a:buSzPts val="2800"/>
              <a:buFont typeface="Source Sans 3"/>
              <a:buNone/>
              <a:defRPr>
                <a:latin typeface="Source Sans 3"/>
                <a:ea typeface="Source Sans 3"/>
                <a:cs typeface="Source Sans 3"/>
                <a:sym typeface="Source Sans 3"/>
              </a:defRPr>
            </a:lvl8pPr>
            <a:lvl9pPr lvl="8">
              <a:spcBef>
                <a:spcPts val="0"/>
              </a:spcBef>
              <a:spcAft>
                <a:spcPts val="0"/>
              </a:spcAft>
              <a:buSzPts val="2800"/>
              <a:buFont typeface="Source Sans 3"/>
              <a:buNone/>
              <a:defRPr>
                <a:latin typeface="Source Sans 3"/>
                <a:ea typeface="Source Sans 3"/>
                <a:cs typeface="Source Sans 3"/>
                <a:sym typeface="Source Sans 3"/>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5"/>
          <p:cNvSpPr/>
          <p:nvPr/>
        </p:nvSpPr>
        <p:spPr>
          <a:xfrm>
            <a:off x="238125" y="4732725"/>
            <a:ext cx="8736300" cy="410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Übung (inkl. Details)">
  <p:cSld name="Key statement + Bullets">
    <p:spTree>
      <p:nvGrpSpPr>
        <p:cNvPr id="1" name="Shape 112"/>
        <p:cNvGrpSpPr/>
        <p:nvPr/>
      </p:nvGrpSpPr>
      <p:grpSpPr>
        <a:xfrm>
          <a:off x="0" y="0"/>
          <a:ext cx="0" cy="0"/>
          <a:chOff x="0" y="0"/>
          <a:chExt cx="0" cy="0"/>
        </a:xfrm>
      </p:grpSpPr>
      <p:sp>
        <p:nvSpPr>
          <p:cNvPr id="113" name="Google Shape;113;p16"/>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14" name="Google Shape;114;p16"/>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5" name="Google Shape;115;p16"/>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200"/>
              <a:buNone/>
              <a:defRPr sz="2200">
                <a:solidFill>
                  <a:schemeClr val="lt1"/>
                </a:solidFill>
              </a:defRPr>
            </a:lvl1pPr>
            <a:lvl2pPr lvl="1" rtl="0">
              <a:lnSpc>
                <a:spcPct val="100000"/>
              </a:lnSpc>
              <a:spcBef>
                <a:spcPts val="0"/>
              </a:spcBef>
              <a:spcAft>
                <a:spcPts val="0"/>
              </a:spcAft>
              <a:buClr>
                <a:schemeClr val="lt1"/>
              </a:buClr>
              <a:buSzPts val="4200"/>
              <a:buNone/>
              <a:defRPr sz="4200">
                <a:solidFill>
                  <a:schemeClr val="lt1"/>
                </a:solidFill>
              </a:defRPr>
            </a:lvl2pPr>
            <a:lvl3pPr lvl="2" rtl="0">
              <a:lnSpc>
                <a:spcPct val="100000"/>
              </a:lnSpc>
              <a:spcBef>
                <a:spcPts val="0"/>
              </a:spcBef>
              <a:spcAft>
                <a:spcPts val="0"/>
              </a:spcAft>
              <a:buClr>
                <a:schemeClr val="lt1"/>
              </a:buClr>
              <a:buSzPts val="4200"/>
              <a:buNone/>
              <a:defRPr sz="4200">
                <a:solidFill>
                  <a:schemeClr val="lt1"/>
                </a:solidFill>
              </a:defRPr>
            </a:lvl3pPr>
            <a:lvl4pPr lvl="3" rtl="0">
              <a:lnSpc>
                <a:spcPct val="100000"/>
              </a:lnSpc>
              <a:spcBef>
                <a:spcPts val="0"/>
              </a:spcBef>
              <a:spcAft>
                <a:spcPts val="0"/>
              </a:spcAft>
              <a:buClr>
                <a:schemeClr val="lt1"/>
              </a:buClr>
              <a:buSzPts val="4200"/>
              <a:buNone/>
              <a:defRPr sz="4200">
                <a:solidFill>
                  <a:schemeClr val="lt1"/>
                </a:solidFill>
              </a:defRPr>
            </a:lvl4pPr>
            <a:lvl5pPr lvl="4" rtl="0">
              <a:lnSpc>
                <a:spcPct val="100000"/>
              </a:lnSpc>
              <a:spcBef>
                <a:spcPts val="0"/>
              </a:spcBef>
              <a:spcAft>
                <a:spcPts val="0"/>
              </a:spcAft>
              <a:buClr>
                <a:schemeClr val="lt1"/>
              </a:buClr>
              <a:buSzPts val="4200"/>
              <a:buNone/>
              <a:defRPr sz="4200">
                <a:solidFill>
                  <a:schemeClr val="lt1"/>
                </a:solidFill>
              </a:defRPr>
            </a:lvl5pPr>
            <a:lvl6pPr lvl="5" rtl="0">
              <a:lnSpc>
                <a:spcPct val="100000"/>
              </a:lnSpc>
              <a:spcBef>
                <a:spcPts val="0"/>
              </a:spcBef>
              <a:spcAft>
                <a:spcPts val="0"/>
              </a:spcAft>
              <a:buClr>
                <a:schemeClr val="lt1"/>
              </a:buClr>
              <a:buSzPts val="4200"/>
              <a:buNone/>
              <a:defRPr sz="4200">
                <a:solidFill>
                  <a:schemeClr val="lt1"/>
                </a:solidFill>
              </a:defRPr>
            </a:lvl6pPr>
            <a:lvl7pPr lvl="6" rtl="0">
              <a:lnSpc>
                <a:spcPct val="100000"/>
              </a:lnSpc>
              <a:spcBef>
                <a:spcPts val="0"/>
              </a:spcBef>
              <a:spcAft>
                <a:spcPts val="0"/>
              </a:spcAft>
              <a:buClr>
                <a:schemeClr val="lt1"/>
              </a:buClr>
              <a:buSzPts val="4200"/>
              <a:buNone/>
              <a:defRPr sz="4200">
                <a:solidFill>
                  <a:schemeClr val="lt1"/>
                </a:solidFill>
              </a:defRPr>
            </a:lvl7pPr>
            <a:lvl8pPr lvl="7" rtl="0">
              <a:lnSpc>
                <a:spcPct val="100000"/>
              </a:lnSpc>
              <a:spcBef>
                <a:spcPts val="0"/>
              </a:spcBef>
              <a:spcAft>
                <a:spcPts val="0"/>
              </a:spcAft>
              <a:buClr>
                <a:schemeClr val="lt1"/>
              </a:buClr>
              <a:buSzPts val="4200"/>
              <a:buNone/>
              <a:defRPr sz="4200">
                <a:solidFill>
                  <a:schemeClr val="lt1"/>
                </a:solidFill>
              </a:defRPr>
            </a:lvl8pPr>
            <a:lvl9pPr lvl="8" rtl="0">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16" name="Google Shape;116;p16"/>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17" name="Google Shape;117;p16"/>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Übung (Plenum/Reflexion)">
  <p:cSld name="Key statement + Bullets_1">
    <p:spTree>
      <p:nvGrpSpPr>
        <p:cNvPr id="1" name="Shape 118"/>
        <p:cNvGrpSpPr/>
        <p:nvPr/>
      </p:nvGrpSpPr>
      <p:grpSpPr>
        <a:xfrm>
          <a:off x="0" y="0"/>
          <a:ext cx="0" cy="0"/>
          <a:chOff x="0" y="0"/>
          <a:chExt cx="0" cy="0"/>
        </a:xfrm>
      </p:grpSpPr>
      <p:sp>
        <p:nvSpPr>
          <p:cNvPr id="119" name="Google Shape;119;p1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0" name="Google Shape;120;p1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1" name="Google Shape;121;p1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2" name="Google Shape;122;p17"/>
          <p:cNvSpPr>
            <a:spLocks noGrp="1"/>
          </p:cNvSpPr>
          <p:nvPr>
            <p:ph type="pic" idx="2"/>
          </p:nvPr>
        </p:nvSpPr>
        <p:spPr>
          <a:xfrm>
            <a:off x="4572000" y="252000"/>
            <a:ext cx="4322100" cy="4586400"/>
          </a:xfrm>
          <a:prstGeom prst="rect">
            <a:avLst/>
          </a:prstGeom>
          <a:noFill/>
          <a:ln>
            <a:noFill/>
          </a:ln>
        </p:spPr>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flipped">
  <p:cSld name="SECTION_TITLE_AND_DESCRIPTION_1_2">
    <p:spTree>
      <p:nvGrpSpPr>
        <p:cNvPr id="1" name="Shape 123"/>
        <p:cNvGrpSpPr/>
        <p:nvPr/>
      </p:nvGrpSpPr>
      <p:grpSpPr>
        <a:xfrm>
          <a:off x="0" y="0"/>
          <a:ext cx="0" cy="0"/>
          <a:chOff x="0" y="0"/>
          <a:chExt cx="0" cy="0"/>
        </a:xfrm>
      </p:grpSpPr>
      <p:sp>
        <p:nvSpPr>
          <p:cNvPr id="124" name="Google Shape;124;p18"/>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8"/>
          <p:cNvSpPr txBox="1">
            <a:spLocks noGrp="1"/>
          </p:cNvSpPr>
          <p:nvPr>
            <p:ph type="title"/>
          </p:nvPr>
        </p:nvSpPr>
        <p:spPr>
          <a:xfrm>
            <a:off x="475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26" name="Google Shape;126;p18"/>
          <p:cNvSpPr txBox="1">
            <a:spLocks noGrp="1"/>
          </p:cNvSpPr>
          <p:nvPr>
            <p:ph type="subTitle" idx="1"/>
          </p:nvPr>
        </p:nvSpPr>
        <p:spPr>
          <a:xfrm>
            <a:off x="475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27" name="Google Shape;127;p18"/>
          <p:cNvSpPr txBox="1">
            <a:spLocks noGrp="1"/>
          </p:cNvSpPr>
          <p:nvPr>
            <p:ph type="body" idx="2"/>
          </p:nvPr>
        </p:nvSpPr>
        <p:spPr>
          <a:xfrm>
            <a:off x="477675" y="724075"/>
            <a:ext cx="3837000" cy="36951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 WissKomm">
  <p:cSld name="TITLE_AND_BODY_3">
    <p:bg>
      <p:bgPr>
        <a:solidFill>
          <a:schemeClr val="lt1"/>
        </a:solidFill>
        <a:effectLst/>
      </p:bgPr>
    </p:bg>
    <p:spTree>
      <p:nvGrpSpPr>
        <p:cNvPr id="1" name="Shape 128"/>
        <p:cNvGrpSpPr/>
        <p:nvPr/>
      </p:nvGrpSpPr>
      <p:grpSpPr>
        <a:xfrm>
          <a:off x="0" y="0"/>
          <a:ext cx="0" cy="0"/>
          <a:chOff x="0" y="0"/>
          <a:chExt cx="0" cy="0"/>
        </a:xfrm>
      </p:grpSpPr>
      <p:sp>
        <p:nvSpPr>
          <p:cNvPr id="129" name="Google Shape;129;p19"/>
          <p:cNvSpPr txBox="1"/>
          <p:nvPr/>
        </p:nvSpPr>
        <p:spPr>
          <a:xfrm>
            <a:off x="893250" y="15875"/>
            <a:ext cx="15975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de" sz="800">
                <a:solidFill>
                  <a:srgbClr val="006265"/>
                </a:solidFill>
                <a:latin typeface="JetBrains Mono Light"/>
                <a:ea typeface="JetBrains Mono Light"/>
                <a:cs typeface="JetBrains Mono Light"/>
                <a:sym typeface="JetBrains Mono Light"/>
              </a:rPr>
              <a:t>WISSENSCHAFTSKOMMUNIKATION</a:t>
            </a:r>
            <a:endParaRPr sz="800">
              <a:solidFill>
                <a:srgbClr val="006265"/>
              </a:solidFill>
              <a:latin typeface="JetBrains Mono Light"/>
              <a:ea typeface="JetBrains Mono Light"/>
              <a:cs typeface="JetBrains Mono Light"/>
              <a:sym typeface="JetBrains Mono Light"/>
            </a:endParaRPr>
          </a:p>
        </p:txBody>
      </p:sp>
      <p:sp>
        <p:nvSpPr>
          <p:cNvPr id="130" name="Google Shape;130;p19"/>
          <p:cNvSpPr txBox="1"/>
          <p:nvPr/>
        </p:nvSpPr>
        <p:spPr>
          <a:xfrm>
            <a:off x="3773244"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ZIELGRUPPEN</a:t>
            </a:r>
            <a:endParaRPr sz="800">
              <a:solidFill>
                <a:srgbClr val="858585"/>
              </a:solidFill>
              <a:latin typeface="JetBrains Mono Light"/>
              <a:ea typeface="JetBrains Mono Light"/>
              <a:cs typeface="JetBrains Mono Light"/>
              <a:sym typeface="JetBrains Mono Light"/>
            </a:endParaRPr>
          </a:p>
        </p:txBody>
      </p:sp>
      <p:sp>
        <p:nvSpPr>
          <p:cNvPr id="131" name="Google Shape;131;p19"/>
          <p:cNvSpPr txBox="1"/>
          <p:nvPr/>
        </p:nvSpPr>
        <p:spPr>
          <a:xfrm>
            <a:off x="6653238"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OUTCOME</a:t>
            </a:r>
            <a:endParaRPr sz="800">
              <a:solidFill>
                <a:srgbClr val="858585"/>
              </a:solidFill>
              <a:latin typeface="JetBrains Mono Light"/>
              <a:ea typeface="JetBrains Mono Light"/>
              <a:cs typeface="JetBrains Mono Light"/>
              <a:sym typeface="JetBrains Mono Light"/>
            </a:endParaRPr>
          </a:p>
        </p:txBody>
      </p:sp>
      <p:cxnSp>
        <p:nvCxnSpPr>
          <p:cNvPr id="132" name="Google Shape;132;p19"/>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19"/>
          <p:cNvCxnSpPr/>
          <p:nvPr/>
        </p:nvCxnSpPr>
        <p:spPr>
          <a:xfrm>
            <a:off x="833100" y="259400"/>
            <a:ext cx="1717800" cy="0"/>
          </a:xfrm>
          <a:prstGeom prst="straightConnector1">
            <a:avLst/>
          </a:prstGeom>
          <a:noFill/>
          <a:ln w="28575" cap="flat" cmpd="sng">
            <a:solidFill>
              <a:srgbClr val="006265"/>
            </a:solidFill>
            <a:prstDash val="solid"/>
            <a:round/>
            <a:headEnd type="none" w="med" len="med"/>
            <a:tailEnd type="none" w="med" len="med"/>
          </a:ln>
        </p:spPr>
      </p:cxnSp>
      <p:sp>
        <p:nvSpPr>
          <p:cNvPr id="134" name="Google Shape;134;p19"/>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sz="20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19"/>
          <p:cNvSpPr txBox="1">
            <a:spLocks noGrp="1"/>
          </p:cNvSpPr>
          <p:nvPr>
            <p:ph type="subTitle" idx="1"/>
          </p:nvPr>
        </p:nvSpPr>
        <p:spPr>
          <a:xfrm>
            <a:off x="252000" y="715388"/>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8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9"/>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statement + Bullets">
  <p:cSld name="Key statement + Bullets_2">
    <p:spTree>
      <p:nvGrpSpPr>
        <p:cNvPr id="1" name="Shape 137"/>
        <p:cNvGrpSpPr/>
        <p:nvPr/>
      </p:nvGrpSpPr>
      <p:grpSpPr>
        <a:xfrm>
          <a:off x="0" y="0"/>
          <a:ext cx="0" cy="0"/>
          <a:chOff x="0" y="0"/>
          <a:chExt cx="0" cy="0"/>
        </a:xfrm>
      </p:grpSpPr>
      <p:sp>
        <p:nvSpPr>
          <p:cNvPr id="138" name="Google Shape;138;p20"/>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39" name="Google Shape;139;p20"/>
          <p:cNvSpPr txBox="1">
            <a:spLocks noGrp="1"/>
          </p:cNvSpPr>
          <p:nvPr>
            <p:ph type="body" idx="1"/>
          </p:nvPr>
        </p:nvSpPr>
        <p:spPr>
          <a:xfrm>
            <a:off x="4812325" y="876475"/>
            <a:ext cx="3837000" cy="36951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40" name="Google Shape;140;p20"/>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1" name="Google Shape;141;p20"/>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42" name="Google Shape;142;p20"/>
          <p:cNvSpPr txBox="1">
            <a:spLocks noGrp="1"/>
          </p:cNvSpPr>
          <p:nvPr>
            <p:ph type="subTitle" idx="2"/>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43" name="Google Shape;143;p20"/>
          <p:cNvSpPr txBox="1">
            <a:spLocks noGrp="1"/>
          </p:cNvSpPr>
          <p:nvPr>
            <p:ph type="body" idx="3"/>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arnings">
  <p:cSld name="SECTION_TITLE_AND_DESCRIPTION_1_1_1_1">
    <p:spTree>
      <p:nvGrpSpPr>
        <p:cNvPr id="1" name="Shape 144"/>
        <p:cNvGrpSpPr/>
        <p:nvPr/>
      </p:nvGrpSpPr>
      <p:grpSpPr>
        <a:xfrm>
          <a:off x="0" y="0"/>
          <a:ext cx="0" cy="0"/>
          <a:chOff x="0" y="0"/>
          <a:chExt cx="0" cy="0"/>
        </a:xfrm>
      </p:grpSpPr>
      <p:sp>
        <p:nvSpPr>
          <p:cNvPr id="145" name="Google Shape;145;p21"/>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LEARNINGS</a:t>
            </a:r>
            <a:endParaRPr sz="1000">
              <a:latin typeface="JetBrains Mono Light"/>
              <a:ea typeface="JetBrains Mono Light"/>
              <a:cs typeface="JetBrains Mono Light"/>
              <a:sym typeface="JetBrains Mono Light"/>
            </a:endParaRPr>
          </a:p>
        </p:txBody>
      </p:sp>
      <p:sp>
        <p:nvSpPr>
          <p:cNvPr id="147" name="Google Shape;147;p21"/>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ITLE_AND_BODY_2">
    <p:bg>
      <p:bgPr>
        <a:solidFill>
          <a:schemeClr val="lt1"/>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37" name="Google Shape;37;p4"/>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odultitel" type="title">
  <p:cSld name="Modultitel">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l="-134" t="22452" r="23536" b="44205"/>
          <a:stretch>
            <a:fillRect/>
          </a:stretch>
        </p:blipFill>
        <p:spPr>
          <a:xfrm>
            <a:off x="-32351" y="-182880"/>
            <a:ext cx="9176351" cy="5326380"/>
          </a:xfrm>
          <a:prstGeom prst="rect">
            <a:avLst/>
          </a:prstGeom>
          <a:noFill/>
          <a:ln>
            <a:noFill/>
          </a:ln>
        </p:spPr>
      </p:pic>
      <p:sp>
        <p:nvSpPr>
          <p:cNvPr id="15" name="Google Shape;15;p2"/>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6;p2"/>
          <p:cNvSpPr/>
          <p:nvPr/>
        </p:nvSpPr>
        <p:spPr>
          <a:xfrm>
            <a:off x="-1274650" y="-196300"/>
            <a:ext cx="10418650" cy="26413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17" name="Google Shape;17;p2"/>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dirty="0"/>
          </a:p>
        </p:txBody>
      </p:sp>
      <p:sp>
        <p:nvSpPr>
          <p:cNvPr id="18" name="Google Shape;18;p2"/>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22" name="Google Shape;22;p2"/>
          <p:cNvCxnSpPr>
            <a:stCxn id="15"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23" name="Google Shape;23;p2"/>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3" name="Grafik 2">
            <a:extLst>
              <a:ext uri="{FF2B5EF4-FFF2-40B4-BE49-F238E27FC236}">
                <a16:creationId xmlns:a16="http://schemas.microsoft.com/office/drawing/2014/main" id="{F808EF1F-92A9-C8B0-7D13-0CD2410F78CF}"/>
              </a:ext>
            </a:extLst>
          </p:cNvPr>
          <p:cNvPicPr>
            <a:picLocks noChangeAspect="1"/>
          </p:cNvPicPr>
          <p:nvPr userDrawn="1"/>
        </p:nvPicPr>
        <p:blipFill>
          <a:blip r:embed="rId3"/>
          <a:stretch>
            <a:fillRect/>
          </a:stretch>
        </p:blipFill>
        <p:spPr>
          <a:xfrm>
            <a:off x="7251590" y="163130"/>
            <a:ext cx="1892410" cy="787039"/>
          </a:xfrm>
          <a:prstGeom prst="rect">
            <a:avLst/>
          </a:prstGeom>
        </p:spPr>
      </p:pic>
    </p:spTree>
    <p:extLst>
      <p:ext uri="{BB962C8B-B14F-4D97-AF65-F5344CB8AC3E}">
        <p14:creationId xmlns:p14="http://schemas.microsoft.com/office/powerpoint/2010/main" val="1412788270"/>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use">
  <p:cSld name="Pause">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t="24144" b="616"/>
          <a:stretch>
            <a:fillRect/>
          </a:stretch>
        </p:blipFill>
        <p:spPr>
          <a:xfrm>
            <a:off x="-958" y="-151140"/>
            <a:ext cx="9146260" cy="5463728"/>
          </a:xfrm>
          <a:prstGeom prst="rect">
            <a:avLst/>
          </a:prstGeom>
          <a:noFill/>
          <a:ln>
            <a:noFill/>
          </a:ln>
        </p:spPr>
      </p:pic>
      <p:sp>
        <p:nvSpPr>
          <p:cNvPr id="26" name="Google Shape;26;p3"/>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 name="Google Shape;27;p3"/>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dirty="0"/>
          </a:p>
        </p:txBody>
      </p:sp>
      <p:sp>
        <p:nvSpPr>
          <p:cNvPr id="28" name="Google Shape;28;p3"/>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Calibri"/>
              <a:buNone/>
              <a:defRPr sz="1600">
                <a:latin typeface="Calibri"/>
                <a:ea typeface="Calibri"/>
                <a:cs typeface="Calibri"/>
                <a:sym typeface="Calibri"/>
              </a:defRPr>
            </a:lvl2pPr>
            <a:lvl3pPr lvl="2" algn="ctr">
              <a:lnSpc>
                <a:spcPct val="100000"/>
              </a:lnSpc>
              <a:spcBef>
                <a:spcPts val="0"/>
              </a:spcBef>
              <a:spcAft>
                <a:spcPts val="0"/>
              </a:spcAft>
              <a:buSzPts val="1600"/>
              <a:buFont typeface="Calibri"/>
              <a:buNone/>
              <a:defRPr sz="1600">
                <a:latin typeface="Calibri"/>
                <a:ea typeface="Calibri"/>
                <a:cs typeface="Calibri"/>
                <a:sym typeface="Calibri"/>
              </a:defRPr>
            </a:lvl3pPr>
            <a:lvl4pPr lvl="3" algn="ctr">
              <a:lnSpc>
                <a:spcPct val="100000"/>
              </a:lnSpc>
              <a:spcBef>
                <a:spcPts val="0"/>
              </a:spcBef>
              <a:spcAft>
                <a:spcPts val="0"/>
              </a:spcAft>
              <a:buSzPts val="1600"/>
              <a:buFont typeface="Calibri"/>
              <a:buNone/>
              <a:defRPr sz="1600">
                <a:latin typeface="Calibri"/>
                <a:ea typeface="Calibri"/>
                <a:cs typeface="Calibri"/>
                <a:sym typeface="Calibri"/>
              </a:defRPr>
            </a:lvl4pPr>
            <a:lvl5pPr lvl="4" algn="ctr">
              <a:lnSpc>
                <a:spcPct val="100000"/>
              </a:lnSpc>
              <a:spcBef>
                <a:spcPts val="0"/>
              </a:spcBef>
              <a:spcAft>
                <a:spcPts val="0"/>
              </a:spcAft>
              <a:buSzPts val="1600"/>
              <a:buFont typeface="Calibri"/>
              <a:buNone/>
              <a:defRPr sz="1600">
                <a:latin typeface="Calibri"/>
                <a:ea typeface="Calibri"/>
                <a:cs typeface="Calibri"/>
                <a:sym typeface="Calibri"/>
              </a:defRPr>
            </a:lvl5pPr>
            <a:lvl6pPr lvl="5" algn="ctr">
              <a:lnSpc>
                <a:spcPct val="100000"/>
              </a:lnSpc>
              <a:spcBef>
                <a:spcPts val="0"/>
              </a:spcBef>
              <a:spcAft>
                <a:spcPts val="0"/>
              </a:spcAft>
              <a:buSzPts val="1600"/>
              <a:buFont typeface="Calibri"/>
              <a:buNone/>
              <a:defRPr sz="1600">
                <a:latin typeface="Calibri"/>
                <a:ea typeface="Calibri"/>
                <a:cs typeface="Calibri"/>
                <a:sym typeface="Calibri"/>
              </a:defRPr>
            </a:lvl6pPr>
            <a:lvl7pPr lvl="6" algn="ctr">
              <a:lnSpc>
                <a:spcPct val="100000"/>
              </a:lnSpc>
              <a:spcBef>
                <a:spcPts val="0"/>
              </a:spcBef>
              <a:spcAft>
                <a:spcPts val="0"/>
              </a:spcAft>
              <a:buSzPts val="1600"/>
              <a:buFont typeface="Calibri"/>
              <a:buNone/>
              <a:defRPr sz="1600">
                <a:latin typeface="Calibri"/>
                <a:ea typeface="Calibri"/>
                <a:cs typeface="Calibri"/>
                <a:sym typeface="Calibri"/>
              </a:defRPr>
            </a:lvl7pPr>
            <a:lvl8pPr lvl="7" algn="ctr">
              <a:lnSpc>
                <a:spcPct val="100000"/>
              </a:lnSpc>
              <a:spcBef>
                <a:spcPts val="0"/>
              </a:spcBef>
              <a:spcAft>
                <a:spcPts val="0"/>
              </a:spcAft>
              <a:buSzPts val="1600"/>
              <a:buFont typeface="Calibri"/>
              <a:buNone/>
              <a:defRPr sz="1600">
                <a:latin typeface="Calibri"/>
                <a:ea typeface="Calibri"/>
                <a:cs typeface="Calibri"/>
                <a:sym typeface="Calibri"/>
              </a:defRPr>
            </a:lvl8pPr>
            <a:lvl9pPr lvl="8" algn="ctr">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32" name="Google Shape;32;p3"/>
          <p:cNvCxnSpPr>
            <a:stCxn id="26"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33" name="Google Shape;33;p3"/>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2" name="Grafik 1">
            <a:extLst>
              <a:ext uri="{FF2B5EF4-FFF2-40B4-BE49-F238E27FC236}">
                <a16:creationId xmlns:a16="http://schemas.microsoft.com/office/drawing/2014/main" id="{CC5CC431-0CEA-3EED-91F3-BA018B539B4B}"/>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613961924"/>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Text">
    <p:bg>
      <p:bgPr>
        <a:solidFill>
          <a:schemeClr val="lt1"/>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6" name="Google Shape;36;p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37" name="Google Shape;37;p4"/>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3153029071"/>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Kapitel I">
  <p:cSld name="Text — Kapitel I">
    <p:bg>
      <p:bgPr>
        <a:solidFill>
          <a:schemeClr val="lt1"/>
        </a:solidFill>
        <a:effectLst/>
      </p:bgPr>
    </p:bg>
    <p:spTree>
      <p:nvGrpSpPr>
        <p:cNvPr id="1" name="Shape 38"/>
        <p:cNvGrpSpPr/>
        <p:nvPr/>
      </p:nvGrpSpPr>
      <p:grpSpPr>
        <a:xfrm>
          <a:off x="0" y="0"/>
          <a:ext cx="0" cy="0"/>
          <a:chOff x="0" y="0"/>
          <a:chExt cx="0" cy="0"/>
        </a:xfrm>
      </p:grpSpPr>
      <p:cxnSp>
        <p:nvCxnSpPr>
          <p:cNvPr id="39" name="Google Shape;39;p5"/>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40" name="Google Shape;40;p5"/>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EINSTIEG</a:t>
            </a:r>
            <a:endParaRPr sz="800" b="1">
              <a:solidFill>
                <a:schemeClr val="accent1"/>
              </a:solidFill>
              <a:latin typeface="JetBrains Mono"/>
              <a:ea typeface="JetBrains Mono"/>
              <a:cs typeface="JetBrains Mono"/>
              <a:sym typeface="JetBrains Mono"/>
            </a:endParaRPr>
          </a:p>
        </p:txBody>
      </p:sp>
      <p:sp>
        <p:nvSpPr>
          <p:cNvPr id="41" name="Google Shape;41;p5"/>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800">
                <a:solidFill>
                  <a:srgbClr val="858585"/>
                </a:solidFill>
                <a:latin typeface="JetBrains Mono Light"/>
                <a:ea typeface="JetBrains Mono Light"/>
                <a:cs typeface="JetBrains Mono Light"/>
                <a:sym typeface="JetBrains Mono Light"/>
              </a:rPr>
              <a:t>IMPACT</a:t>
            </a:r>
            <a:endParaRPr sz="800">
              <a:solidFill>
                <a:srgbClr val="858585"/>
              </a:solidFill>
              <a:latin typeface="JetBrains Mono Light"/>
              <a:ea typeface="JetBrains Mono Light"/>
              <a:cs typeface="JetBrains Mono Light"/>
              <a:sym typeface="JetBrains Mono Light"/>
            </a:endParaRPr>
          </a:p>
        </p:txBody>
      </p:sp>
      <p:sp>
        <p:nvSpPr>
          <p:cNvPr id="42" name="Google Shape;42;p5"/>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43" name="Google Shape;43;p5"/>
          <p:cNvCxnSpPr/>
          <p:nvPr/>
        </p:nvCxnSpPr>
        <p:spPr>
          <a:xfrm>
            <a:off x="257425" y="253463"/>
            <a:ext cx="8635200" cy="0"/>
          </a:xfrm>
          <a:prstGeom prst="straightConnector1">
            <a:avLst/>
          </a:prstGeom>
          <a:noFill/>
          <a:ln>
            <a:noFill/>
          </a:ln>
        </p:spPr>
      </p:cxnSp>
      <p:cxnSp>
        <p:nvCxnSpPr>
          <p:cNvPr id="44" name="Google Shape;44;p5"/>
          <p:cNvCxnSpPr/>
          <p:nvPr/>
        </p:nvCxnSpPr>
        <p:spPr>
          <a:xfrm>
            <a:off x="94575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45" name="Google Shape;45;p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Font typeface="JetBrains Mono"/>
              <a:buNone/>
              <a:defRPr sz="1000">
                <a:latin typeface="JetBrains Mono"/>
                <a:ea typeface="JetBrains Mono"/>
                <a:cs typeface="JetBrains Mono"/>
                <a:sym typeface="JetBrains Mono"/>
              </a:defRPr>
            </a:lvl2pPr>
            <a:lvl3pPr lvl="2" rtl="0">
              <a:spcBef>
                <a:spcPts val="0"/>
              </a:spcBef>
              <a:spcAft>
                <a:spcPts val="0"/>
              </a:spcAft>
              <a:buSzPts val="1000"/>
              <a:buFont typeface="JetBrains Mono"/>
              <a:buNone/>
              <a:defRPr sz="1000">
                <a:latin typeface="JetBrains Mono"/>
                <a:ea typeface="JetBrains Mono"/>
                <a:cs typeface="JetBrains Mono"/>
                <a:sym typeface="JetBrains Mono"/>
              </a:defRPr>
            </a:lvl3pPr>
            <a:lvl4pPr lvl="3" rtl="0">
              <a:spcBef>
                <a:spcPts val="0"/>
              </a:spcBef>
              <a:spcAft>
                <a:spcPts val="0"/>
              </a:spcAft>
              <a:buSzPts val="1000"/>
              <a:buFont typeface="JetBrains Mono"/>
              <a:buNone/>
              <a:defRPr sz="1000">
                <a:latin typeface="JetBrains Mono"/>
                <a:ea typeface="JetBrains Mono"/>
                <a:cs typeface="JetBrains Mono"/>
                <a:sym typeface="JetBrains Mono"/>
              </a:defRPr>
            </a:lvl4pPr>
            <a:lvl5pPr lvl="4" rtl="0">
              <a:spcBef>
                <a:spcPts val="0"/>
              </a:spcBef>
              <a:spcAft>
                <a:spcPts val="0"/>
              </a:spcAft>
              <a:buSzPts val="1000"/>
              <a:buFont typeface="JetBrains Mono"/>
              <a:buNone/>
              <a:defRPr sz="1000">
                <a:latin typeface="JetBrains Mono"/>
                <a:ea typeface="JetBrains Mono"/>
                <a:cs typeface="JetBrains Mono"/>
                <a:sym typeface="JetBrains Mono"/>
              </a:defRPr>
            </a:lvl5pPr>
            <a:lvl6pPr lvl="5" rtl="0">
              <a:spcBef>
                <a:spcPts val="0"/>
              </a:spcBef>
              <a:spcAft>
                <a:spcPts val="0"/>
              </a:spcAft>
              <a:buSzPts val="1000"/>
              <a:buFont typeface="JetBrains Mono"/>
              <a:buNone/>
              <a:defRPr sz="1000">
                <a:latin typeface="JetBrains Mono"/>
                <a:ea typeface="JetBrains Mono"/>
                <a:cs typeface="JetBrains Mono"/>
                <a:sym typeface="JetBrains Mono"/>
              </a:defRPr>
            </a:lvl6pPr>
            <a:lvl7pPr lvl="6" rtl="0">
              <a:spcBef>
                <a:spcPts val="0"/>
              </a:spcBef>
              <a:spcAft>
                <a:spcPts val="0"/>
              </a:spcAft>
              <a:buSzPts val="1000"/>
              <a:buFont typeface="JetBrains Mono"/>
              <a:buNone/>
              <a:defRPr sz="1000">
                <a:latin typeface="JetBrains Mono"/>
                <a:ea typeface="JetBrains Mono"/>
                <a:cs typeface="JetBrains Mono"/>
                <a:sym typeface="JetBrains Mono"/>
              </a:defRPr>
            </a:lvl7pPr>
            <a:lvl8pPr lvl="7" rtl="0">
              <a:spcBef>
                <a:spcPts val="0"/>
              </a:spcBef>
              <a:spcAft>
                <a:spcPts val="0"/>
              </a:spcAft>
              <a:buSzPts val="1000"/>
              <a:buFont typeface="JetBrains Mono"/>
              <a:buNone/>
              <a:defRPr sz="1000">
                <a:latin typeface="JetBrains Mono"/>
                <a:ea typeface="JetBrains Mono"/>
                <a:cs typeface="JetBrains Mono"/>
                <a:sym typeface="JetBrains Mono"/>
              </a:defRPr>
            </a:lvl8pPr>
            <a:lvl9pPr lvl="8" rtl="0">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47" name="Google Shape;47;p5"/>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3585043981"/>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Kapitel II">
  <p:cSld name="Text — Kapitel II">
    <p:bg>
      <p:bgPr>
        <a:solidFill>
          <a:schemeClr val="lt1"/>
        </a:solidFill>
        <a:effectLst/>
      </p:bgPr>
    </p:bg>
    <p:spTree>
      <p:nvGrpSpPr>
        <p:cNvPr id="1" name="Shape 48"/>
        <p:cNvGrpSpPr/>
        <p:nvPr/>
      </p:nvGrpSpPr>
      <p:grpSpPr>
        <a:xfrm>
          <a:off x="0" y="0"/>
          <a:ext cx="0" cy="0"/>
          <a:chOff x="0" y="0"/>
          <a:chExt cx="0" cy="0"/>
        </a:xfrm>
      </p:grpSpPr>
      <p:sp>
        <p:nvSpPr>
          <p:cNvPr id="49" name="Google Shape;49;p6"/>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50" name="Google Shape;50;p6"/>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rgbClr val="006265"/>
                </a:solidFill>
                <a:latin typeface="JetBrains Mono"/>
                <a:ea typeface="JetBrains Mono"/>
                <a:cs typeface="JetBrains Mono"/>
                <a:sym typeface="JetBrains Mono"/>
              </a:rPr>
              <a:t>IMPACT</a:t>
            </a:r>
            <a:endParaRPr sz="800" b="1">
              <a:solidFill>
                <a:srgbClr val="006265"/>
              </a:solidFill>
              <a:latin typeface="JetBrains Mono"/>
              <a:ea typeface="JetBrains Mono"/>
              <a:cs typeface="JetBrains Mono"/>
              <a:sym typeface="JetBrains Mono"/>
            </a:endParaRPr>
          </a:p>
        </p:txBody>
      </p:sp>
      <p:sp>
        <p:nvSpPr>
          <p:cNvPr id="51" name="Google Shape;51;p6"/>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52" name="Google Shape;52;p6"/>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6"/>
          <p:cNvCxnSpPr/>
          <p:nvPr/>
        </p:nvCxnSpPr>
        <p:spPr>
          <a:xfrm>
            <a:off x="3805525"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54" name="Google Shape;54;p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sz="20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6"/>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000"/>
              <a:buFont typeface="JetBrains Mono"/>
              <a:buNone/>
              <a:defRPr sz="1000">
                <a:latin typeface="JetBrains Mono"/>
                <a:ea typeface="JetBrains Mono"/>
                <a:cs typeface="JetBrains Mono"/>
                <a:sym typeface="JetBrains Mono"/>
              </a:defRPr>
            </a:lvl2pPr>
            <a:lvl3pPr lvl="2">
              <a:spcBef>
                <a:spcPts val="0"/>
              </a:spcBef>
              <a:spcAft>
                <a:spcPts val="0"/>
              </a:spcAft>
              <a:buSzPts val="1000"/>
              <a:buFont typeface="JetBrains Mono"/>
              <a:buNone/>
              <a:defRPr sz="1000">
                <a:latin typeface="JetBrains Mono"/>
                <a:ea typeface="JetBrains Mono"/>
                <a:cs typeface="JetBrains Mono"/>
                <a:sym typeface="JetBrains Mono"/>
              </a:defRPr>
            </a:lvl3pPr>
            <a:lvl4pPr lvl="3">
              <a:spcBef>
                <a:spcPts val="0"/>
              </a:spcBef>
              <a:spcAft>
                <a:spcPts val="0"/>
              </a:spcAft>
              <a:buSzPts val="1000"/>
              <a:buFont typeface="JetBrains Mono"/>
              <a:buNone/>
              <a:defRPr sz="1000">
                <a:latin typeface="JetBrains Mono"/>
                <a:ea typeface="JetBrains Mono"/>
                <a:cs typeface="JetBrains Mono"/>
                <a:sym typeface="JetBrains Mono"/>
              </a:defRPr>
            </a:lvl4pPr>
            <a:lvl5pPr lvl="4">
              <a:spcBef>
                <a:spcPts val="0"/>
              </a:spcBef>
              <a:spcAft>
                <a:spcPts val="0"/>
              </a:spcAft>
              <a:buSzPts val="1000"/>
              <a:buFont typeface="JetBrains Mono"/>
              <a:buNone/>
              <a:defRPr sz="1000">
                <a:latin typeface="JetBrains Mono"/>
                <a:ea typeface="JetBrains Mono"/>
                <a:cs typeface="JetBrains Mono"/>
                <a:sym typeface="JetBrains Mono"/>
              </a:defRPr>
            </a:lvl5pPr>
            <a:lvl6pPr lvl="5">
              <a:spcBef>
                <a:spcPts val="0"/>
              </a:spcBef>
              <a:spcAft>
                <a:spcPts val="0"/>
              </a:spcAft>
              <a:buSzPts val="1000"/>
              <a:buFont typeface="JetBrains Mono"/>
              <a:buNone/>
              <a:defRPr sz="1000">
                <a:latin typeface="JetBrains Mono"/>
                <a:ea typeface="JetBrains Mono"/>
                <a:cs typeface="JetBrains Mono"/>
                <a:sym typeface="JetBrains Mono"/>
              </a:defRPr>
            </a:lvl6pPr>
            <a:lvl7pPr lvl="6">
              <a:spcBef>
                <a:spcPts val="0"/>
              </a:spcBef>
              <a:spcAft>
                <a:spcPts val="0"/>
              </a:spcAft>
              <a:buSzPts val="1000"/>
              <a:buFont typeface="JetBrains Mono"/>
              <a:buNone/>
              <a:defRPr sz="1000">
                <a:latin typeface="JetBrains Mono"/>
                <a:ea typeface="JetBrains Mono"/>
                <a:cs typeface="JetBrains Mono"/>
                <a:sym typeface="JetBrains Mono"/>
              </a:defRPr>
            </a:lvl7pPr>
            <a:lvl8pPr lvl="7">
              <a:spcBef>
                <a:spcPts val="0"/>
              </a:spcBef>
              <a:spcAft>
                <a:spcPts val="0"/>
              </a:spcAft>
              <a:buSzPts val="1000"/>
              <a:buFont typeface="JetBrains Mono"/>
              <a:buNone/>
              <a:defRPr sz="1000">
                <a:latin typeface="JetBrains Mono"/>
                <a:ea typeface="JetBrains Mono"/>
                <a:cs typeface="JetBrains Mono"/>
                <a:sym typeface="JetBrains Mono"/>
              </a:defRPr>
            </a:lvl8pPr>
            <a:lvl9pPr lvl="8">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56" name="Google Shape;56;p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2669452251"/>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Kapitel III">
  <p:cSld name="Text — Kapitel III">
    <p:bg>
      <p:bgPr>
        <a:solidFill>
          <a:schemeClr val="lt1"/>
        </a:solidFill>
        <a:effectLst/>
      </p:bgPr>
    </p:bg>
    <p:spTree>
      <p:nvGrpSpPr>
        <p:cNvPr id="1" name="Shape 57"/>
        <p:cNvGrpSpPr/>
        <p:nvPr/>
      </p:nvGrpSpPr>
      <p:grpSpPr>
        <a:xfrm>
          <a:off x="0" y="0"/>
          <a:ext cx="0" cy="0"/>
          <a:chOff x="0" y="0"/>
          <a:chExt cx="0" cy="0"/>
        </a:xfrm>
      </p:grpSpPr>
      <p:cxnSp>
        <p:nvCxnSpPr>
          <p:cNvPr id="58" name="Google Shape;58;p7"/>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59" name="Google Shape;59;p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7"/>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200"/>
              <a:buFont typeface="JetBrains Mono"/>
              <a:buNone/>
              <a:defRPr sz="1200">
                <a:latin typeface="JetBrains Mono"/>
                <a:ea typeface="JetBrains Mono"/>
                <a:cs typeface="JetBrains Mono"/>
                <a:sym typeface="JetBrains Mono"/>
              </a:defRPr>
            </a:lvl2pPr>
            <a:lvl3pPr lvl="2" rtl="0">
              <a:spcBef>
                <a:spcPts val="0"/>
              </a:spcBef>
              <a:spcAft>
                <a:spcPts val="0"/>
              </a:spcAft>
              <a:buSzPts val="1200"/>
              <a:buFont typeface="JetBrains Mono"/>
              <a:buNone/>
              <a:defRPr sz="1200">
                <a:latin typeface="JetBrains Mono"/>
                <a:ea typeface="JetBrains Mono"/>
                <a:cs typeface="JetBrains Mono"/>
                <a:sym typeface="JetBrains Mono"/>
              </a:defRPr>
            </a:lvl3pPr>
            <a:lvl4pPr lvl="3" rtl="0">
              <a:spcBef>
                <a:spcPts val="0"/>
              </a:spcBef>
              <a:spcAft>
                <a:spcPts val="0"/>
              </a:spcAft>
              <a:buSzPts val="1200"/>
              <a:buFont typeface="JetBrains Mono"/>
              <a:buNone/>
              <a:defRPr sz="1200">
                <a:latin typeface="JetBrains Mono"/>
                <a:ea typeface="JetBrains Mono"/>
                <a:cs typeface="JetBrains Mono"/>
                <a:sym typeface="JetBrains Mono"/>
              </a:defRPr>
            </a:lvl4pPr>
            <a:lvl5pPr lvl="4" rtl="0">
              <a:spcBef>
                <a:spcPts val="0"/>
              </a:spcBef>
              <a:spcAft>
                <a:spcPts val="0"/>
              </a:spcAft>
              <a:buSzPts val="1200"/>
              <a:buFont typeface="JetBrains Mono"/>
              <a:buNone/>
              <a:defRPr sz="1200">
                <a:latin typeface="JetBrains Mono"/>
                <a:ea typeface="JetBrains Mono"/>
                <a:cs typeface="JetBrains Mono"/>
                <a:sym typeface="JetBrains Mono"/>
              </a:defRPr>
            </a:lvl5pPr>
            <a:lvl6pPr lvl="5" rtl="0">
              <a:spcBef>
                <a:spcPts val="0"/>
              </a:spcBef>
              <a:spcAft>
                <a:spcPts val="0"/>
              </a:spcAft>
              <a:buSzPts val="1200"/>
              <a:buFont typeface="JetBrains Mono"/>
              <a:buNone/>
              <a:defRPr sz="1200">
                <a:latin typeface="JetBrains Mono"/>
                <a:ea typeface="JetBrains Mono"/>
                <a:cs typeface="JetBrains Mono"/>
                <a:sym typeface="JetBrains Mono"/>
              </a:defRPr>
            </a:lvl6pPr>
            <a:lvl7pPr lvl="6" rtl="0">
              <a:spcBef>
                <a:spcPts val="0"/>
              </a:spcBef>
              <a:spcAft>
                <a:spcPts val="0"/>
              </a:spcAft>
              <a:buSzPts val="1200"/>
              <a:buFont typeface="JetBrains Mono"/>
              <a:buNone/>
              <a:defRPr sz="1200">
                <a:latin typeface="JetBrains Mono"/>
                <a:ea typeface="JetBrains Mono"/>
                <a:cs typeface="JetBrains Mono"/>
                <a:sym typeface="JetBrains Mono"/>
              </a:defRPr>
            </a:lvl7pPr>
            <a:lvl8pPr lvl="7" rtl="0">
              <a:spcBef>
                <a:spcPts val="0"/>
              </a:spcBef>
              <a:spcAft>
                <a:spcPts val="0"/>
              </a:spcAft>
              <a:buSzPts val="1200"/>
              <a:buFont typeface="JetBrains Mono"/>
              <a:buNone/>
              <a:defRPr sz="1200">
                <a:latin typeface="JetBrains Mono"/>
                <a:ea typeface="JetBrains Mono"/>
                <a:cs typeface="JetBrains Mono"/>
                <a:sym typeface="JetBrains Mono"/>
              </a:defRPr>
            </a:lvl8pPr>
            <a:lvl9pPr lvl="8" rtl="0">
              <a:spcBef>
                <a:spcPts val="0"/>
              </a:spcBef>
              <a:spcAft>
                <a:spcPts val="0"/>
              </a:spcAft>
              <a:buSzPts val="1200"/>
              <a:buFont typeface="JetBrains Mono"/>
              <a:buNone/>
              <a:defRPr sz="1200">
                <a:latin typeface="JetBrains Mono"/>
                <a:ea typeface="JetBrains Mono"/>
                <a:cs typeface="JetBrains Mono"/>
                <a:sym typeface="JetBrains Mono"/>
              </a:defRPr>
            </a:lvl9pPr>
          </a:lstStyle>
          <a:p>
            <a:endParaRPr/>
          </a:p>
        </p:txBody>
      </p:sp>
      <p:sp>
        <p:nvSpPr>
          <p:cNvPr id="61" name="Google Shape;61;p7"/>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62" name="Google Shape;62;p7"/>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63" name="Google Shape;63;p7"/>
          <p:cNvSpPr txBox="1"/>
          <p:nvPr/>
        </p:nvSpPr>
        <p:spPr>
          <a:xfrm>
            <a:off x="304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a:t>
            </a:r>
            <a:endParaRPr sz="800">
              <a:solidFill>
                <a:schemeClr val="dk2"/>
              </a:solidFill>
              <a:latin typeface="JetBrains Mono Light"/>
              <a:ea typeface="JetBrains Mono Light"/>
              <a:cs typeface="JetBrains Mono Light"/>
              <a:sym typeface="JetBrains Mono Light"/>
            </a:endParaRPr>
          </a:p>
        </p:txBody>
      </p:sp>
      <p:sp>
        <p:nvSpPr>
          <p:cNvPr id="64" name="Google Shape;64;p7"/>
          <p:cNvSpPr txBox="1"/>
          <p:nvPr/>
        </p:nvSpPr>
        <p:spPr>
          <a:xfrm>
            <a:off x="592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WISSENSCHAFTSKOMMUNIKATION</a:t>
            </a:r>
            <a:endParaRPr sz="800" b="1">
              <a:solidFill>
                <a:schemeClr val="accent1"/>
              </a:solidFill>
              <a:latin typeface="JetBrains Mono"/>
              <a:ea typeface="JetBrains Mono"/>
              <a:cs typeface="JetBrains Mono"/>
              <a:sym typeface="JetBrains Mono"/>
            </a:endParaRPr>
          </a:p>
        </p:txBody>
      </p:sp>
      <p:cxnSp>
        <p:nvCxnSpPr>
          <p:cNvPr id="65" name="Google Shape;65;p7"/>
          <p:cNvCxnSpPr/>
          <p:nvPr/>
        </p:nvCxnSpPr>
        <p:spPr>
          <a:xfrm rot="10800000" flipH="1">
            <a:off x="6505350" y="251675"/>
            <a:ext cx="1893300" cy="3600"/>
          </a:xfrm>
          <a:prstGeom prst="straightConnector1">
            <a:avLst/>
          </a:prstGeom>
          <a:noFill/>
          <a:ln w="28575" cap="flat" cmpd="sng">
            <a:solidFill>
              <a:srgbClr val="006265"/>
            </a:solidFill>
            <a:prstDash val="solid"/>
            <a:round/>
            <a:headEnd type="none" w="med" len="med"/>
            <a:tailEnd type="none" w="med" len="med"/>
          </a:ln>
        </p:spPr>
      </p:cxnSp>
    </p:spTree>
    <p:extLst>
      <p:ext uri="{BB962C8B-B14F-4D97-AF65-F5344CB8AC3E}">
        <p14:creationId xmlns:p14="http://schemas.microsoft.com/office/powerpoint/2010/main" val="2949510672"/>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Zitat">
  <p:cSld name="Zitat">
    <p:spTree>
      <p:nvGrpSpPr>
        <p:cNvPr id="1" name="Shape 66"/>
        <p:cNvGrpSpPr/>
        <p:nvPr/>
      </p:nvGrpSpPr>
      <p:grpSpPr>
        <a:xfrm>
          <a:off x="0" y="0"/>
          <a:ext cx="0" cy="0"/>
          <a:chOff x="0" y="0"/>
          <a:chExt cx="0" cy="0"/>
        </a:xfrm>
      </p:grpSpPr>
      <p:sp>
        <p:nvSpPr>
          <p:cNvPr id="67" name="Google Shape;67;p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8"/>
          <p:cNvSpPr txBox="1">
            <a:spLocks noGrp="1"/>
          </p:cNvSpPr>
          <p:nvPr>
            <p:ph type="title"/>
          </p:nvPr>
        </p:nvSpPr>
        <p:spPr>
          <a:xfrm>
            <a:off x="1431600" y="1565500"/>
            <a:ext cx="6577500" cy="1832700"/>
          </a:xfrm>
          <a:prstGeom prst="rect">
            <a:avLst/>
          </a:prstGeom>
        </p:spPr>
        <p:txBody>
          <a:bodyPr spcFirstLastPara="1" wrap="square" lIns="252000" tIns="252000" rIns="252000" bIns="252000" anchor="t" anchorCtr="0">
            <a:spAutoFit/>
          </a:bodyPr>
          <a:lstStyle>
            <a:lvl1pPr lvl="0" rtl="0">
              <a:lnSpc>
                <a:spcPct val="115000"/>
              </a:lnSpc>
              <a:spcBef>
                <a:spcPts val="0"/>
              </a:spcBef>
              <a:spcAft>
                <a:spcPts val="0"/>
              </a:spcAft>
              <a:buSzPts val="2000"/>
              <a:buNone/>
              <a:defRPr/>
            </a:lvl1pPr>
            <a:lvl2pPr lvl="1"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2pPr>
            <a:lvl3pPr lvl="2"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3pPr>
            <a:lvl4pPr lvl="3"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4pPr>
            <a:lvl5pPr lvl="4"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5pPr>
            <a:lvl6pPr lvl="5"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6pPr>
            <a:lvl7pPr lvl="6"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7pPr>
            <a:lvl8pPr lvl="7"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8pPr>
            <a:lvl9pPr lvl="8"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9pPr>
          </a:lstStyle>
          <a:p>
            <a:endParaRPr/>
          </a:p>
        </p:txBody>
      </p:sp>
      <p:sp>
        <p:nvSpPr>
          <p:cNvPr id="69" name="Google Shape;69;p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L="0" marR="0" lvl="0" indent="0" algn="l" rtl="0">
              <a:lnSpc>
                <a:spcPct val="100000"/>
              </a:lnSpc>
              <a:spcBef>
                <a:spcPts val="0"/>
              </a:spcBef>
              <a:spcAft>
                <a:spcPts val="0"/>
              </a:spcAft>
              <a:buNone/>
              <a:defRPr sz="800">
                <a:latin typeface="JetBrains Mono Light"/>
                <a:ea typeface="JetBrains Mono Light"/>
                <a:cs typeface="JetBrains Mono Light"/>
                <a:sym typeface="JetBrains Mon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5825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apitel" type="secHead">
  <p:cSld name="Kapitel">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t="22270" b="30158"/>
          <a:stretch>
            <a:fillRect/>
          </a:stretch>
        </p:blipFill>
        <p:spPr>
          <a:xfrm>
            <a:off x="9400" y="-145000"/>
            <a:ext cx="9134600" cy="5433500"/>
          </a:xfrm>
          <a:prstGeom prst="rect">
            <a:avLst/>
          </a:prstGeom>
          <a:solidFill>
            <a:srgbClr val="4F969F"/>
          </a:solidFill>
          <a:ln>
            <a:noFill/>
          </a:ln>
        </p:spPr>
      </p:pic>
      <p:sp>
        <p:nvSpPr>
          <p:cNvPr id="75" name="Google Shape;75;p9"/>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6" name="Google Shape;76;p9"/>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Font typeface="Source Sans 3"/>
              <a:buNone/>
              <a:defRPr>
                <a:latin typeface="Source Sans 3"/>
                <a:ea typeface="Source Sans 3"/>
                <a:cs typeface="Source Sans 3"/>
                <a:sym typeface="Source Sans 3"/>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77" name="Google Shape;77;p9"/>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cxnSp>
        <p:nvCxnSpPr>
          <p:cNvPr id="78" name="Google Shape;78;p9"/>
          <p:cNvCxnSpPr>
            <a:stCxn id="75" idx="1"/>
          </p:cNvCxnSpPr>
          <p:nvPr/>
        </p:nvCxnSpPr>
        <p:spPr>
          <a:xfrm>
            <a:off x="98545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79" name="Google Shape;79;p9"/>
          <p:cNvCxnSpPr/>
          <p:nvPr/>
        </p:nvCxnSpPr>
        <p:spPr>
          <a:xfrm>
            <a:off x="4676475" y="2571750"/>
            <a:ext cx="0" cy="900900"/>
          </a:xfrm>
          <a:prstGeom prst="straightConnector1">
            <a:avLst/>
          </a:prstGeom>
          <a:noFill/>
          <a:ln w="9525" cap="flat" cmpd="sng">
            <a:solidFill>
              <a:srgbClr val="858585"/>
            </a:solidFill>
            <a:prstDash val="solid"/>
            <a:round/>
            <a:headEnd type="none" w="med" len="med"/>
            <a:tailEnd type="none" w="med" len="med"/>
          </a:ln>
        </p:spPr>
      </p:cxnSp>
      <p:sp>
        <p:nvSpPr>
          <p:cNvPr id="80" name="Google Shape;80;p9"/>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Font typeface="Source Sans 3"/>
              <a:buNone/>
              <a:defRPr sz="1600" b="0">
                <a:latin typeface="Source Sans 3"/>
                <a:ea typeface="Source Sans 3"/>
                <a:cs typeface="Source Sans 3"/>
                <a:sym typeface="Source Sans 3"/>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 name="Grafik 1">
            <a:extLst>
              <a:ext uri="{FF2B5EF4-FFF2-40B4-BE49-F238E27FC236}">
                <a16:creationId xmlns:a16="http://schemas.microsoft.com/office/drawing/2014/main" id="{E2331C6C-C09D-3522-89FF-AF74AF255211}"/>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1749653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81"/>
        <p:cNvGrpSpPr/>
        <p:nvPr/>
      </p:nvGrpSpPr>
      <p:grpSpPr>
        <a:xfrm>
          <a:off x="0" y="0"/>
          <a:ext cx="0" cy="0"/>
          <a:chOff x="0" y="0"/>
          <a:chExt cx="0" cy="0"/>
        </a:xfrm>
      </p:grpSpPr>
      <p:sp>
        <p:nvSpPr>
          <p:cNvPr id="82" name="Google Shape;82;p10"/>
          <p:cNvSpPr>
            <a:spLocks noGrp="1"/>
          </p:cNvSpPr>
          <p:nvPr>
            <p:ph type="pic" idx="2"/>
          </p:nvPr>
        </p:nvSpPr>
        <p:spPr>
          <a:xfrm>
            <a:off x="252000" y="252000"/>
            <a:ext cx="8892000" cy="4586400"/>
          </a:xfrm>
          <a:prstGeom prst="rect">
            <a:avLst/>
          </a:prstGeom>
          <a:solidFill>
            <a:srgbClr val="AFDACB"/>
          </a:solidFill>
          <a:ln>
            <a:noFill/>
          </a:ln>
        </p:spPr>
        <p:txBody>
          <a:bodyPr/>
          <a:lstStyle/>
          <a:p>
            <a:endParaRPr lang="de-DE"/>
          </a:p>
        </p:txBody>
      </p:sp>
      <p:sp>
        <p:nvSpPr>
          <p:cNvPr id="83" name="Google Shape;8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84" name="Google Shape;84;p10"/>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5" name="Google Shape;85;p10"/>
          <p:cNvSpPr txBox="1">
            <a:spLocks noGrp="1"/>
          </p:cNvSpPr>
          <p:nvPr>
            <p:ph type="subTitle" idx="1"/>
          </p:nvPr>
        </p:nvSpPr>
        <p:spPr>
          <a:xfrm>
            <a:off x="1343877" y="4404600"/>
            <a:ext cx="7643100" cy="181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a:solidFill>
                  <a:srgbClr val="858585"/>
                </a:solidFill>
              </a:defRPr>
            </a:lvl1pPr>
            <a:lvl2pPr lvl="1"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86" name="Google Shape;86;p10"/>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rtl="0">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rtl="0">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rtl="0">
              <a:spcBef>
                <a:spcPts val="0"/>
              </a:spcBef>
              <a:spcAft>
                <a:spcPts val="0"/>
              </a:spcAft>
              <a:buSzPts val="1400"/>
              <a:buFont typeface="Calibri"/>
              <a:buChar char="●"/>
              <a:defRPr>
                <a:latin typeface="Calibri"/>
                <a:ea typeface="Calibri"/>
                <a:cs typeface="Calibri"/>
                <a:sym typeface="Calibri"/>
              </a:defRPr>
            </a:lvl4pPr>
            <a:lvl5pPr marL="2286000" lvl="4" indent="-317500" rtl="0">
              <a:spcBef>
                <a:spcPts val="0"/>
              </a:spcBef>
              <a:spcAft>
                <a:spcPts val="0"/>
              </a:spcAft>
              <a:buSzPts val="1400"/>
              <a:buFont typeface="Calibri"/>
              <a:buChar char="○"/>
              <a:defRPr>
                <a:latin typeface="Calibri"/>
                <a:ea typeface="Calibri"/>
                <a:cs typeface="Calibri"/>
                <a:sym typeface="Calibri"/>
              </a:defRPr>
            </a:lvl5pPr>
            <a:lvl6pPr marL="2743200" lvl="5" indent="-317500" rtl="0">
              <a:spcBef>
                <a:spcPts val="0"/>
              </a:spcBef>
              <a:spcAft>
                <a:spcPts val="0"/>
              </a:spcAft>
              <a:buSzPts val="1400"/>
              <a:buFont typeface="Calibri"/>
              <a:buChar char="■"/>
              <a:defRPr>
                <a:latin typeface="Calibri"/>
                <a:ea typeface="Calibri"/>
                <a:cs typeface="Calibri"/>
                <a:sym typeface="Calibri"/>
              </a:defRPr>
            </a:lvl6pPr>
            <a:lvl7pPr marL="3200400" lvl="6" indent="-317500" rtl="0">
              <a:spcBef>
                <a:spcPts val="0"/>
              </a:spcBef>
              <a:spcAft>
                <a:spcPts val="0"/>
              </a:spcAft>
              <a:buSzPts val="1400"/>
              <a:buFont typeface="Calibri"/>
              <a:buChar char="●"/>
              <a:defRPr>
                <a:latin typeface="Calibri"/>
                <a:ea typeface="Calibri"/>
                <a:cs typeface="Calibri"/>
                <a:sym typeface="Calibri"/>
              </a:defRPr>
            </a:lvl7pPr>
            <a:lvl8pPr marL="3657600" lvl="7" indent="-317500" rtl="0">
              <a:spcBef>
                <a:spcPts val="0"/>
              </a:spcBef>
              <a:spcAft>
                <a:spcPts val="0"/>
              </a:spcAft>
              <a:buSzPts val="1400"/>
              <a:buFont typeface="Calibri"/>
              <a:buChar char="○"/>
              <a:defRPr>
                <a:latin typeface="Calibri"/>
                <a:ea typeface="Calibri"/>
                <a:cs typeface="Calibri"/>
                <a:sym typeface="Calibri"/>
              </a:defRPr>
            </a:lvl8pPr>
            <a:lvl9pPr marL="4114800" lvl="8" indent="-317500" rtl="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87" name="Google Shape;87;p1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507878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secase/Praxisbeispiel">
  <p:cSld name="Usecase/Praxisbeispiel">
    <p:spTree>
      <p:nvGrpSpPr>
        <p:cNvPr id="1" name="Shape 88"/>
        <p:cNvGrpSpPr/>
        <p:nvPr/>
      </p:nvGrpSpPr>
      <p:grpSpPr>
        <a:xfrm>
          <a:off x="0" y="0"/>
          <a:ext cx="0" cy="0"/>
          <a:chOff x="0" y="0"/>
          <a:chExt cx="0" cy="0"/>
        </a:xfrm>
      </p:grpSpPr>
      <p:sp>
        <p:nvSpPr>
          <p:cNvPr id="89" name="Google Shape;89;p11"/>
          <p:cNvSpPr>
            <a:spLocks noGrp="1"/>
          </p:cNvSpPr>
          <p:nvPr>
            <p:ph type="pic" idx="2"/>
          </p:nvPr>
        </p:nvSpPr>
        <p:spPr>
          <a:xfrm>
            <a:off x="252000" y="252000"/>
            <a:ext cx="8892000" cy="4586400"/>
          </a:xfrm>
          <a:prstGeom prst="rect">
            <a:avLst/>
          </a:prstGeom>
          <a:solidFill>
            <a:srgbClr val="AFDACB"/>
          </a:solidFill>
          <a:ln>
            <a:noFill/>
          </a:ln>
        </p:spPr>
      </p:sp>
      <p:sp>
        <p:nvSpPr>
          <p:cNvPr id="90" name="Google Shape;9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91" name="Google Shape;91;p11"/>
          <p:cNvSpPr/>
          <p:nvPr/>
        </p:nvSpPr>
        <p:spPr>
          <a:xfrm>
            <a:off x="1008000" y="2571750"/>
            <a:ext cx="8136000" cy="257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2" name="Google Shape;92;p11"/>
          <p:cNvSpPr txBox="1">
            <a:spLocks noGrp="1"/>
          </p:cNvSpPr>
          <p:nvPr>
            <p:ph type="subTitle" idx="1"/>
          </p:nvPr>
        </p:nvSpPr>
        <p:spPr>
          <a:xfrm>
            <a:off x="1199352" y="2765200"/>
            <a:ext cx="7643100" cy="181800"/>
          </a:xfrm>
          <a:prstGeom prst="rect">
            <a:avLst/>
          </a:prstGeom>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a:solidFill>
                  <a:srgbClr val="858585"/>
                </a:solidFill>
              </a:defRPr>
            </a:lvl1pPr>
            <a:lvl2pPr lvl="1">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93" name="Google Shape;93;p11"/>
          <p:cNvSpPr txBox="1">
            <a:spLocks noGrp="1"/>
          </p:cNvSpPr>
          <p:nvPr>
            <p:ph type="body" idx="3"/>
          </p:nvPr>
        </p:nvSpPr>
        <p:spPr>
          <a:xfrm>
            <a:off x="1237525" y="2947000"/>
            <a:ext cx="8136000" cy="2196600"/>
          </a:xfrm>
          <a:prstGeom prst="rect">
            <a:avLst/>
          </a:prstGeom>
          <a:noFill/>
          <a:ln>
            <a:noFill/>
          </a:ln>
        </p:spPr>
        <p:txBody>
          <a:bodyPr spcFirstLastPara="1" wrap="square" lIns="252000" tIns="360000" rIns="252000" bIns="252000"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600"/>
              </a:spcBef>
              <a:spcAft>
                <a:spcPts val="60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dirty="0"/>
          </a:p>
        </p:txBody>
      </p:sp>
      <p:sp>
        <p:nvSpPr>
          <p:cNvPr id="94" name="Google Shape;94;p11"/>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97294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 Kapitel I">
  <p:cSld name="TITLE_AND_BODY_1">
    <p:bg>
      <p:bgPr>
        <a:solidFill>
          <a:schemeClr val="lt1"/>
        </a:solidFill>
        <a:effectLst/>
      </p:bgPr>
    </p:bg>
    <p:spTree>
      <p:nvGrpSpPr>
        <p:cNvPr id="1" name="Shape 38"/>
        <p:cNvGrpSpPr/>
        <p:nvPr/>
      </p:nvGrpSpPr>
      <p:grpSpPr>
        <a:xfrm>
          <a:off x="0" y="0"/>
          <a:ext cx="0" cy="0"/>
          <a:chOff x="0" y="0"/>
          <a:chExt cx="0" cy="0"/>
        </a:xfrm>
      </p:grpSpPr>
      <p:cxnSp>
        <p:nvCxnSpPr>
          <p:cNvPr id="39" name="Google Shape;39;p5"/>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5"/>
          <p:cNvCxnSpPr/>
          <p:nvPr/>
        </p:nvCxnSpPr>
        <p:spPr>
          <a:xfrm>
            <a:off x="257425" y="253463"/>
            <a:ext cx="8635200" cy="0"/>
          </a:xfrm>
          <a:prstGeom prst="straightConnector1">
            <a:avLst/>
          </a:prstGeom>
          <a:noFill/>
          <a:ln>
            <a:noFill/>
          </a:ln>
        </p:spPr>
      </p:cxnSp>
      <p:sp>
        <p:nvSpPr>
          <p:cNvPr id="41" name="Google Shape;41;p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Font typeface="JetBrains Mono"/>
              <a:buNone/>
              <a:defRPr sz="1000">
                <a:latin typeface="JetBrains Mono"/>
                <a:ea typeface="JetBrains Mono"/>
                <a:cs typeface="JetBrains Mono"/>
                <a:sym typeface="JetBrains Mono"/>
              </a:defRPr>
            </a:lvl2pPr>
            <a:lvl3pPr lvl="2" rtl="0">
              <a:spcBef>
                <a:spcPts val="0"/>
              </a:spcBef>
              <a:spcAft>
                <a:spcPts val="0"/>
              </a:spcAft>
              <a:buSzPts val="1000"/>
              <a:buFont typeface="JetBrains Mono"/>
              <a:buNone/>
              <a:defRPr sz="1000">
                <a:latin typeface="JetBrains Mono"/>
                <a:ea typeface="JetBrains Mono"/>
                <a:cs typeface="JetBrains Mono"/>
                <a:sym typeface="JetBrains Mono"/>
              </a:defRPr>
            </a:lvl3pPr>
            <a:lvl4pPr lvl="3" rtl="0">
              <a:spcBef>
                <a:spcPts val="0"/>
              </a:spcBef>
              <a:spcAft>
                <a:spcPts val="0"/>
              </a:spcAft>
              <a:buSzPts val="1000"/>
              <a:buFont typeface="JetBrains Mono"/>
              <a:buNone/>
              <a:defRPr sz="1000">
                <a:latin typeface="JetBrains Mono"/>
                <a:ea typeface="JetBrains Mono"/>
                <a:cs typeface="JetBrains Mono"/>
                <a:sym typeface="JetBrains Mono"/>
              </a:defRPr>
            </a:lvl4pPr>
            <a:lvl5pPr lvl="4" rtl="0">
              <a:spcBef>
                <a:spcPts val="0"/>
              </a:spcBef>
              <a:spcAft>
                <a:spcPts val="0"/>
              </a:spcAft>
              <a:buSzPts val="1000"/>
              <a:buFont typeface="JetBrains Mono"/>
              <a:buNone/>
              <a:defRPr sz="1000">
                <a:latin typeface="JetBrains Mono"/>
                <a:ea typeface="JetBrains Mono"/>
                <a:cs typeface="JetBrains Mono"/>
                <a:sym typeface="JetBrains Mono"/>
              </a:defRPr>
            </a:lvl5pPr>
            <a:lvl6pPr lvl="5" rtl="0">
              <a:spcBef>
                <a:spcPts val="0"/>
              </a:spcBef>
              <a:spcAft>
                <a:spcPts val="0"/>
              </a:spcAft>
              <a:buSzPts val="1000"/>
              <a:buFont typeface="JetBrains Mono"/>
              <a:buNone/>
              <a:defRPr sz="1000">
                <a:latin typeface="JetBrains Mono"/>
                <a:ea typeface="JetBrains Mono"/>
                <a:cs typeface="JetBrains Mono"/>
                <a:sym typeface="JetBrains Mono"/>
              </a:defRPr>
            </a:lvl6pPr>
            <a:lvl7pPr lvl="6" rtl="0">
              <a:spcBef>
                <a:spcPts val="0"/>
              </a:spcBef>
              <a:spcAft>
                <a:spcPts val="0"/>
              </a:spcAft>
              <a:buSzPts val="1000"/>
              <a:buFont typeface="JetBrains Mono"/>
              <a:buNone/>
              <a:defRPr sz="1000">
                <a:latin typeface="JetBrains Mono"/>
                <a:ea typeface="JetBrains Mono"/>
                <a:cs typeface="JetBrains Mono"/>
                <a:sym typeface="JetBrains Mono"/>
              </a:defRPr>
            </a:lvl7pPr>
            <a:lvl8pPr lvl="7" rtl="0">
              <a:spcBef>
                <a:spcPts val="0"/>
              </a:spcBef>
              <a:spcAft>
                <a:spcPts val="0"/>
              </a:spcAft>
              <a:buSzPts val="1000"/>
              <a:buFont typeface="JetBrains Mono"/>
              <a:buNone/>
              <a:defRPr sz="1000">
                <a:latin typeface="JetBrains Mono"/>
                <a:ea typeface="JetBrains Mono"/>
                <a:cs typeface="JetBrains Mono"/>
                <a:sym typeface="JetBrains Mono"/>
              </a:defRPr>
            </a:lvl8pPr>
            <a:lvl9pPr lvl="8" rtl="0">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43" name="Google Shape;43;p5"/>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cxnSp>
        <p:nvCxnSpPr>
          <p:cNvPr id="44" name="Google Shape;44;p5"/>
          <p:cNvCxnSpPr/>
          <p:nvPr/>
        </p:nvCxnSpPr>
        <p:spPr>
          <a:xfrm>
            <a:off x="1639500" y="253475"/>
            <a:ext cx="1492500" cy="0"/>
          </a:xfrm>
          <a:prstGeom prst="straightConnector1">
            <a:avLst/>
          </a:prstGeom>
          <a:noFill/>
          <a:ln w="28575" cap="flat" cmpd="sng">
            <a:solidFill>
              <a:srgbClr val="006265"/>
            </a:solidFill>
            <a:prstDash val="solid"/>
            <a:round/>
            <a:headEnd type="none" w="med" len="med"/>
            <a:tailEnd type="none" w="med" len="med"/>
          </a:ln>
        </p:spPr>
      </p:cxnSp>
      <p:sp>
        <p:nvSpPr>
          <p:cNvPr id="45" name="Google Shape;45;p5"/>
          <p:cNvSpPr txBox="1"/>
          <p:nvPr/>
        </p:nvSpPr>
        <p:spPr>
          <a:xfrm>
            <a:off x="1859250" y="15875"/>
            <a:ext cx="10530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ZIELGRUPPEN</a:t>
            </a:r>
            <a:endParaRPr sz="800" b="1">
              <a:solidFill>
                <a:schemeClr val="accent1"/>
              </a:solidFill>
              <a:latin typeface="JetBrains Mono"/>
              <a:ea typeface="JetBrains Mono"/>
              <a:cs typeface="JetBrains Mono"/>
              <a:sym typeface="JetBrains Mono"/>
            </a:endParaRPr>
          </a:p>
        </p:txBody>
      </p:sp>
      <p:sp>
        <p:nvSpPr>
          <p:cNvPr id="46" name="Google Shape;46;p5"/>
          <p:cNvSpPr txBox="1"/>
          <p:nvPr/>
        </p:nvSpPr>
        <p:spPr>
          <a:xfrm>
            <a:off x="6050269"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OUTCOME</a:t>
            </a:r>
            <a:endParaRPr sz="800">
              <a:solidFill>
                <a:schemeClr val="dk2"/>
              </a:solidFill>
              <a:latin typeface="JetBrains Mono Light"/>
              <a:ea typeface="JetBrains Mono Light"/>
              <a:cs typeface="JetBrains Mono Light"/>
              <a:sym typeface="JetBrains Mono Light"/>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eystatement/Begrifflichkeit">
  <p:cSld name="Keystatement/Begrifflichkeit">
    <p:spTree>
      <p:nvGrpSpPr>
        <p:cNvPr id="1" name="Shape 95"/>
        <p:cNvGrpSpPr/>
        <p:nvPr/>
      </p:nvGrpSpPr>
      <p:grpSpPr>
        <a:xfrm>
          <a:off x="0" y="0"/>
          <a:ext cx="0" cy="0"/>
          <a:chOff x="0" y="0"/>
          <a:chExt cx="0" cy="0"/>
        </a:xfrm>
      </p:grpSpPr>
      <p:sp>
        <p:nvSpPr>
          <p:cNvPr id="96" name="Google Shape;96;p1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4200"/>
              <a:buNone/>
              <a:defRPr sz="4200"/>
            </a:lvl2pPr>
            <a:lvl3pPr lvl="2" rtl="0">
              <a:lnSpc>
                <a:spcPct val="100000"/>
              </a:lnSpc>
              <a:spcBef>
                <a:spcPts val="0"/>
              </a:spcBef>
              <a:spcAft>
                <a:spcPts val="0"/>
              </a:spcAft>
              <a:buSzPts val="4200"/>
              <a:buNone/>
              <a:defRPr sz="4200"/>
            </a:lvl3pPr>
            <a:lvl4pPr lvl="3" rtl="0">
              <a:lnSpc>
                <a:spcPct val="100000"/>
              </a:lnSpc>
              <a:spcBef>
                <a:spcPts val="0"/>
              </a:spcBef>
              <a:spcAft>
                <a:spcPts val="0"/>
              </a:spcAft>
              <a:buSzPts val="4200"/>
              <a:buNone/>
              <a:defRPr sz="4200"/>
            </a:lvl4pPr>
            <a:lvl5pPr lvl="4" rtl="0">
              <a:lnSpc>
                <a:spcPct val="100000"/>
              </a:lnSpc>
              <a:spcBef>
                <a:spcPts val="0"/>
              </a:spcBef>
              <a:spcAft>
                <a:spcPts val="0"/>
              </a:spcAft>
              <a:buSzPts val="4200"/>
              <a:buNone/>
              <a:defRPr sz="4200"/>
            </a:lvl5pPr>
            <a:lvl6pPr lvl="5" rtl="0">
              <a:lnSpc>
                <a:spcPct val="100000"/>
              </a:lnSpc>
              <a:spcBef>
                <a:spcPts val="0"/>
              </a:spcBef>
              <a:spcAft>
                <a:spcPts val="0"/>
              </a:spcAft>
              <a:buSzPts val="4200"/>
              <a:buNone/>
              <a:defRPr sz="4200"/>
            </a:lvl6pPr>
            <a:lvl7pPr lvl="6" rtl="0">
              <a:lnSpc>
                <a:spcPct val="100000"/>
              </a:lnSpc>
              <a:spcBef>
                <a:spcPts val="0"/>
              </a:spcBef>
              <a:spcAft>
                <a:spcPts val="0"/>
              </a:spcAft>
              <a:buSzPts val="4200"/>
              <a:buNone/>
              <a:defRPr sz="4200"/>
            </a:lvl7pPr>
            <a:lvl8pPr lvl="7" rtl="0">
              <a:lnSpc>
                <a:spcPct val="100000"/>
              </a:lnSpc>
              <a:spcBef>
                <a:spcPts val="0"/>
              </a:spcBef>
              <a:spcAft>
                <a:spcPts val="0"/>
              </a:spcAft>
              <a:buSzPts val="4200"/>
              <a:buNone/>
              <a:defRPr sz="4200"/>
            </a:lvl8pPr>
            <a:lvl9pPr lvl="8" rtl="0">
              <a:lnSpc>
                <a:spcPct val="100000"/>
              </a:lnSpc>
              <a:spcBef>
                <a:spcPts val="0"/>
              </a:spcBef>
              <a:spcAft>
                <a:spcPts val="0"/>
              </a:spcAft>
              <a:buSzPts val="4200"/>
              <a:buNone/>
              <a:defRPr sz="4200"/>
            </a:lvl9pPr>
          </a:lstStyle>
          <a:p>
            <a:endParaRPr/>
          </a:p>
        </p:txBody>
      </p:sp>
      <p:sp>
        <p:nvSpPr>
          <p:cNvPr id="98" name="Google Shape;98;p1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99" name="Google Shape;99;p12"/>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97382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Zwischenüberschrift/Trenner">
  <p:cSld name="Zwischenüberschrift/Trenner">
    <p:spTree>
      <p:nvGrpSpPr>
        <p:cNvPr id="1" name="Shape 100"/>
        <p:cNvGrpSpPr/>
        <p:nvPr/>
      </p:nvGrpSpPr>
      <p:grpSpPr>
        <a:xfrm>
          <a:off x="0" y="0"/>
          <a:ext cx="0" cy="0"/>
          <a:chOff x="0" y="0"/>
          <a:chExt cx="0" cy="0"/>
        </a:xfrm>
      </p:grpSpPr>
      <p:sp>
        <p:nvSpPr>
          <p:cNvPr id="101" name="Google Shape;101;p13"/>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03" name="Google Shape;103;p13"/>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4" name="Google Shape;104;p13"/>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2707562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05"/>
        <p:cNvGrpSpPr/>
        <p:nvPr/>
      </p:nvGrpSpPr>
      <p:grpSpPr>
        <a:xfrm>
          <a:off x="0" y="0"/>
          <a:ext cx="0" cy="0"/>
          <a:chOff x="0" y="0"/>
          <a:chExt cx="0" cy="0"/>
        </a:xfrm>
      </p:grpSpPr>
      <p:sp>
        <p:nvSpPr>
          <p:cNvPr id="106" name="Google Shape;106;p14"/>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AGENDA</a:t>
            </a:r>
            <a:endParaRPr sz="1000">
              <a:latin typeface="JetBrains Mono Light"/>
              <a:ea typeface="JetBrains Mono Light"/>
              <a:cs typeface="JetBrains Mono Light"/>
              <a:sym typeface="JetBrains Mono Light"/>
            </a:endParaRPr>
          </a:p>
        </p:txBody>
      </p:sp>
      <p:pic>
        <p:nvPicPr>
          <p:cNvPr id="108" name="Google Shape;108;p14"/>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09" name="Google Shape;109;p14"/>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10" name="Google Shape;110;p14"/>
          <p:cNvSpPr txBox="1">
            <a:spLocks noGrp="1"/>
          </p:cNvSpPr>
          <p:nvPr>
            <p:ph type="title"/>
          </p:nvPr>
        </p:nvSpPr>
        <p:spPr>
          <a:xfrm>
            <a:off x="1075960" y="1976850"/>
            <a:ext cx="2317800" cy="1189800"/>
          </a:xfrm>
          <a:prstGeom prst="rect">
            <a:avLst/>
          </a:prstGeom>
          <a:ln>
            <a:noFill/>
          </a:ln>
        </p:spPr>
        <p:txBody>
          <a:bodyPr spcFirstLastPara="1" wrap="square" lIns="91425" tIns="91425" rIns="91425" bIns="91425" anchor="ctr" anchorCtr="0">
            <a:normAutofit/>
          </a:bodyPr>
          <a:lstStyle>
            <a:lvl1pPr marL="0" marR="0" lvl="0" indent="0" algn="ctr" rtl="0">
              <a:lnSpc>
                <a:spcPct val="115000"/>
              </a:lnSpc>
              <a:spcBef>
                <a:spcPts val="0"/>
              </a:spcBef>
              <a:spcAft>
                <a:spcPts val="0"/>
              </a:spcAft>
              <a:buNone/>
              <a:defRPr sz="2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616671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itfrage">
  <p:cSld name="Leitfrage">
    <p:spTree>
      <p:nvGrpSpPr>
        <p:cNvPr id="1" name="Shape 111"/>
        <p:cNvGrpSpPr/>
        <p:nvPr/>
      </p:nvGrpSpPr>
      <p:grpSpPr>
        <a:xfrm>
          <a:off x="0" y="0"/>
          <a:ext cx="0" cy="0"/>
          <a:chOff x="0" y="0"/>
          <a:chExt cx="0" cy="0"/>
        </a:xfrm>
      </p:grpSpPr>
      <p:sp>
        <p:nvSpPr>
          <p:cNvPr id="112" name="Google Shape;112;p15"/>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5"/>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LEITFRAGE</a:t>
            </a:r>
            <a:endParaRPr sz="1000">
              <a:latin typeface="JetBrains Mono Light"/>
              <a:ea typeface="JetBrains Mono Light"/>
              <a:cs typeface="JetBrains Mono Light"/>
              <a:sym typeface="JetBrains Mono Light"/>
            </a:endParaRPr>
          </a:p>
        </p:txBody>
      </p:sp>
      <p:sp>
        <p:nvSpPr>
          <p:cNvPr id="114" name="Google Shape;114;p15"/>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790976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earnings">
  <p:cSld name="Learnings">
    <p:spTree>
      <p:nvGrpSpPr>
        <p:cNvPr id="1" name="Shape 115"/>
        <p:cNvGrpSpPr/>
        <p:nvPr/>
      </p:nvGrpSpPr>
      <p:grpSpPr>
        <a:xfrm>
          <a:off x="0" y="0"/>
          <a:ext cx="0" cy="0"/>
          <a:chOff x="0" y="0"/>
          <a:chExt cx="0" cy="0"/>
        </a:xfrm>
      </p:grpSpPr>
      <p:sp>
        <p:nvSpPr>
          <p:cNvPr id="116" name="Google Shape;116;p16"/>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LEARNINGS</a:t>
            </a:r>
            <a:endParaRPr sz="1000">
              <a:latin typeface="JetBrains Mono Light"/>
              <a:ea typeface="JetBrains Mono Light"/>
              <a:cs typeface="JetBrains Mono Light"/>
              <a:sym typeface="JetBrains Mono Light"/>
            </a:endParaRPr>
          </a:p>
        </p:txBody>
      </p:sp>
      <p:sp>
        <p:nvSpPr>
          <p:cNvPr id="118" name="Google Shape;118;p16"/>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343974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Übung (inkl. Details)">
  <p:cSld name="Übung (inkl. Details)">
    <p:spTree>
      <p:nvGrpSpPr>
        <p:cNvPr id="1" name="Shape 119"/>
        <p:cNvGrpSpPr/>
        <p:nvPr/>
      </p:nvGrpSpPr>
      <p:grpSpPr>
        <a:xfrm>
          <a:off x="0" y="0"/>
          <a:ext cx="0" cy="0"/>
          <a:chOff x="0" y="0"/>
          <a:chExt cx="0" cy="0"/>
        </a:xfrm>
      </p:grpSpPr>
      <p:sp>
        <p:nvSpPr>
          <p:cNvPr id="120" name="Google Shape;120;p1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1" name="Google Shape;121;p17"/>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2" name="Google Shape;122;p1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200"/>
              <a:buNone/>
              <a:defRPr sz="2200">
                <a:solidFill>
                  <a:schemeClr val="lt1"/>
                </a:solidFill>
              </a:defRPr>
            </a:lvl1pPr>
            <a:lvl2pPr lvl="1" rtl="0">
              <a:lnSpc>
                <a:spcPct val="100000"/>
              </a:lnSpc>
              <a:spcBef>
                <a:spcPts val="0"/>
              </a:spcBef>
              <a:spcAft>
                <a:spcPts val="0"/>
              </a:spcAft>
              <a:buClr>
                <a:schemeClr val="lt1"/>
              </a:buClr>
              <a:buSzPts val="4200"/>
              <a:buNone/>
              <a:defRPr sz="4200">
                <a:solidFill>
                  <a:schemeClr val="lt1"/>
                </a:solidFill>
              </a:defRPr>
            </a:lvl2pPr>
            <a:lvl3pPr lvl="2" rtl="0">
              <a:lnSpc>
                <a:spcPct val="100000"/>
              </a:lnSpc>
              <a:spcBef>
                <a:spcPts val="0"/>
              </a:spcBef>
              <a:spcAft>
                <a:spcPts val="0"/>
              </a:spcAft>
              <a:buClr>
                <a:schemeClr val="lt1"/>
              </a:buClr>
              <a:buSzPts val="4200"/>
              <a:buNone/>
              <a:defRPr sz="4200">
                <a:solidFill>
                  <a:schemeClr val="lt1"/>
                </a:solidFill>
              </a:defRPr>
            </a:lvl3pPr>
            <a:lvl4pPr lvl="3" rtl="0">
              <a:lnSpc>
                <a:spcPct val="100000"/>
              </a:lnSpc>
              <a:spcBef>
                <a:spcPts val="0"/>
              </a:spcBef>
              <a:spcAft>
                <a:spcPts val="0"/>
              </a:spcAft>
              <a:buClr>
                <a:schemeClr val="lt1"/>
              </a:buClr>
              <a:buSzPts val="4200"/>
              <a:buNone/>
              <a:defRPr sz="4200">
                <a:solidFill>
                  <a:schemeClr val="lt1"/>
                </a:solidFill>
              </a:defRPr>
            </a:lvl4pPr>
            <a:lvl5pPr lvl="4" rtl="0">
              <a:lnSpc>
                <a:spcPct val="100000"/>
              </a:lnSpc>
              <a:spcBef>
                <a:spcPts val="0"/>
              </a:spcBef>
              <a:spcAft>
                <a:spcPts val="0"/>
              </a:spcAft>
              <a:buClr>
                <a:schemeClr val="lt1"/>
              </a:buClr>
              <a:buSzPts val="4200"/>
              <a:buNone/>
              <a:defRPr sz="4200">
                <a:solidFill>
                  <a:schemeClr val="lt1"/>
                </a:solidFill>
              </a:defRPr>
            </a:lvl5pPr>
            <a:lvl6pPr lvl="5" rtl="0">
              <a:lnSpc>
                <a:spcPct val="100000"/>
              </a:lnSpc>
              <a:spcBef>
                <a:spcPts val="0"/>
              </a:spcBef>
              <a:spcAft>
                <a:spcPts val="0"/>
              </a:spcAft>
              <a:buClr>
                <a:schemeClr val="lt1"/>
              </a:buClr>
              <a:buSzPts val="4200"/>
              <a:buNone/>
              <a:defRPr sz="4200">
                <a:solidFill>
                  <a:schemeClr val="lt1"/>
                </a:solidFill>
              </a:defRPr>
            </a:lvl6pPr>
            <a:lvl7pPr lvl="6" rtl="0">
              <a:lnSpc>
                <a:spcPct val="100000"/>
              </a:lnSpc>
              <a:spcBef>
                <a:spcPts val="0"/>
              </a:spcBef>
              <a:spcAft>
                <a:spcPts val="0"/>
              </a:spcAft>
              <a:buClr>
                <a:schemeClr val="lt1"/>
              </a:buClr>
              <a:buSzPts val="4200"/>
              <a:buNone/>
              <a:defRPr sz="4200">
                <a:solidFill>
                  <a:schemeClr val="lt1"/>
                </a:solidFill>
              </a:defRPr>
            </a:lvl7pPr>
            <a:lvl8pPr lvl="7" rtl="0">
              <a:lnSpc>
                <a:spcPct val="100000"/>
              </a:lnSpc>
              <a:spcBef>
                <a:spcPts val="0"/>
              </a:spcBef>
              <a:spcAft>
                <a:spcPts val="0"/>
              </a:spcAft>
              <a:buClr>
                <a:schemeClr val="lt1"/>
              </a:buClr>
              <a:buSzPts val="4200"/>
              <a:buNone/>
              <a:defRPr sz="4200">
                <a:solidFill>
                  <a:schemeClr val="lt1"/>
                </a:solidFill>
              </a:defRPr>
            </a:lvl8pPr>
            <a:lvl9pPr lvl="8" rtl="0">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3" name="Google Shape;123;p1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4" name="Google Shape;124;p17"/>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1641540669"/>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Übung (Plenum/Reflexion)">
  <p:cSld name="Übung (Plenum/Reflexion)">
    <p:spTree>
      <p:nvGrpSpPr>
        <p:cNvPr id="1" name="Shape 125"/>
        <p:cNvGrpSpPr/>
        <p:nvPr/>
      </p:nvGrpSpPr>
      <p:grpSpPr>
        <a:xfrm>
          <a:off x="0" y="0"/>
          <a:ext cx="0" cy="0"/>
          <a:chOff x="0" y="0"/>
          <a:chExt cx="0" cy="0"/>
        </a:xfrm>
      </p:grpSpPr>
      <p:sp>
        <p:nvSpPr>
          <p:cNvPr id="126" name="Google Shape;126;p18"/>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7" name="Google Shape;127;p18"/>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8" name="Google Shape;128;p18"/>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9" name="Google Shape;129;p18"/>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291270027"/>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igures with description">
  <p:cSld name="Figures with description">
    <p:spTree>
      <p:nvGrpSpPr>
        <p:cNvPr id="1" name="Shape 130"/>
        <p:cNvGrpSpPr/>
        <p:nvPr/>
      </p:nvGrpSpPr>
      <p:grpSpPr>
        <a:xfrm>
          <a:off x="0" y="0"/>
          <a:ext cx="0" cy="0"/>
          <a:chOff x="0" y="0"/>
          <a:chExt cx="0" cy="0"/>
        </a:xfrm>
      </p:grpSpPr>
      <p:sp>
        <p:nvSpPr>
          <p:cNvPr id="131" name="Google Shape;131;p19"/>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9"/>
          <p:cNvSpPr txBox="1">
            <a:spLocks noGrp="1"/>
          </p:cNvSpPr>
          <p:nvPr>
            <p:ph type="title"/>
          </p:nvPr>
        </p:nvSpPr>
        <p:spPr>
          <a:xfrm>
            <a:off x="433975" y="842400"/>
            <a:ext cx="3837000" cy="111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3" name="Google Shape;133;p19"/>
          <p:cNvSpPr txBox="1">
            <a:spLocks noGrp="1"/>
          </p:cNvSpPr>
          <p:nvPr>
            <p:ph type="subTitle" idx="1"/>
          </p:nvPr>
        </p:nvSpPr>
        <p:spPr>
          <a:xfrm>
            <a:off x="433969" y="473100"/>
            <a:ext cx="3837000" cy="36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34" name="Google Shape;134;p19"/>
          <p:cNvSpPr txBox="1">
            <a:spLocks noGrp="1"/>
          </p:cNvSpPr>
          <p:nvPr>
            <p:ph type="body" idx="2"/>
          </p:nvPr>
        </p:nvSpPr>
        <p:spPr>
          <a:xfrm>
            <a:off x="433975" y="1953900"/>
            <a:ext cx="3837000" cy="2632500"/>
          </a:xfrm>
          <a:prstGeom prst="rect">
            <a:avLst/>
          </a:prstGeom>
          <a:noFill/>
          <a:ln>
            <a:noFill/>
          </a:ln>
        </p:spPr>
        <p:txBody>
          <a:bodyPr spcFirstLastPara="1" wrap="square" lIns="91425" tIns="91425" rIns="91425" bIns="91425" anchor="b" anchorCtr="0">
            <a:noAutofit/>
          </a:bodyPr>
          <a:lstStyle>
            <a:lvl1pPr marL="457200" lvl="0" indent="-304800" algn="l">
              <a:lnSpc>
                <a:spcPct val="115000"/>
              </a:lnSpc>
              <a:spcBef>
                <a:spcPts val="0"/>
              </a:spcBef>
              <a:spcAft>
                <a:spcPts val="0"/>
              </a:spcAft>
              <a:buSzPts val="1200"/>
              <a:buFont typeface="Calibri"/>
              <a:buChar char="●"/>
              <a:defRPr sz="1200">
                <a:latin typeface="Calibri"/>
                <a:ea typeface="Calibri"/>
                <a:cs typeface="Calibri"/>
                <a:sym typeface="Calibri"/>
              </a:defRPr>
            </a:lvl1pPr>
            <a:lvl2pPr marL="914400" lvl="1" indent="-304800" algn="l">
              <a:lnSpc>
                <a:spcPct val="115000"/>
              </a:lnSpc>
              <a:spcBef>
                <a:spcPts val="1000"/>
              </a:spcBef>
              <a:spcAft>
                <a:spcPts val="0"/>
              </a:spcAft>
              <a:buSzPts val="1200"/>
              <a:buFont typeface="Calibri"/>
              <a:buChar char="○"/>
              <a:defRPr sz="1200">
                <a:latin typeface="Calibri"/>
                <a:ea typeface="Calibri"/>
                <a:cs typeface="Calibri"/>
                <a:sym typeface="Calibri"/>
              </a:defRPr>
            </a:lvl2pPr>
            <a:lvl3pPr marL="1371600" lvl="2" indent="-304800" algn="l">
              <a:lnSpc>
                <a:spcPct val="115000"/>
              </a:lnSpc>
              <a:spcBef>
                <a:spcPts val="1000"/>
              </a:spcBef>
              <a:spcAft>
                <a:spcPts val="0"/>
              </a:spcAft>
              <a:buSzPts val="1200"/>
              <a:buFont typeface="Calibri"/>
              <a:buChar char="■"/>
              <a:defRPr sz="1200">
                <a:latin typeface="Calibri"/>
                <a:ea typeface="Calibri"/>
                <a:cs typeface="Calibri"/>
                <a:sym typeface="Calibri"/>
              </a:defRPr>
            </a:lvl3pPr>
            <a:lvl4pPr marL="1828800" lvl="3" indent="-304800" algn="l">
              <a:lnSpc>
                <a:spcPct val="115000"/>
              </a:lnSpc>
              <a:spcBef>
                <a:spcPts val="1000"/>
              </a:spcBef>
              <a:spcAft>
                <a:spcPts val="0"/>
              </a:spcAft>
              <a:buSzPts val="1200"/>
              <a:buFont typeface="Calibri"/>
              <a:buChar char="●"/>
              <a:defRPr sz="1200">
                <a:latin typeface="Calibri"/>
                <a:ea typeface="Calibri"/>
                <a:cs typeface="Calibri"/>
                <a:sym typeface="Calibri"/>
              </a:defRPr>
            </a:lvl4pPr>
            <a:lvl5pPr marL="2286000" lvl="4" indent="-304800" algn="l">
              <a:lnSpc>
                <a:spcPct val="115000"/>
              </a:lnSpc>
              <a:spcBef>
                <a:spcPts val="1000"/>
              </a:spcBef>
              <a:spcAft>
                <a:spcPts val="0"/>
              </a:spcAft>
              <a:buSzPts val="1200"/>
              <a:buFont typeface="Calibri"/>
              <a:buChar char="○"/>
              <a:defRPr sz="1200">
                <a:latin typeface="Calibri"/>
                <a:ea typeface="Calibri"/>
                <a:cs typeface="Calibri"/>
                <a:sym typeface="Calibri"/>
              </a:defRPr>
            </a:lvl5pPr>
            <a:lvl6pPr marL="2743200" lvl="5" indent="-304800" algn="l">
              <a:lnSpc>
                <a:spcPct val="115000"/>
              </a:lnSpc>
              <a:spcBef>
                <a:spcPts val="1000"/>
              </a:spcBef>
              <a:spcAft>
                <a:spcPts val="0"/>
              </a:spcAft>
              <a:buSzPts val="1200"/>
              <a:buFont typeface="Calibri"/>
              <a:buChar char="■"/>
              <a:defRPr sz="1200">
                <a:latin typeface="Calibri"/>
                <a:ea typeface="Calibri"/>
                <a:cs typeface="Calibri"/>
                <a:sym typeface="Calibri"/>
              </a:defRPr>
            </a:lvl6pPr>
            <a:lvl7pPr marL="3200400" lvl="6" indent="-304800" algn="l">
              <a:lnSpc>
                <a:spcPct val="115000"/>
              </a:lnSpc>
              <a:spcBef>
                <a:spcPts val="1000"/>
              </a:spcBef>
              <a:spcAft>
                <a:spcPts val="0"/>
              </a:spcAft>
              <a:buSzPts val="1200"/>
              <a:buFont typeface="Calibri"/>
              <a:buChar char="●"/>
              <a:defRPr sz="1200">
                <a:latin typeface="Calibri"/>
                <a:ea typeface="Calibri"/>
                <a:cs typeface="Calibri"/>
                <a:sym typeface="Calibri"/>
              </a:defRPr>
            </a:lvl7pPr>
            <a:lvl8pPr marL="3657600" lvl="7" indent="-304800" algn="l">
              <a:lnSpc>
                <a:spcPct val="115000"/>
              </a:lnSpc>
              <a:spcBef>
                <a:spcPts val="1000"/>
              </a:spcBef>
              <a:spcAft>
                <a:spcPts val="0"/>
              </a:spcAft>
              <a:buSzPts val="1200"/>
              <a:buFont typeface="Calibri"/>
              <a:buChar char="○"/>
              <a:defRPr sz="1200">
                <a:latin typeface="Calibri"/>
                <a:ea typeface="Calibri"/>
                <a:cs typeface="Calibri"/>
                <a:sym typeface="Calibri"/>
              </a:defRPr>
            </a:lvl8pPr>
            <a:lvl9pPr marL="4114800" lvl="8" indent="-304800" algn="l">
              <a:lnSpc>
                <a:spcPct val="115000"/>
              </a:lnSpc>
              <a:spcBef>
                <a:spcPts val="1000"/>
              </a:spcBef>
              <a:spcAft>
                <a:spcPts val="1000"/>
              </a:spcAft>
              <a:buSzPts val="1200"/>
              <a:buFont typeface="Calibri"/>
              <a:buChar char="■"/>
              <a:defRPr sz="1200">
                <a:latin typeface="Calibri"/>
                <a:ea typeface="Calibri"/>
                <a:cs typeface="Calibri"/>
                <a:sym typeface="Calibri"/>
              </a:defRPr>
            </a:lvl9pPr>
          </a:lstStyle>
          <a:p>
            <a:endParaRPr/>
          </a:p>
        </p:txBody>
      </p:sp>
      <p:sp>
        <p:nvSpPr>
          <p:cNvPr id="135" name="Google Shape;135;p19"/>
          <p:cNvSpPr/>
          <p:nvPr/>
        </p:nvSpPr>
        <p:spPr>
          <a:xfrm>
            <a:off x="4572000" y="261525"/>
            <a:ext cx="4320000" cy="4576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9"/>
          <p:cNvSpPr>
            <a:spLocks noGrp="1"/>
          </p:cNvSpPr>
          <p:nvPr>
            <p:ph type="pic" idx="3"/>
          </p:nvPr>
        </p:nvSpPr>
        <p:spPr>
          <a:xfrm>
            <a:off x="4572000" y="256800"/>
            <a:ext cx="4320000" cy="4576800"/>
          </a:xfrm>
          <a:prstGeom prst="rect">
            <a:avLst/>
          </a:prstGeom>
          <a:noFill/>
          <a:ln>
            <a:noFill/>
          </a:ln>
        </p:spPr>
        <p:txBody>
          <a:bodyPr/>
          <a:lstStyle/>
          <a:p>
            <a:endParaRPr lang="de-DE"/>
          </a:p>
        </p:txBody>
      </p:sp>
    </p:spTree>
    <p:extLst>
      <p:ext uri="{BB962C8B-B14F-4D97-AF65-F5344CB8AC3E}">
        <p14:creationId xmlns:p14="http://schemas.microsoft.com/office/powerpoint/2010/main" val="262060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Kapitel II">
  <p:cSld name="TITLE_AND_BODY_1_2">
    <p:bg>
      <p:bgPr>
        <a:solidFill>
          <a:schemeClr val="lt1"/>
        </a:solidFill>
        <a:effectLst/>
      </p:bgPr>
    </p:bg>
    <p:spTree>
      <p:nvGrpSpPr>
        <p:cNvPr id="1" name="Shape 47"/>
        <p:cNvGrpSpPr/>
        <p:nvPr/>
      </p:nvGrpSpPr>
      <p:grpSpPr>
        <a:xfrm>
          <a:off x="0" y="0"/>
          <a:ext cx="0" cy="0"/>
          <a:chOff x="0" y="0"/>
          <a:chExt cx="0" cy="0"/>
        </a:xfrm>
      </p:grpSpPr>
      <p:cxnSp>
        <p:nvCxnSpPr>
          <p:cNvPr id="48" name="Google Shape;48;p6"/>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49" name="Google Shape;49;p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sz="20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0" name="Google Shape;50;p6"/>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000"/>
              <a:buFont typeface="JetBrains Mono"/>
              <a:buNone/>
              <a:defRPr sz="1000">
                <a:latin typeface="JetBrains Mono"/>
                <a:ea typeface="JetBrains Mono"/>
                <a:cs typeface="JetBrains Mono"/>
                <a:sym typeface="JetBrains Mono"/>
              </a:defRPr>
            </a:lvl2pPr>
            <a:lvl3pPr lvl="2">
              <a:spcBef>
                <a:spcPts val="0"/>
              </a:spcBef>
              <a:spcAft>
                <a:spcPts val="0"/>
              </a:spcAft>
              <a:buSzPts val="1000"/>
              <a:buFont typeface="JetBrains Mono"/>
              <a:buNone/>
              <a:defRPr sz="1000">
                <a:latin typeface="JetBrains Mono"/>
                <a:ea typeface="JetBrains Mono"/>
                <a:cs typeface="JetBrains Mono"/>
                <a:sym typeface="JetBrains Mono"/>
              </a:defRPr>
            </a:lvl3pPr>
            <a:lvl4pPr lvl="3">
              <a:spcBef>
                <a:spcPts val="0"/>
              </a:spcBef>
              <a:spcAft>
                <a:spcPts val="0"/>
              </a:spcAft>
              <a:buSzPts val="1000"/>
              <a:buFont typeface="JetBrains Mono"/>
              <a:buNone/>
              <a:defRPr sz="1000">
                <a:latin typeface="JetBrains Mono"/>
                <a:ea typeface="JetBrains Mono"/>
                <a:cs typeface="JetBrains Mono"/>
                <a:sym typeface="JetBrains Mono"/>
              </a:defRPr>
            </a:lvl4pPr>
            <a:lvl5pPr lvl="4">
              <a:spcBef>
                <a:spcPts val="0"/>
              </a:spcBef>
              <a:spcAft>
                <a:spcPts val="0"/>
              </a:spcAft>
              <a:buSzPts val="1000"/>
              <a:buFont typeface="JetBrains Mono"/>
              <a:buNone/>
              <a:defRPr sz="1000">
                <a:latin typeface="JetBrains Mono"/>
                <a:ea typeface="JetBrains Mono"/>
                <a:cs typeface="JetBrains Mono"/>
                <a:sym typeface="JetBrains Mono"/>
              </a:defRPr>
            </a:lvl5pPr>
            <a:lvl6pPr lvl="5">
              <a:spcBef>
                <a:spcPts val="0"/>
              </a:spcBef>
              <a:spcAft>
                <a:spcPts val="0"/>
              </a:spcAft>
              <a:buSzPts val="1000"/>
              <a:buFont typeface="JetBrains Mono"/>
              <a:buNone/>
              <a:defRPr sz="1000">
                <a:latin typeface="JetBrains Mono"/>
                <a:ea typeface="JetBrains Mono"/>
                <a:cs typeface="JetBrains Mono"/>
                <a:sym typeface="JetBrains Mono"/>
              </a:defRPr>
            </a:lvl6pPr>
            <a:lvl7pPr lvl="6">
              <a:spcBef>
                <a:spcPts val="0"/>
              </a:spcBef>
              <a:spcAft>
                <a:spcPts val="0"/>
              </a:spcAft>
              <a:buSzPts val="1000"/>
              <a:buFont typeface="JetBrains Mono"/>
              <a:buNone/>
              <a:defRPr sz="1000">
                <a:latin typeface="JetBrains Mono"/>
                <a:ea typeface="JetBrains Mono"/>
                <a:cs typeface="JetBrains Mono"/>
                <a:sym typeface="JetBrains Mono"/>
              </a:defRPr>
            </a:lvl7pPr>
            <a:lvl8pPr lvl="7">
              <a:spcBef>
                <a:spcPts val="0"/>
              </a:spcBef>
              <a:spcAft>
                <a:spcPts val="0"/>
              </a:spcAft>
              <a:buSzPts val="1000"/>
              <a:buFont typeface="JetBrains Mono"/>
              <a:buNone/>
              <a:defRPr sz="1000">
                <a:latin typeface="JetBrains Mono"/>
                <a:ea typeface="JetBrains Mono"/>
                <a:cs typeface="JetBrains Mono"/>
                <a:sym typeface="JetBrains Mono"/>
              </a:defRPr>
            </a:lvl8pPr>
            <a:lvl9pPr lvl="8">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51" name="Google Shape;51;p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cxnSp>
        <p:nvCxnSpPr>
          <p:cNvPr id="52" name="Google Shape;52;p6"/>
          <p:cNvCxnSpPr/>
          <p:nvPr/>
        </p:nvCxnSpPr>
        <p:spPr>
          <a:xfrm>
            <a:off x="6102775" y="253475"/>
            <a:ext cx="1492500" cy="0"/>
          </a:xfrm>
          <a:prstGeom prst="straightConnector1">
            <a:avLst/>
          </a:prstGeom>
          <a:noFill/>
          <a:ln w="28575" cap="flat" cmpd="sng">
            <a:solidFill>
              <a:srgbClr val="006265"/>
            </a:solidFill>
            <a:prstDash val="solid"/>
            <a:round/>
            <a:headEnd type="none" w="med" len="med"/>
            <a:tailEnd type="none" w="med" len="med"/>
          </a:ln>
        </p:spPr>
      </p:cxnSp>
      <p:sp>
        <p:nvSpPr>
          <p:cNvPr id="53" name="Google Shape;53;p6"/>
          <p:cNvSpPr txBox="1"/>
          <p:nvPr/>
        </p:nvSpPr>
        <p:spPr>
          <a:xfrm>
            <a:off x="893250" y="15875"/>
            <a:ext cx="15975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endParaRPr sz="800">
              <a:solidFill>
                <a:schemeClr val="dk2"/>
              </a:solidFill>
              <a:latin typeface="JetBrains Mono Light"/>
              <a:ea typeface="JetBrains Mono Light"/>
              <a:cs typeface="JetBrains Mono Light"/>
              <a:sym typeface="JetBrains Mono Light"/>
            </a:endParaRPr>
          </a:p>
        </p:txBody>
      </p:sp>
      <p:sp>
        <p:nvSpPr>
          <p:cNvPr id="54" name="Google Shape;54;p6"/>
          <p:cNvSpPr txBox="1"/>
          <p:nvPr/>
        </p:nvSpPr>
        <p:spPr>
          <a:xfrm>
            <a:off x="1859250" y="15875"/>
            <a:ext cx="10530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ZIELGRUPPEN</a:t>
            </a:r>
            <a:endParaRPr sz="800" b="1">
              <a:solidFill>
                <a:schemeClr val="accent1"/>
              </a:solidFill>
              <a:latin typeface="JetBrains Mono"/>
              <a:ea typeface="JetBrains Mono"/>
              <a:cs typeface="JetBrains Mono"/>
              <a:sym typeface="JetBrains Mono"/>
            </a:endParaRPr>
          </a:p>
        </p:txBody>
      </p:sp>
      <p:sp>
        <p:nvSpPr>
          <p:cNvPr id="55" name="Google Shape;55;p6"/>
          <p:cNvSpPr txBox="1"/>
          <p:nvPr/>
        </p:nvSpPr>
        <p:spPr>
          <a:xfrm>
            <a:off x="6050269"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OUTCOME</a:t>
            </a:r>
            <a:endParaRPr sz="800">
              <a:solidFill>
                <a:schemeClr val="dk2"/>
              </a:solidFill>
              <a:latin typeface="JetBrains Mono Light"/>
              <a:ea typeface="JetBrains Mono Light"/>
              <a:cs typeface="JetBrains Mono Light"/>
              <a:sym typeface="JetBrains Mono Light"/>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Kapitel III">
  <p:cSld name="TITLE_AND_BODY_1_1">
    <p:bg>
      <p:bgPr>
        <a:solidFill>
          <a:schemeClr val="lt1"/>
        </a:solidFill>
        <a:effectLst/>
      </p:bgPr>
    </p:bg>
    <p:spTree>
      <p:nvGrpSpPr>
        <p:cNvPr id="1" name="Shape 56"/>
        <p:cNvGrpSpPr/>
        <p:nvPr/>
      </p:nvGrpSpPr>
      <p:grpSpPr>
        <a:xfrm>
          <a:off x="0" y="0"/>
          <a:ext cx="0" cy="0"/>
          <a:chOff x="0" y="0"/>
          <a:chExt cx="0" cy="0"/>
        </a:xfrm>
      </p:grpSpPr>
      <p:sp>
        <p:nvSpPr>
          <p:cNvPr id="57" name="Google Shape;57;p7"/>
          <p:cNvSpPr txBox="1"/>
          <p:nvPr/>
        </p:nvSpPr>
        <p:spPr>
          <a:xfrm>
            <a:off x="6653238"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ÜBERSETZUNG</a:t>
            </a:r>
            <a:endParaRPr sz="800" b="1">
              <a:solidFill>
                <a:schemeClr val="accent1"/>
              </a:solidFill>
              <a:latin typeface="JetBrains Mono"/>
              <a:ea typeface="JetBrains Mono"/>
              <a:cs typeface="JetBrains Mono"/>
              <a:sym typeface="JetBrains Mono"/>
            </a:endParaRPr>
          </a:p>
        </p:txBody>
      </p:sp>
      <p:cxnSp>
        <p:nvCxnSpPr>
          <p:cNvPr id="58" name="Google Shape;58;p7"/>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59" name="Google Shape;59;p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7"/>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200"/>
              <a:buFont typeface="JetBrains Mono"/>
              <a:buNone/>
              <a:defRPr sz="1200">
                <a:latin typeface="JetBrains Mono"/>
                <a:ea typeface="JetBrains Mono"/>
                <a:cs typeface="JetBrains Mono"/>
                <a:sym typeface="JetBrains Mono"/>
              </a:defRPr>
            </a:lvl2pPr>
            <a:lvl3pPr lvl="2" rtl="0">
              <a:spcBef>
                <a:spcPts val="0"/>
              </a:spcBef>
              <a:spcAft>
                <a:spcPts val="0"/>
              </a:spcAft>
              <a:buSzPts val="1200"/>
              <a:buFont typeface="JetBrains Mono"/>
              <a:buNone/>
              <a:defRPr sz="1200">
                <a:latin typeface="JetBrains Mono"/>
                <a:ea typeface="JetBrains Mono"/>
                <a:cs typeface="JetBrains Mono"/>
                <a:sym typeface="JetBrains Mono"/>
              </a:defRPr>
            </a:lvl3pPr>
            <a:lvl4pPr lvl="3" rtl="0">
              <a:spcBef>
                <a:spcPts val="0"/>
              </a:spcBef>
              <a:spcAft>
                <a:spcPts val="0"/>
              </a:spcAft>
              <a:buSzPts val="1200"/>
              <a:buFont typeface="JetBrains Mono"/>
              <a:buNone/>
              <a:defRPr sz="1200">
                <a:latin typeface="JetBrains Mono"/>
                <a:ea typeface="JetBrains Mono"/>
                <a:cs typeface="JetBrains Mono"/>
                <a:sym typeface="JetBrains Mono"/>
              </a:defRPr>
            </a:lvl4pPr>
            <a:lvl5pPr lvl="4" rtl="0">
              <a:spcBef>
                <a:spcPts val="0"/>
              </a:spcBef>
              <a:spcAft>
                <a:spcPts val="0"/>
              </a:spcAft>
              <a:buSzPts val="1200"/>
              <a:buFont typeface="JetBrains Mono"/>
              <a:buNone/>
              <a:defRPr sz="1200">
                <a:latin typeface="JetBrains Mono"/>
                <a:ea typeface="JetBrains Mono"/>
                <a:cs typeface="JetBrains Mono"/>
                <a:sym typeface="JetBrains Mono"/>
              </a:defRPr>
            </a:lvl5pPr>
            <a:lvl6pPr lvl="5" rtl="0">
              <a:spcBef>
                <a:spcPts val="0"/>
              </a:spcBef>
              <a:spcAft>
                <a:spcPts val="0"/>
              </a:spcAft>
              <a:buSzPts val="1200"/>
              <a:buFont typeface="JetBrains Mono"/>
              <a:buNone/>
              <a:defRPr sz="1200">
                <a:latin typeface="JetBrains Mono"/>
                <a:ea typeface="JetBrains Mono"/>
                <a:cs typeface="JetBrains Mono"/>
                <a:sym typeface="JetBrains Mono"/>
              </a:defRPr>
            </a:lvl6pPr>
            <a:lvl7pPr lvl="6" rtl="0">
              <a:spcBef>
                <a:spcPts val="0"/>
              </a:spcBef>
              <a:spcAft>
                <a:spcPts val="0"/>
              </a:spcAft>
              <a:buSzPts val="1200"/>
              <a:buFont typeface="JetBrains Mono"/>
              <a:buNone/>
              <a:defRPr sz="1200">
                <a:latin typeface="JetBrains Mono"/>
                <a:ea typeface="JetBrains Mono"/>
                <a:cs typeface="JetBrains Mono"/>
                <a:sym typeface="JetBrains Mono"/>
              </a:defRPr>
            </a:lvl7pPr>
            <a:lvl8pPr lvl="7" rtl="0">
              <a:spcBef>
                <a:spcPts val="0"/>
              </a:spcBef>
              <a:spcAft>
                <a:spcPts val="0"/>
              </a:spcAft>
              <a:buSzPts val="1200"/>
              <a:buFont typeface="JetBrains Mono"/>
              <a:buNone/>
              <a:defRPr sz="1200">
                <a:latin typeface="JetBrains Mono"/>
                <a:ea typeface="JetBrains Mono"/>
                <a:cs typeface="JetBrains Mono"/>
                <a:sym typeface="JetBrains Mono"/>
              </a:defRPr>
            </a:lvl8pPr>
            <a:lvl9pPr lvl="8" rtl="0">
              <a:spcBef>
                <a:spcPts val="0"/>
              </a:spcBef>
              <a:spcAft>
                <a:spcPts val="0"/>
              </a:spcAft>
              <a:buSzPts val="1200"/>
              <a:buFont typeface="JetBrains Mono"/>
              <a:buNone/>
              <a:defRPr sz="1200">
                <a:latin typeface="JetBrains Mono"/>
                <a:ea typeface="JetBrains Mono"/>
                <a:cs typeface="JetBrains Mono"/>
                <a:sym typeface="JetBrains Mono"/>
              </a:defRPr>
            </a:lvl9pPr>
          </a:lstStyle>
          <a:p>
            <a:endParaRPr/>
          </a:p>
        </p:txBody>
      </p:sp>
      <p:sp>
        <p:nvSpPr>
          <p:cNvPr id="61" name="Google Shape;61;p7"/>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cxnSp>
        <p:nvCxnSpPr>
          <p:cNvPr id="62" name="Google Shape;62;p7"/>
          <p:cNvCxnSpPr/>
          <p:nvPr/>
        </p:nvCxnSpPr>
        <p:spPr>
          <a:xfrm>
            <a:off x="670575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63" name="Google Shape;63;p7"/>
          <p:cNvSpPr txBox="1"/>
          <p:nvPr/>
        </p:nvSpPr>
        <p:spPr>
          <a:xfrm>
            <a:off x="893250" y="15875"/>
            <a:ext cx="1597500" cy="3105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de" sz="800">
                <a:solidFill>
                  <a:schemeClr val="dk2"/>
                </a:solidFill>
                <a:latin typeface="JetBrains Mono Light"/>
                <a:ea typeface="JetBrains Mono Light"/>
                <a:cs typeface="JetBrains Mono Light"/>
                <a:sym typeface="JetBrains Mono Light"/>
              </a:rPr>
              <a:t>ZIELGRUPPEN</a:t>
            </a:r>
            <a:endParaRPr sz="800">
              <a:solidFill>
                <a:schemeClr val="dk2"/>
              </a:solidFill>
              <a:latin typeface="JetBrains Mono Light"/>
              <a:ea typeface="JetBrains Mono Light"/>
              <a:cs typeface="JetBrains Mono Light"/>
              <a:sym typeface="JetBrains Mono Light"/>
            </a:endParaRPr>
          </a:p>
        </p:txBody>
      </p:sp>
      <p:sp>
        <p:nvSpPr>
          <p:cNvPr id="64" name="Google Shape;64;p7"/>
          <p:cNvSpPr txBox="1"/>
          <p:nvPr/>
        </p:nvSpPr>
        <p:spPr>
          <a:xfrm>
            <a:off x="3773244"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OUTCOME</a:t>
            </a:r>
            <a:endParaRPr sz="800">
              <a:solidFill>
                <a:schemeClr val="dk2"/>
              </a:solidFill>
              <a:latin typeface="JetBrains Mono Light"/>
              <a:ea typeface="JetBrains Mono Light"/>
              <a:cs typeface="JetBrains Mono Light"/>
              <a:sym typeface="JetBrains Mono Light"/>
            </a:endParaRPr>
          </a:p>
        </p:txBody>
      </p: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itat">
  <p:cSld name="MAIN_POINT">
    <p:spTree>
      <p:nvGrpSpPr>
        <p:cNvPr id="1" name="Shape 65"/>
        <p:cNvGrpSpPr/>
        <p:nvPr/>
      </p:nvGrpSpPr>
      <p:grpSpPr>
        <a:xfrm>
          <a:off x="0" y="0"/>
          <a:ext cx="0" cy="0"/>
          <a:chOff x="0" y="0"/>
          <a:chExt cx="0" cy="0"/>
        </a:xfrm>
      </p:grpSpPr>
      <p:sp>
        <p:nvSpPr>
          <p:cNvPr id="66" name="Google Shape;66;p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8"/>
          <p:cNvSpPr txBox="1">
            <a:spLocks noGrp="1"/>
          </p:cNvSpPr>
          <p:nvPr>
            <p:ph type="title"/>
          </p:nvPr>
        </p:nvSpPr>
        <p:spPr>
          <a:xfrm>
            <a:off x="1431600" y="1565500"/>
            <a:ext cx="6577500" cy="1832700"/>
          </a:xfrm>
          <a:prstGeom prst="rect">
            <a:avLst/>
          </a:prstGeom>
        </p:spPr>
        <p:txBody>
          <a:bodyPr spcFirstLastPara="1" wrap="square" lIns="252000" tIns="252000" rIns="252000" bIns="252000" anchor="t" anchorCtr="0">
            <a:spAutoFit/>
          </a:bodyPr>
          <a:lstStyle>
            <a:lvl1pPr lvl="0" rtl="0">
              <a:lnSpc>
                <a:spcPct val="115000"/>
              </a:lnSpc>
              <a:spcBef>
                <a:spcPts val="0"/>
              </a:spcBef>
              <a:spcAft>
                <a:spcPts val="0"/>
              </a:spcAft>
              <a:buSzPts val="2000"/>
              <a:buNone/>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endParaRPr/>
          </a:p>
        </p:txBody>
      </p:sp>
      <p:sp>
        <p:nvSpPr>
          <p:cNvPr id="68" name="Google Shape;68;p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L="0" marR="0" lvl="0" indent="0" algn="l" rtl="0">
              <a:lnSpc>
                <a:spcPct val="100000"/>
              </a:lnSpc>
              <a:spcBef>
                <a:spcPts val="0"/>
              </a:spcBef>
              <a:spcAft>
                <a:spcPts val="0"/>
              </a:spcAft>
              <a:buNone/>
              <a:defRPr sz="800">
                <a:latin typeface="JetBrains Mono Light"/>
                <a:ea typeface="JetBrains Mono Light"/>
                <a:cs typeface="JetBrains Mono Light"/>
                <a:sym typeface="JetBrains Mon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pitel" type="secHead">
  <p:cSld name="SECTION_HEADER">
    <p:spTree>
      <p:nvGrpSpPr>
        <p:cNvPr id="1" name="Shape 69"/>
        <p:cNvGrpSpPr/>
        <p:nvPr/>
      </p:nvGrpSpPr>
      <p:grpSpPr>
        <a:xfrm>
          <a:off x="0" y="0"/>
          <a:ext cx="0" cy="0"/>
          <a:chOff x="0" y="0"/>
          <a:chExt cx="0" cy="0"/>
        </a:xfrm>
      </p:grpSpPr>
      <p:pic>
        <p:nvPicPr>
          <p:cNvPr id="70" name="Google Shape;70;p9"/>
          <p:cNvPicPr preferRelativeResize="0"/>
          <p:nvPr/>
        </p:nvPicPr>
        <p:blipFill rotWithShape="1">
          <a:blip r:embed="rId2">
            <a:alphaModFix/>
          </a:blip>
          <a:srcRect t="28136" b="32090"/>
          <a:stretch/>
        </p:blipFill>
        <p:spPr>
          <a:xfrm>
            <a:off x="251997" y="842400"/>
            <a:ext cx="8640000" cy="4296899"/>
          </a:xfrm>
          <a:prstGeom prst="rect">
            <a:avLst/>
          </a:prstGeom>
          <a:solidFill>
            <a:srgbClr val="4F969F"/>
          </a:solidFill>
          <a:ln>
            <a:noFill/>
          </a:ln>
        </p:spPr>
      </p:pic>
      <p:grpSp>
        <p:nvGrpSpPr>
          <p:cNvPr id="71" name="Google Shape;71;p9"/>
          <p:cNvGrpSpPr/>
          <p:nvPr/>
        </p:nvGrpSpPr>
        <p:grpSpPr>
          <a:xfrm>
            <a:off x="6933525" y="455550"/>
            <a:ext cx="432000" cy="476881"/>
            <a:chOff x="6933525" y="455550"/>
            <a:chExt cx="432000" cy="476881"/>
          </a:xfrm>
        </p:grpSpPr>
        <p:sp>
          <p:nvSpPr>
            <p:cNvPr id="72" name="Google Shape;72;p9"/>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3" name="Google Shape;73;p9"/>
            <p:cNvPicPr preferRelativeResize="0"/>
            <p:nvPr/>
          </p:nvPicPr>
          <p:blipFill rotWithShape="1">
            <a:blip r:embed="rId3">
              <a:alphaModFix/>
            </a:blip>
            <a:srcRect l="52384" r="39612"/>
            <a:stretch/>
          </p:blipFill>
          <p:spPr>
            <a:xfrm>
              <a:off x="7018423" y="455550"/>
              <a:ext cx="242950" cy="321725"/>
            </a:xfrm>
            <a:prstGeom prst="rect">
              <a:avLst/>
            </a:prstGeom>
            <a:noFill/>
            <a:ln>
              <a:noFill/>
            </a:ln>
          </p:spPr>
        </p:pic>
      </p:grpSp>
      <p:sp>
        <p:nvSpPr>
          <p:cNvPr id="74" name="Google Shape;74;p9"/>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5" name="Google Shape;75;p9"/>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76" name="Google Shape;76;p9"/>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cxnSp>
        <p:nvCxnSpPr>
          <p:cNvPr id="77" name="Google Shape;77;p9"/>
          <p:cNvCxnSpPr>
            <a:stCxn id="74" idx="1"/>
          </p:cNvCxnSpPr>
          <p:nvPr/>
        </p:nvCxnSpPr>
        <p:spPr>
          <a:xfrm>
            <a:off x="98545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78" name="Google Shape;78;p9"/>
          <p:cNvCxnSpPr/>
          <p:nvPr/>
        </p:nvCxnSpPr>
        <p:spPr>
          <a:xfrm>
            <a:off x="4676475" y="2571750"/>
            <a:ext cx="0" cy="900900"/>
          </a:xfrm>
          <a:prstGeom prst="straightConnector1">
            <a:avLst/>
          </a:prstGeom>
          <a:noFill/>
          <a:ln w="9525" cap="flat" cmpd="sng">
            <a:solidFill>
              <a:srgbClr val="858585"/>
            </a:solidFill>
            <a:prstDash val="solid"/>
            <a:round/>
            <a:headEnd type="none" w="med" len="med"/>
            <a:tailEnd type="none" w="med" len="med"/>
          </a:ln>
        </p:spPr>
      </p:cxnSp>
      <p:sp>
        <p:nvSpPr>
          <p:cNvPr id="79" name="Google Shape;79;p9"/>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p:cSld name="ONE_COLUMN_TEXT">
    <p:spTree>
      <p:nvGrpSpPr>
        <p:cNvPr id="1" name="Shape 80"/>
        <p:cNvGrpSpPr/>
        <p:nvPr/>
      </p:nvGrpSpPr>
      <p:grpSpPr>
        <a:xfrm>
          <a:off x="0" y="0"/>
          <a:ext cx="0" cy="0"/>
          <a:chOff x="0" y="0"/>
          <a:chExt cx="0" cy="0"/>
        </a:xfrm>
      </p:grpSpPr>
      <p:sp>
        <p:nvSpPr>
          <p:cNvPr id="81" name="Google Shape;81;p10"/>
          <p:cNvSpPr>
            <a:spLocks noGrp="1"/>
          </p:cNvSpPr>
          <p:nvPr>
            <p:ph type="pic" idx="2"/>
          </p:nvPr>
        </p:nvSpPr>
        <p:spPr>
          <a:xfrm>
            <a:off x="252000" y="252000"/>
            <a:ext cx="8892000" cy="4586400"/>
          </a:xfrm>
          <a:prstGeom prst="rect">
            <a:avLst/>
          </a:prstGeom>
          <a:solidFill>
            <a:srgbClr val="AFDACB"/>
          </a:solidFill>
          <a:ln>
            <a:noFill/>
          </a:ln>
        </p:spPr>
        <p:txBody>
          <a:bodyPr/>
          <a:lstStyle/>
          <a:p>
            <a:endParaRPr lang="de-DE"/>
          </a:p>
        </p:txBody>
      </p:sp>
      <p:sp>
        <p:nvSpPr>
          <p:cNvPr id="82" name="Google Shape;8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83" name="Google Shape;83;p10"/>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4" name="Google Shape;84;p10"/>
          <p:cNvSpPr txBox="1">
            <a:spLocks noGrp="1"/>
          </p:cNvSpPr>
          <p:nvPr>
            <p:ph type="subTitle" idx="1"/>
          </p:nvPr>
        </p:nvSpPr>
        <p:spPr>
          <a:xfrm>
            <a:off x="1343877" y="4404600"/>
            <a:ext cx="7643100" cy="181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a:solidFill>
                  <a:srgbClr val="858585"/>
                </a:solidFill>
              </a:defRPr>
            </a:lvl1pPr>
            <a:lvl2pPr lvl="1"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85" name="Google Shape;85;p10"/>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rtl="0">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rtl="0">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rtl="0">
              <a:spcBef>
                <a:spcPts val="0"/>
              </a:spcBef>
              <a:spcAft>
                <a:spcPts val="0"/>
              </a:spcAft>
              <a:buClr>
                <a:schemeClr val="lt1"/>
              </a:buClr>
              <a:buSzPts val="1400"/>
              <a:buFont typeface="Source Sans 3"/>
              <a:buChar char="■"/>
              <a:defRPr>
                <a:solidFill>
                  <a:schemeClr val="lt1"/>
                </a:solidFill>
                <a:latin typeface="Source Sans 3"/>
                <a:ea typeface="Source Sans 3"/>
                <a:cs typeface="Source Sans 3"/>
                <a:sym typeface="Source Sans 3"/>
              </a:defRPr>
            </a:lvl3pPr>
            <a:lvl4pPr marL="1828800" lvl="3" indent="-317500" rtl="0">
              <a:spcBef>
                <a:spcPts val="0"/>
              </a:spcBef>
              <a:spcAft>
                <a:spcPts val="0"/>
              </a:spcAft>
              <a:buSzPts val="1400"/>
              <a:buFont typeface="Source Sans 3"/>
              <a:buChar char="●"/>
              <a:defRPr>
                <a:latin typeface="Source Sans 3"/>
                <a:ea typeface="Source Sans 3"/>
                <a:cs typeface="Source Sans 3"/>
                <a:sym typeface="Source Sans 3"/>
              </a:defRPr>
            </a:lvl4pPr>
            <a:lvl5pPr marL="2286000" lvl="4" indent="-317500" rtl="0">
              <a:spcBef>
                <a:spcPts val="0"/>
              </a:spcBef>
              <a:spcAft>
                <a:spcPts val="0"/>
              </a:spcAft>
              <a:buSzPts val="1400"/>
              <a:buFont typeface="Source Sans 3"/>
              <a:buChar char="○"/>
              <a:defRPr>
                <a:latin typeface="Source Sans 3"/>
                <a:ea typeface="Source Sans 3"/>
                <a:cs typeface="Source Sans 3"/>
                <a:sym typeface="Source Sans 3"/>
              </a:defRPr>
            </a:lvl5pPr>
            <a:lvl6pPr marL="2743200" lvl="5" indent="-317500" rtl="0">
              <a:spcBef>
                <a:spcPts val="0"/>
              </a:spcBef>
              <a:spcAft>
                <a:spcPts val="0"/>
              </a:spcAft>
              <a:buSzPts val="1400"/>
              <a:buFont typeface="Source Sans 3"/>
              <a:buChar char="■"/>
              <a:defRPr>
                <a:latin typeface="Source Sans 3"/>
                <a:ea typeface="Source Sans 3"/>
                <a:cs typeface="Source Sans 3"/>
                <a:sym typeface="Source Sans 3"/>
              </a:defRPr>
            </a:lvl6pPr>
            <a:lvl7pPr marL="3200400" lvl="6" indent="-317500" rtl="0">
              <a:spcBef>
                <a:spcPts val="0"/>
              </a:spcBef>
              <a:spcAft>
                <a:spcPts val="0"/>
              </a:spcAft>
              <a:buSzPts val="1400"/>
              <a:buFont typeface="Source Sans 3"/>
              <a:buChar char="●"/>
              <a:defRPr>
                <a:latin typeface="Source Sans 3"/>
                <a:ea typeface="Source Sans 3"/>
                <a:cs typeface="Source Sans 3"/>
                <a:sym typeface="Source Sans 3"/>
              </a:defRPr>
            </a:lvl7pPr>
            <a:lvl8pPr marL="3657600" lvl="7" indent="-317500" rtl="0">
              <a:spcBef>
                <a:spcPts val="0"/>
              </a:spcBef>
              <a:spcAft>
                <a:spcPts val="0"/>
              </a:spcAft>
              <a:buSzPts val="1400"/>
              <a:buFont typeface="Source Sans 3"/>
              <a:buChar char="○"/>
              <a:defRPr>
                <a:latin typeface="Source Sans 3"/>
                <a:ea typeface="Source Sans 3"/>
                <a:cs typeface="Source Sans 3"/>
                <a:sym typeface="Source Sans 3"/>
              </a:defRPr>
            </a:lvl8pPr>
            <a:lvl9pPr marL="4114800" lvl="8" indent="-317500" rtl="0">
              <a:spcBef>
                <a:spcPts val="0"/>
              </a:spcBef>
              <a:spcAft>
                <a:spcPts val="0"/>
              </a:spcAft>
              <a:buSzPts val="1400"/>
              <a:buFont typeface="Source Sans 3"/>
              <a:buChar char="■"/>
              <a:defRPr>
                <a:latin typeface="Source Sans 3"/>
                <a:ea typeface="Source Sans 3"/>
                <a:cs typeface="Source Sans 3"/>
                <a:sym typeface="Source Sans 3"/>
              </a:defRPr>
            </a:lvl9pPr>
          </a:lstStyle>
          <a:p>
            <a:endParaRPr/>
          </a:p>
        </p:txBody>
      </p:sp>
      <p:sp>
        <p:nvSpPr>
          <p:cNvPr id="86" name="Google Shape;86;p1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Usecase/Praxisbeispiel">
  <p:cSld name="ONE_COLUMN_TEXT_1">
    <p:spTree>
      <p:nvGrpSpPr>
        <p:cNvPr id="1" name="Shape 87"/>
        <p:cNvGrpSpPr/>
        <p:nvPr/>
      </p:nvGrpSpPr>
      <p:grpSpPr>
        <a:xfrm>
          <a:off x="0" y="0"/>
          <a:ext cx="0" cy="0"/>
          <a:chOff x="0" y="0"/>
          <a:chExt cx="0" cy="0"/>
        </a:xfrm>
      </p:grpSpPr>
      <p:sp>
        <p:nvSpPr>
          <p:cNvPr id="88" name="Google Shape;88;p11"/>
          <p:cNvSpPr>
            <a:spLocks noGrp="1"/>
          </p:cNvSpPr>
          <p:nvPr>
            <p:ph type="pic" idx="2"/>
          </p:nvPr>
        </p:nvSpPr>
        <p:spPr>
          <a:xfrm>
            <a:off x="252000" y="252000"/>
            <a:ext cx="8892000" cy="4586400"/>
          </a:xfrm>
          <a:prstGeom prst="rect">
            <a:avLst/>
          </a:prstGeom>
          <a:solidFill>
            <a:srgbClr val="AFDACB"/>
          </a:solidFill>
          <a:ln>
            <a:noFill/>
          </a:ln>
        </p:spPr>
      </p:sp>
      <p:sp>
        <p:nvSpPr>
          <p:cNvPr id="89" name="Google Shape;8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90" name="Google Shape;90;p11"/>
          <p:cNvSpPr/>
          <p:nvPr/>
        </p:nvSpPr>
        <p:spPr>
          <a:xfrm>
            <a:off x="1008000" y="2571750"/>
            <a:ext cx="8136000" cy="257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1" name="Google Shape;91;p11"/>
          <p:cNvSpPr txBox="1">
            <a:spLocks noGrp="1"/>
          </p:cNvSpPr>
          <p:nvPr>
            <p:ph type="subTitle" idx="1"/>
          </p:nvPr>
        </p:nvSpPr>
        <p:spPr>
          <a:xfrm>
            <a:off x="1199352" y="2765200"/>
            <a:ext cx="7643100" cy="181800"/>
          </a:xfrm>
          <a:prstGeom prst="rect">
            <a:avLst/>
          </a:prstGeom>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a:solidFill>
                  <a:srgbClr val="858585"/>
                </a:solidFill>
              </a:defRPr>
            </a:lvl1pPr>
            <a:lvl2pPr lvl="1">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92" name="Google Shape;92;p11"/>
          <p:cNvSpPr txBox="1">
            <a:spLocks noGrp="1"/>
          </p:cNvSpPr>
          <p:nvPr>
            <p:ph type="body" idx="3"/>
          </p:nvPr>
        </p:nvSpPr>
        <p:spPr>
          <a:xfrm>
            <a:off x="1237525" y="2947000"/>
            <a:ext cx="8136000" cy="2196600"/>
          </a:xfrm>
          <a:prstGeom prst="rect">
            <a:avLst/>
          </a:prstGeom>
          <a:noFill/>
          <a:ln>
            <a:noFill/>
          </a:ln>
        </p:spPr>
        <p:txBody>
          <a:bodyPr spcFirstLastPara="1" wrap="square" lIns="252000" tIns="360000" rIns="252000" bIns="252000"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600"/>
              </a:spcBef>
              <a:spcAft>
                <a:spcPts val="60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
        <p:nvSpPr>
          <p:cNvPr id="93" name="Google Shape;93;p11"/>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800">
              <a:solidFill>
                <a:schemeClr val="dk2"/>
              </a:solidFill>
              <a:latin typeface="Roboto Light"/>
              <a:ea typeface="Roboto Light"/>
              <a:cs typeface="Roboto Light"/>
              <a:sym typeface="Roboto Light"/>
            </a:endParaRPr>
          </a:p>
        </p:txBody>
      </p:sp>
      <p:cxnSp>
        <p:nvCxnSpPr>
          <p:cNvPr id="8" name="Google Shape;8;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
        <p:nvSpPr>
          <p:cNvPr id="9" name="Google Shape;9;p1"/>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0" name="Google Shape;10;p1"/>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800">
                <a:solidFill>
                  <a:schemeClr val="dk2"/>
                </a:solidFill>
                <a:latin typeface="JetBrains Mono"/>
                <a:ea typeface="JetBrains Mono"/>
                <a:cs typeface="JetBrains Mono"/>
                <a:sym typeface="JetBrains Mono"/>
              </a:rPr>
              <a:t>IMPACT SCHOOL · MODUL II</a:t>
            </a:r>
            <a:endParaRPr sz="800">
              <a:solidFill>
                <a:schemeClr val="dk2"/>
              </a:solidFill>
              <a:latin typeface="JetBrains Mono"/>
              <a:ea typeface="JetBrains Mono"/>
              <a:cs typeface="JetBrains Mono"/>
              <a:sym typeface="JetBrains Mono"/>
            </a:endParaRPr>
          </a:p>
          <a:p>
            <a:pPr marL="0" lvl="0" indent="0" algn="l" rtl="0">
              <a:spcBef>
                <a:spcPts val="0"/>
              </a:spcBef>
              <a:spcAft>
                <a:spcPts val="0"/>
              </a:spcAft>
              <a:buNone/>
            </a:pPr>
            <a:endParaRPr/>
          </a:p>
        </p:txBody>
      </p:sp>
      <p:sp>
        <p:nvSpPr>
          <p:cNvPr id="11" name="Google Shape;11;p1"/>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fld id="{00000000-1234-1234-1234-123412341234}" type="slidenum">
              <a:rPr lang="de" sz="800">
                <a:solidFill>
                  <a:srgbClr val="858585"/>
                </a:solidFill>
                <a:latin typeface="JetBrains Mono Light"/>
                <a:ea typeface="JetBrains Mono Light"/>
                <a:cs typeface="JetBrains Mono Light"/>
                <a:sym typeface="JetBrains Mono Light"/>
              </a:rPr>
              <a:t>‹Nr.›</a:t>
            </a:fld>
            <a:endParaRPr sz="800">
              <a:solidFill>
                <a:srgbClr val="858585"/>
              </a:solidFill>
              <a:latin typeface="JetBrains Mono Light"/>
              <a:ea typeface="JetBrains Mono Light"/>
              <a:cs typeface="JetBrains Mono Light"/>
              <a:sym typeface="JetBrains Mono Light"/>
            </a:endParaRPr>
          </a:p>
        </p:txBody>
      </p:sp>
      <p:cxnSp>
        <p:nvCxnSpPr>
          <p:cNvPr id="12" name="Google Shape;12;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9pPr>
          </a:lstStyle>
          <a:p>
            <a:endParaRPr dirty="0"/>
          </a:p>
        </p:txBody>
      </p:sp>
      <p:sp>
        <p:nvSpPr>
          <p:cNvPr id="7" name="Google Shape;7;p1"/>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800">
              <a:solidFill>
                <a:schemeClr val="dk2"/>
              </a:solidFill>
              <a:latin typeface="Roboto Light"/>
              <a:ea typeface="Roboto Light"/>
              <a:cs typeface="Roboto Light"/>
              <a:sym typeface="Roboto Light"/>
            </a:endParaRPr>
          </a:p>
        </p:txBody>
      </p:sp>
      <p:cxnSp>
        <p:nvCxnSpPr>
          <p:cNvPr id="8" name="Google Shape;8;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
        <p:nvSpPr>
          <p:cNvPr id="9" name="Google Shape;9;p1"/>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
        <p:nvSpPr>
          <p:cNvPr id="10" name="Google Shape;10;p1"/>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 SCHOOL · MODUL I</a:t>
            </a:r>
            <a:endParaRPr sz="800">
              <a:solidFill>
                <a:schemeClr val="dk2"/>
              </a:solidFill>
              <a:latin typeface="JetBrains Mono Light"/>
              <a:ea typeface="JetBrains Mono Light"/>
              <a:cs typeface="JetBrains Mono Light"/>
              <a:sym typeface="JetBrains Mono Light"/>
            </a:endParaRPr>
          </a:p>
          <a:p>
            <a:pPr marL="0" lvl="0" indent="0" algn="l" rtl="0">
              <a:spcBef>
                <a:spcPts val="0"/>
              </a:spcBef>
              <a:spcAft>
                <a:spcPts val="0"/>
              </a:spcAft>
              <a:buNone/>
            </a:pPr>
            <a:endParaRPr/>
          </a:p>
        </p:txBody>
      </p:sp>
      <p:sp>
        <p:nvSpPr>
          <p:cNvPr id="11" name="Google Shape;11;p1"/>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fld id="{00000000-1234-1234-1234-123412341234}" type="slidenum">
              <a:rPr lang="de" sz="800">
                <a:solidFill>
                  <a:srgbClr val="858585"/>
                </a:solidFill>
                <a:latin typeface="JetBrains Mono Light"/>
                <a:ea typeface="JetBrains Mono Light"/>
                <a:cs typeface="JetBrains Mono Light"/>
                <a:sym typeface="JetBrains Mono Light"/>
              </a:rPr>
              <a:t>‹Nr.›</a:t>
            </a:fld>
            <a:endParaRPr sz="800">
              <a:solidFill>
                <a:srgbClr val="858585"/>
              </a:solidFill>
              <a:latin typeface="JetBrains Mono Light"/>
              <a:ea typeface="JetBrains Mono Light"/>
              <a:cs typeface="JetBrains Mono Light"/>
              <a:sym typeface="JetBrains Mono Light"/>
            </a:endParaRPr>
          </a:p>
        </p:txBody>
      </p:sp>
      <p:cxnSp>
        <p:nvCxnSpPr>
          <p:cNvPr id="12" name="Google Shape;12;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53671721"/>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22"/>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dirty="0"/>
              <a:t>CZS STEM Impact School</a:t>
            </a:r>
            <a:endParaRPr dirty="0"/>
          </a:p>
        </p:txBody>
      </p:sp>
      <p:sp>
        <p:nvSpPr>
          <p:cNvPr id="143" name="Google Shape;143;p22"/>
          <p:cNvSpPr txBox="1">
            <a:spLocks noGrp="1"/>
          </p:cNvSpPr>
          <p:nvPr>
            <p:ph type="subTitle" idx="1"/>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 dirty="0"/>
              <a:t>Outcome</a:t>
            </a:r>
            <a:endParaRPr dirty="0"/>
          </a:p>
        </p:txBody>
      </p:sp>
      <p:sp>
        <p:nvSpPr>
          <p:cNvPr id="144" name="Google Shape;144;p22"/>
          <p:cNvSpPr txBox="1">
            <a:spLocks noGrp="1"/>
          </p:cNvSpPr>
          <p:nvPr>
            <p:ph type="ctrTitle" idx="2"/>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dirty="0"/>
              <a:t>Modul II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ct val="108000"/>
              <a:buFont typeface="Arial"/>
              <a:buNone/>
            </a:pPr>
            <a:r>
              <a:rPr lang="de" sz="2500"/>
              <a:t>Wirkungen in der Zielgruppe bestimmen</a:t>
            </a:r>
            <a:endParaRPr sz="2500"/>
          </a:p>
          <a:p>
            <a:pPr marL="0" lvl="0" indent="0" algn="l" rtl="0">
              <a:spcBef>
                <a:spcPts val="0"/>
              </a:spcBef>
              <a:spcAft>
                <a:spcPts val="0"/>
              </a:spcAft>
              <a:buNone/>
            </a:pPr>
            <a:endParaRPr/>
          </a:p>
        </p:txBody>
      </p:sp>
      <p:grpSp>
        <p:nvGrpSpPr>
          <p:cNvPr id="262" name="Google Shape;262;p31"/>
          <p:cNvGrpSpPr/>
          <p:nvPr/>
        </p:nvGrpSpPr>
        <p:grpSpPr>
          <a:xfrm>
            <a:off x="-34487" y="2332682"/>
            <a:ext cx="2958738" cy="1289700"/>
            <a:chOff x="323513" y="1986800"/>
            <a:chExt cx="2958738" cy="1289700"/>
          </a:xfrm>
        </p:grpSpPr>
        <p:sp>
          <p:nvSpPr>
            <p:cNvPr id="263" name="Google Shape;263;p31"/>
            <p:cNvSpPr txBox="1"/>
            <p:nvPr/>
          </p:nvSpPr>
          <p:spPr>
            <a:xfrm>
              <a:off x="323513" y="1986800"/>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de" sz="1200">
                  <a:solidFill>
                    <a:schemeClr val="dk1"/>
                  </a:solidFill>
                  <a:latin typeface="JetBrains Mono"/>
                  <a:ea typeface="JetBrains Mono"/>
                  <a:cs typeface="JetBrains Mono"/>
                  <a:sym typeface="JetBrains Mono"/>
                </a:rPr>
                <a:t>VERHALTEN</a:t>
              </a:r>
              <a:endParaRPr sz="1200">
                <a:solidFill>
                  <a:schemeClr val="dk1"/>
                </a:solidFill>
                <a:latin typeface="JetBrains Mono"/>
                <a:ea typeface="JetBrains Mono"/>
                <a:cs typeface="JetBrains Mono"/>
                <a:sym typeface="JetBrains Mono"/>
              </a:endParaRPr>
            </a:p>
            <a:p>
              <a:pPr marL="0" lvl="0" indent="0" algn="l" rtl="0">
                <a:spcBef>
                  <a:spcPts val="0"/>
                </a:spcBef>
                <a:spcAft>
                  <a:spcPts val="0"/>
                </a:spcAft>
                <a:buClr>
                  <a:schemeClr val="dk1"/>
                </a:buClr>
                <a:buSzPts val="1100"/>
                <a:buFont typeface="Arial"/>
                <a:buNone/>
              </a:pPr>
              <a:endParaRPr sz="800" b="1">
                <a:solidFill>
                  <a:schemeClr val="dk1"/>
                </a:solidFill>
                <a:latin typeface="Calibri"/>
                <a:ea typeface="Calibri"/>
                <a:cs typeface="Calibri"/>
                <a:sym typeface="Calibri"/>
              </a:endParaRPr>
            </a:p>
            <a:p>
              <a:pPr marL="0" lvl="0" indent="0" algn="r" rtl="0">
                <a:spcBef>
                  <a:spcPts val="0"/>
                </a:spcBef>
                <a:spcAft>
                  <a:spcPts val="1600"/>
                </a:spcAft>
                <a:buClr>
                  <a:schemeClr val="dk1"/>
                </a:buClr>
                <a:buSzPts val="1100"/>
                <a:buFont typeface="Arial"/>
                <a:buNone/>
              </a:pPr>
              <a:r>
                <a:rPr lang="de" sz="900">
                  <a:solidFill>
                    <a:schemeClr val="dk1"/>
                  </a:solidFill>
                  <a:latin typeface="Source Sans 3"/>
                  <a:ea typeface="Source Sans 3"/>
                  <a:cs typeface="Source Sans 3"/>
                  <a:sym typeface="Source Sans 3"/>
                </a:rPr>
                <a:t>Es gibt erwünschte Veränderungen </a:t>
              </a:r>
              <a:br>
                <a:rPr lang="de" sz="900">
                  <a:solidFill>
                    <a:schemeClr val="dk1"/>
                  </a:solidFill>
                  <a:latin typeface="Source Sans 3"/>
                  <a:ea typeface="Source Sans 3"/>
                  <a:cs typeface="Source Sans 3"/>
                  <a:sym typeface="Source Sans 3"/>
                </a:rPr>
              </a:br>
              <a:r>
                <a:rPr lang="de" sz="900">
                  <a:solidFill>
                    <a:schemeClr val="dk1"/>
                  </a:solidFill>
                  <a:latin typeface="Source Sans 3"/>
                  <a:ea typeface="Source Sans 3"/>
                  <a:cs typeface="Source Sans 3"/>
                  <a:sym typeface="Source Sans 3"/>
                </a:rPr>
                <a:t>im Handeln der erreichten Personen.</a:t>
              </a:r>
              <a:endParaRPr sz="900">
                <a:latin typeface="Source Sans 3"/>
                <a:ea typeface="Source Sans 3"/>
                <a:cs typeface="Source Sans 3"/>
                <a:sym typeface="Source Sans 3"/>
              </a:endParaRPr>
            </a:p>
          </p:txBody>
        </p:sp>
        <p:cxnSp>
          <p:nvCxnSpPr>
            <p:cNvPr id="264" name="Google Shape;264;p31"/>
            <p:cNvCxnSpPr/>
            <p:nvPr/>
          </p:nvCxnSpPr>
          <p:spPr>
            <a:xfrm flipH="1">
              <a:off x="2642050" y="2645143"/>
              <a:ext cx="640200" cy="2700"/>
            </a:xfrm>
            <a:prstGeom prst="straightConnector1">
              <a:avLst/>
            </a:prstGeom>
            <a:noFill/>
            <a:ln w="9525" cap="flat" cmpd="sng">
              <a:solidFill>
                <a:schemeClr val="accent1"/>
              </a:solidFill>
              <a:prstDash val="solid"/>
              <a:round/>
              <a:headEnd type="none" w="sm" len="sm"/>
              <a:tailEnd type="oval" w="med" len="med"/>
            </a:ln>
          </p:spPr>
        </p:cxnSp>
      </p:grpSp>
      <p:grpSp>
        <p:nvGrpSpPr>
          <p:cNvPr id="265" name="Google Shape;265;p31"/>
          <p:cNvGrpSpPr/>
          <p:nvPr/>
        </p:nvGrpSpPr>
        <p:grpSpPr>
          <a:xfrm>
            <a:off x="4762500" y="1208200"/>
            <a:ext cx="4129602" cy="1289700"/>
            <a:chOff x="5139525" y="995218"/>
            <a:chExt cx="4129602" cy="1289700"/>
          </a:xfrm>
        </p:grpSpPr>
        <p:sp>
          <p:nvSpPr>
            <p:cNvPr id="266" name="Google Shape;266;p31"/>
            <p:cNvSpPr txBox="1"/>
            <p:nvPr/>
          </p:nvSpPr>
          <p:spPr>
            <a:xfrm>
              <a:off x="6715527" y="995218"/>
              <a:ext cx="25536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 sz="1200">
                  <a:latin typeface="JetBrains Mono"/>
                  <a:ea typeface="JetBrains Mono"/>
                  <a:cs typeface="JetBrains Mono"/>
                  <a:sym typeface="JetBrains Mono"/>
                </a:rPr>
                <a:t>LEBENSLAGE</a:t>
              </a:r>
              <a:endParaRPr sz="1200">
                <a:latin typeface="JetBrains Mono"/>
                <a:ea typeface="JetBrains Mono"/>
                <a:cs typeface="JetBrains Mono"/>
                <a:sym typeface="JetBrains Mono"/>
              </a:endParaRPr>
            </a:p>
            <a:p>
              <a:pPr marL="0" lvl="0" indent="0" algn="l" rtl="0">
                <a:spcBef>
                  <a:spcPts val="0"/>
                </a:spcBef>
                <a:spcAft>
                  <a:spcPts val="0"/>
                </a:spcAft>
                <a:buNone/>
              </a:pPr>
              <a:endParaRPr sz="800" b="1">
                <a:latin typeface="Calibri"/>
                <a:ea typeface="Calibri"/>
                <a:cs typeface="Calibri"/>
                <a:sym typeface="Calibri"/>
              </a:endParaRPr>
            </a:p>
            <a:p>
              <a:pPr marL="0" lvl="0" indent="0" algn="l" rtl="0">
                <a:spcBef>
                  <a:spcPts val="0"/>
                </a:spcBef>
                <a:spcAft>
                  <a:spcPts val="1600"/>
                </a:spcAft>
                <a:buNone/>
              </a:pPr>
              <a:r>
                <a:rPr lang="de" sz="900">
                  <a:latin typeface="Source Sans 3"/>
                  <a:ea typeface="Source Sans 3"/>
                  <a:cs typeface="Source Sans 3"/>
                  <a:sym typeface="Source Sans 3"/>
                </a:rPr>
                <a:t>Die Lebenslage der erreichten Personen wurde in wünschenswerter Weise verändert.</a:t>
              </a:r>
              <a:endParaRPr sz="900">
                <a:latin typeface="Source Sans 3"/>
                <a:ea typeface="Source Sans 3"/>
                <a:cs typeface="Source Sans 3"/>
                <a:sym typeface="Source Sans 3"/>
              </a:endParaRPr>
            </a:p>
          </p:txBody>
        </p:sp>
        <p:cxnSp>
          <p:nvCxnSpPr>
            <p:cNvPr id="267" name="Google Shape;267;p31"/>
            <p:cNvCxnSpPr/>
            <p:nvPr/>
          </p:nvCxnSpPr>
          <p:spPr>
            <a:xfrm rot="10800000" flipH="1">
              <a:off x="5139525" y="1554593"/>
              <a:ext cx="1357500" cy="6300"/>
            </a:xfrm>
            <a:prstGeom prst="straightConnector1">
              <a:avLst/>
            </a:prstGeom>
            <a:noFill/>
            <a:ln w="9525" cap="flat" cmpd="sng">
              <a:solidFill>
                <a:schemeClr val="accent1"/>
              </a:solidFill>
              <a:prstDash val="solid"/>
              <a:round/>
              <a:headEnd type="none" w="sm" len="sm"/>
              <a:tailEnd type="oval" w="med" len="med"/>
            </a:ln>
          </p:spPr>
        </p:cxnSp>
      </p:grpSp>
      <p:grpSp>
        <p:nvGrpSpPr>
          <p:cNvPr id="268" name="Google Shape;268;p31"/>
          <p:cNvGrpSpPr/>
          <p:nvPr/>
        </p:nvGrpSpPr>
        <p:grpSpPr>
          <a:xfrm>
            <a:off x="4859050" y="3532350"/>
            <a:ext cx="4033052" cy="1289700"/>
            <a:chOff x="5217050" y="3020455"/>
            <a:chExt cx="4033052" cy="1289700"/>
          </a:xfrm>
        </p:grpSpPr>
        <p:sp>
          <p:nvSpPr>
            <p:cNvPr id="269" name="Google Shape;269;p31"/>
            <p:cNvSpPr txBox="1"/>
            <p:nvPr/>
          </p:nvSpPr>
          <p:spPr>
            <a:xfrm>
              <a:off x="6696502" y="3020455"/>
              <a:ext cx="25536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1600"/>
                </a:spcBef>
                <a:spcAft>
                  <a:spcPts val="0"/>
                </a:spcAft>
                <a:buClr>
                  <a:schemeClr val="dk1"/>
                </a:buClr>
                <a:buSzPts val="1100"/>
                <a:buFont typeface="Arial"/>
                <a:buNone/>
              </a:pPr>
              <a:r>
                <a:rPr lang="de" sz="1200">
                  <a:solidFill>
                    <a:schemeClr val="dk1"/>
                  </a:solidFill>
                  <a:latin typeface="JetBrains Mono"/>
                  <a:ea typeface="JetBrains Mono"/>
                  <a:cs typeface="JetBrains Mono"/>
                  <a:sym typeface="JetBrains Mono"/>
                </a:rPr>
                <a:t>WISSEN, FÄHIGKEITEN, EINSTELLUNGEN</a:t>
              </a:r>
              <a:endParaRPr sz="1200">
                <a:solidFill>
                  <a:schemeClr val="dk1"/>
                </a:solidFill>
                <a:latin typeface="JetBrains Mono"/>
                <a:ea typeface="JetBrains Mono"/>
                <a:cs typeface="JetBrains Mono"/>
                <a:sym typeface="JetBrains Mono"/>
              </a:endParaRPr>
            </a:p>
            <a:p>
              <a:pPr marL="0" lvl="0" indent="0" algn="r" rtl="0">
                <a:spcBef>
                  <a:spcPts val="0"/>
                </a:spcBef>
                <a:spcAft>
                  <a:spcPts val="0"/>
                </a:spcAft>
                <a:buClr>
                  <a:schemeClr val="dk1"/>
                </a:buClr>
                <a:buSzPts val="1100"/>
                <a:buFont typeface="Arial"/>
                <a:buNone/>
              </a:pPr>
              <a:endParaRPr sz="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de" sz="900">
                  <a:solidFill>
                    <a:schemeClr val="dk1"/>
                  </a:solidFill>
                  <a:latin typeface="Source Sans 3"/>
                  <a:ea typeface="Source Sans 3"/>
                  <a:cs typeface="Source Sans 3"/>
                  <a:sym typeface="Source Sans 3"/>
                </a:rPr>
                <a:t>Erreichte Personen verfügen über neues Wissen oder neue Fähigkeiten, haben ihre Fähigkeiten gefestigt oder verändert, sich eine Meinung gebildet etc.</a:t>
              </a:r>
              <a:endParaRPr sz="900">
                <a:solidFill>
                  <a:schemeClr val="dk1"/>
                </a:solidFill>
                <a:latin typeface="Source Sans 3"/>
                <a:ea typeface="Source Sans 3"/>
                <a:cs typeface="Source Sans 3"/>
                <a:sym typeface="Source Sans 3"/>
              </a:endParaRPr>
            </a:p>
            <a:p>
              <a:pPr marL="0" lvl="0" indent="0" algn="l" rtl="0">
                <a:spcBef>
                  <a:spcPts val="1600"/>
                </a:spcBef>
                <a:spcAft>
                  <a:spcPts val="1600"/>
                </a:spcAft>
                <a:buNone/>
              </a:pPr>
              <a:endParaRPr sz="800">
                <a:latin typeface="Calibri"/>
                <a:ea typeface="Calibri"/>
                <a:cs typeface="Calibri"/>
                <a:sym typeface="Calibri"/>
              </a:endParaRPr>
            </a:p>
          </p:txBody>
        </p:sp>
        <p:cxnSp>
          <p:nvCxnSpPr>
            <p:cNvPr id="270" name="Google Shape;270;p31"/>
            <p:cNvCxnSpPr/>
            <p:nvPr/>
          </p:nvCxnSpPr>
          <p:spPr>
            <a:xfrm rot="10800000" flipH="1">
              <a:off x="5217050" y="3648230"/>
              <a:ext cx="1279500" cy="7500"/>
            </a:xfrm>
            <a:prstGeom prst="straightConnector1">
              <a:avLst/>
            </a:prstGeom>
            <a:noFill/>
            <a:ln w="9525" cap="flat" cmpd="sng">
              <a:solidFill>
                <a:schemeClr val="accent1"/>
              </a:solidFill>
              <a:prstDash val="solid"/>
              <a:round/>
              <a:headEnd type="none" w="sm" len="sm"/>
              <a:tailEnd type="oval" w="med" len="med"/>
            </a:ln>
          </p:spPr>
        </p:cxnSp>
      </p:grpSp>
      <p:sp>
        <p:nvSpPr>
          <p:cNvPr id="271" name="Google Shape;271;p31"/>
          <p:cNvSpPr txBox="1"/>
          <p:nvPr/>
        </p:nvSpPr>
        <p:spPr>
          <a:xfrm>
            <a:off x="323514" y="4594525"/>
            <a:ext cx="70443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272" name="Google Shape;272;p31"/>
          <p:cNvSpPr txBox="1"/>
          <p:nvPr/>
        </p:nvSpPr>
        <p:spPr>
          <a:xfrm>
            <a:off x="5625276" y="2172560"/>
            <a:ext cx="3553200" cy="114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6265"/>
              </a:buClr>
              <a:buSzPts val="1400"/>
              <a:buFont typeface="Arial"/>
              <a:buNone/>
            </a:pPr>
            <a:r>
              <a:rPr lang="de" sz="7000" b="1">
                <a:solidFill>
                  <a:schemeClr val="accent1"/>
                </a:solidFill>
                <a:latin typeface="Source Sans 3"/>
                <a:ea typeface="Source Sans 3"/>
                <a:cs typeface="Source Sans 3"/>
                <a:sym typeface="Source Sans 3"/>
              </a:rPr>
              <a:t>utcome</a:t>
            </a:r>
            <a:endParaRPr sz="7000" b="1" i="0" u="none" strike="noStrike" cap="none">
              <a:solidFill>
                <a:schemeClr val="accent1"/>
              </a:solidFill>
              <a:latin typeface="Source Sans 3"/>
              <a:ea typeface="Source Sans 3"/>
              <a:cs typeface="Source Sans 3"/>
              <a:sym typeface="Source Sans 3"/>
            </a:endParaRPr>
          </a:p>
        </p:txBody>
      </p:sp>
      <p:sp>
        <p:nvSpPr>
          <p:cNvPr id="273" name="Google Shape;273;p31"/>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OUTCOME</a:t>
            </a:r>
            <a:endParaRPr/>
          </a:p>
        </p:txBody>
      </p:sp>
      <p:grpSp>
        <p:nvGrpSpPr>
          <p:cNvPr id="274" name="Google Shape;274;p31"/>
          <p:cNvGrpSpPr/>
          <p:nvPr/>
        </p:nvGrpSpPr>
        <p:grpSpPr>
          <a:xfrm>
            <a:off x="2066057" y="834053"/>
            <a:ext cx="4291469" cy="4270726"/>
            <a:chOff x="2066057" y="834053"/>
            <a:chExt cx="4291469" cy="4270726"/>
          </a:xfrm>
        </p:grpSpPr>
        <p:grpSp>
          <p:nvGrpSpPr>
            <p:cNvPr id="275" name="Google Shape;275;p31"/>
            <p:cNvGrpSpPr/>
            <p:nvPr/>
          </p:nvGrpSpPr>
          <p:grpSpPr>
            <a:xfrm rot="-465538" flipH="1">
              <a:off x="2304460" y="1074203"/>
              <a:ext cx="3814662" cy="3790426"/>
              <a:chOff x="2662213" y="676344"/>
              <a:chExt cx="3814835" cy="3790597"/>
            </a:xfrm>
          </p:grpSpPr>
          <p:sp>
            <p:nvSpPr>
              <p:cNvPr id="276" name="Google Shape;276;p31"/>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rot="10800000">
                <a:off x="3183490" y="1163229"/>
                <a:ext cx="2774700" cy="2774700"/>
              </a:xfrm>
              <a:prstGeom prst="blockArc">
                <a:avLst>
                  <a:gd name="adj1" fmla="val 12622480"/>
                  <a:gd name="adj2" fmla="val 17424929"/>
                  <a:gd name="adj3" fmla="val 20838"/>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rot="-3600185">
                <a:off x="3194618" y="1184114"/>
                <a:ext cx="2774659" cy="2774659"/>
              </a:xfrm>
              <a:prstGeom prst="blockArc">
                <a:avLst>
                  <a:gd name="adj1" fmla="val 12622480"/>
                  <a:gd name="adj2" fmla="val 19703271"/>
                  <a:gd name="adj3" fmla="val 2085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31"/>
              <p:cNvGrpSpPr/>
              <p:nvPr/>
            </p:nvGrpSpPr>
            <p:grpSpPr>
              <a:xfrm rot="-7200165">
                <a:off x="3337679" y="2826785"/>
                <a:ext cx="585011" cy="585536"/>
                <a:chOff x="1967628" y="812211"/>
                <a:chExt cx="588000" cy="588000"/>
              </a:xfrm>
            </p:grpSpPr>
            <p:sp>
              <p:nvSpPr>
                <p:cNvPr id="280" name="Google Shape;280;p31"/>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1"/>
              <p:cNvGrpSpPr/>
              <p:nvPr/>
            </p:nvGrpSpPr>
            <p:grpSpPr>
              <a:xfrm>
                <a:off x="4264097" y="1180331"/>
                <a:ext cx="585001" cy="585530"/>
                <a:chOff x="1970048" y="811613"/>
                <a:chExt cx="588000" cy="588000"/>
              </a:xfrm>
            </p:grpSpPr>
            <p:sp>
              <p:nvSpPr>
                <p:cNvPr id="283" name="Google Shape;283;p31"/>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1"/>
              <p:cNvGrpSpPr/>
              <p:nvPr/>
            </p:nvGrpSpPr>
            <p:grpSpPr>
              <a:xfrm rot="7200165">
                <a:off x="5229930" y="2804716"/>
                <a:ext cx="585011" cy="585536"/>
                <a:chOff x="1977085" y="811649"/>
                <a:chExt cx="588000" cy="588000"/>
              </a:xfrm>
            </p:grpSpPr>
            <p:sp>
              <p:nvSpPr>
                <p:cNvPr id="286" name="Google Shape;286;p31"/>
                <p:cNvSpPr/>
                <p:nvPr/>
              </p:nvSpPr>
              <p:spPr>
                <a:xfrm rot="39023">
                  <a:off x="1980366" y="814930"/>
                  <a:ext cx="581437" cy="581437"/>
                </a:xfrm>
                <a:prstGeom prst="pie">
                  <a:avLst>
                    <a:gd name="adj1" fmla="val 6190354"/>
                    <a:gd name="adj2" fmla="val 14996165"/>
                  </a:avLst>
                </a:prstGeom>
                <a:solidFill>
                  <a:schemeClr val="accent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800000">
                  <a:off x="1980332" y="814963"/>
                  <a:ext cx="581400" cy="581400"/>
                </a:xfrm>
                <a:prstGeom prst="pie">
                  <a:avLst>
                    <a:gd name="adj1" fmla="val 4028252"/>
                    <a:gd name="adj2" fmla="val 1718367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1"/>
              <p:cNvSpPr txBox="1"/>
              <p:nvPr/>
            </p:nvSpPr>
            <p:spPr>
              <a:xfrm rot="-467187">
                <a:off x="4282034" y="1257588"/>
                <a:ext cx="509296" cy="267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600" b="1">
                    <a:solidFill>
                      <a:srgbClr val="FFFFFF"/>
                    </a:solidFill>
                    <a:latin typeface="Roboto"/>
                    <a:ea typeface="Roboto"/>
                    <a:cs typeface="Roboto"/>
                    <a:sym typeface="Roboto"/>
                  </a:rPr>
                  <a:t>2 </a:t>
                </a:r>
                <a:endParaRPr sz="1600" b="1">
                  <a:solidFill>
                    <a:srgbClr val="FFFFFF"/>
                  </a:solidFill>
                  <a:latin typeface="Roboto"/>
                  <a:ea typeface="Roboto"/>
                  <a:cs typeface="Roboto"/>
                  <a:sym typeface="Roboto"/>
                </a:endParaRPr>
              </a:p>
            </p:txBody>
          </p:sp>
          <p:sp>
            <p:nvSpPr>
              <p:cNvPr id="289" name="Google Shape;289;p31"/>
              <p:cNvSpPr txBox="1"/>
              <p:nvPr/>
            </p:nvSpPr>
            <p:spPr>
              <a:xfrm rot="-467187">
                <a:off x="3365461" y="2911929"/>
                <a:ext cx="509296" cy="26733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600" b="1">
                    <a:solidFill>
                      <a:srgbClr val="FFFFFF"/>
                    </a:solidFill>
                    <a:latin typeface="Roboto"/>
                    <a:ea typeface="Roboto"/>
                    <a:cs typeface="Roboto"/>
                    <a:sym typeface="Roboto"/>
                  </a:rPr>
                  <a:t>3 </a:t>
                </a:r>
                <a:endParaRPr sz="1600" b="1">
                  <a:solidFill>
                    <a:srgbClr val="FFFFFF"/>
                  </a:solidFill>
                  <a:latin typeface="Roboto"/>
                  <a:ea typeface="Roboto"/>
                  <a:cs typeface="Roboto"/>
                  <a:sym typeface="Roboto"/>
                </a:endParaRPr>
              </a:p>
            </p:txBody>
          </p:sp>
          <p:sp>
            <p:nvSpPr>
              <p:cNvPr id="290" name="Google Shape;290;p31"/>
              <p:cNvSpPr txBox="1"/>
              <p:nvPr/>
            </p:nvSpPr>
            <p:spPr>
              <a:xfrm rot="-467187">
                <a:off x="5259048" y="2899557"/>
                <a:ext cx="509296" cy="267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1600" b="1">
                    <a:solidFill>
                      <a:srgbClr val="FFFFFF"/>
                    </a:solidFill>
                    <a:latin typeface="Roboto"/>
                    <a:ea typeface="Roboto"/>
                    <a:cs typeface="Roboto"/>
                    <a:sym typeface="Roboto"/>
                  </a:rPr>
                  <a:t>1 </a:t>
                </a:r>
                <a:endParaRPr sz="1600" b="1">
                  <a:solidFill>
                    <a:srgbClr val="FFFFFF"/>
                  </a:solidFill>
                  <a:latin typeface="Roboto"/>
                  <a:ea typeface="Roboto"/>
                  <a:cs typeface="Roboto"/>
                  <a:sym typeface="Roboto"/>
                </a:endParaRPr>
              </a:p>
            </p:txBody>
          </p:sp>
        </p:grpSp>
        <p:sp>
          <p:nvSpPr>
            <p:cNvPr id="291" name="Google Shape;291;p31"/>
            <p:cNvSpPr/>
            <p:nvPr/>
          </p:nvSpPr>
          <p:spPr>
            <a:xfrm rot="2256492" flipH="1">
              <a:off x="4472792" y="3608284"/>
              <a:ext cx="582048" cy="577549"/>
            </a:xfrm>
            <a:prstGeom prst="chord">
              <a:avLst>
                <a:gd name="adj1" fmla="val 6632897"/>
                <a:gd name="adj2" fmla="val 3739507"/>
              </a:avLst>
            </a:prstGeom>
            <a:gradFill>
              <a:gsLst>
                <a:gs pos="0">
                  <a:srgbClr val="90CEC5">
                    <a:alpha val="38039"/>
                  </a:srgbClr>
                </a:gs>
                <a:gs pos="38000">
                  <a:schemeClr val="accent6"/>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31"/>
          <p:cNvSpPr txBox="1"/>
          <p:nvPr/>
        </p:nvSpPr>
        <p:spPr>
          <a:xfrm>
            <a:off x="395675" y="4529550"/>
            <a:ext cx="3425100" cy="292500"/>
          </a:xfrm>
          <a:prstGeom prst="rect">
            <a:avLst/>
          </a:prstGeom>
          <a:noFill/>
          <a:ln>
            <a:noFill/>
          </a:ln>
        </p:spPr>
        <p:txBody>
          <a:bodyPr spcFirstLastPara="1" wrap="square" lIns="91425" tIns="91425" rIns="91425" bIns="91425" anchor="t" anchorCtr="0">
            <a:spAutoFit/>
          </a:bodyPr>
          <a:lstStyle/>
          <a:p>
            <a:pPr marL="0" lvl="0" indent="-180975" algn="l" rtl="0">
              <a:lnSpc>
                <a:spcPct val="115000"/>
              </a:lnSpc>
              <a:spcBef>
                <a:spcPts val="0"/>
              </a:spcBef>
              <a:spcAft>
                <a:spcPts val="0"/>
              </a:spcAft>
              <a:buNone/>
            </a:pPr>
            <a:r>
              <a:rPr lang="de" sz="700">
                <a:solidFill>
                  <a:srgbClr val="B7B7B7"/>
                </a:solidFill>
                <a:latin typeface="JetBrains Mono Light"/>
                <a:ea typeface="JetBrains Mono Light"/>
                <a:cs typeface="JetBrains Mono Light"/>
                <a:sym typeface="JetBrains Mono Light"/>
              </a:rPr>
              <a:t>Kurz, Bettina, et al. (2016): Social Impact Navigator</a:t>
            </a:r>
            <a:endParaRPr sz="1000">
              <a:solidFill>
                <a:srgbClr val="B7B7B7"/>
              </a:solidFill>
              <a:latin typeface="JetBrains Mono Light"/>
              <a:ea typeface="JetBrains Mono Light"/>
              <a:cs typeface="JetBrains Mono Light"/>
              <a:sym typeface="JetBrains Mon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96"/>
        <p:cNvGrpSpPr/>
        <p:nvPr/>
      </p:nvGrpSpPr>
      <p:grpSpPr>
        <a:xfrm>
          <a:off x="0" y="0"/>
          <a:ext cx="0" cy="0"/>
          <a:chOff x="0" y="0"/>
          <a:chExt cx="0" cy="0"/>
        </a:xfrm>
      </p:grpSpPr>
      <p:sp>
        <p:nvSpPr>
          <p:cNvPr id="297" name="Google Shape;297;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Outcome bestimmen</a:t>
            </a:r>
            <a:endParaRPr sz="2500"/>
          </a:p>
        </p:txBody>
      </p:sp>
      <p:sp>
        <p:nvSpPr>
          <p:cNvPr id="298" name="Google Shape;298;p32"/>
          <p:cNvSpPr txBox="1">
            <a:spLocks noGrp="1"/>
          </p:cNvSpPr>
          <p:nvPr>
            <p:ph type="subTitle" idx="1"/>
          </p:nvPr>
        </p:nvSpPr>
        <p:spPr>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de"/>
              <a:t>ÜBUNG</a:t>
            </a:r>
            <a:endParaRPr/>
          </a:p>
        </p:txBody>
      </p:sp>
      <p:sp>
        <p:nvSpPr>
          <p:cNvPr id="299" name="Google Shape;299;p32"/>
          <p:cNvSpPr txBox="1">
            <a:spLocks noGrp="1"/>
          </p:cNvSpPr>
          <p:nvPr>
            <p:ph type="body" idx="2"/>
          </p:nvPr>
        </p:nvSpPr>
        <p:spPr>
          <a:prstGeom prst="rect">
            <a:avLst/>
          </a:prstGeom>
        </p:spPr>
        <p:txBody>
          <a:bodyPr spcFirstLastPara="1" wrap="square" lIns="91425" tIns="91425" rIns="91425" bIns="91425" anchor="ctr" anchorCtr="0">
            <a:normAutofit/>
          </a:bodyPr>
          <a:lstStyle/>
          <a:p>
            <a:pPr marL="360000" lvl="0" indent="-317500" algn="l" rtl="0">
              <a:lnSpc>
                <a:spcPct val="115000"/>
              </a:lnSpc>
              <a:spcBef>
                <a:spcPts val="0"/>
              </a:spcBef>
              <a:spcAft>
                <a:spcPts val="0"/>
              </a:spcAft>
              <a:buClr>
                <a:schemeClr val="dk1"/>
              </a:buClr>
              <a:buSzPts val="1400"/>
              <a:buFont typeface="Calibri"/>
              <a:buChar char=":"/>
            </a:pPr>
            <a:r>
              <a:rPr lang="de" b="1" dirty="0">
                <a:solidFill>
                  <a:schemeClr val="dk1"/>
                </a:solidFill>
              </a:rPr>
              <a:t>15 Minuten Gruppenarbeit</a:t>
            </a:r>
            <a:br>
              <a:rPr lang="de" b="1" dirty="0">
                <a:solidFill>
                  <a:schemeClr val="dk1"/>
                </a:solidFill>
              </a:rPr>
            </a:br>
            <a:r>
              <a:rPr lang="de" dirty="0">
                <a:solidFill>
                  <a:schemeClr val="dk1"/>
                </a:solidFill>
              </a:rPr>
              <a:t>Diskutiert gemeinsam: Welche Wirkungen sind geeignet, um das gewählte Impact-Ziel zu erreichen? Wie sind die unterschiedlichen Outcome-Ebenen anwendbar?</a:t>
            </a:r>
            <a:endParaRPr dirty="0">
              <a:solidFill>
                <a:schemeClr val="dk1"/>
              </a:solidFill>
            </a:endParaRPr>
          </a:p>
          <a:p>
            <a:pPr marL="360000" lvl="0" indent="-317500" algn="l" rtl="0">
              <a:lnSpc>
                <a:spcPct val="115000"/>
              </a:lnSpc>
              <a:spcBef>
                <a:spcPts val="1000"/>
              </a:spcBef>
              <a:spcAft>
                <a:spcPts val="0"/>
              </a:spcAft>
              <a:buClr>
                <a:schemeClr val="dk1"/>
              </a:buClr>
              <a:buSzPts val="1400"/>
              <a:buFont typeface="Calibri"/>
              <a:buChar char=":"/>
            </a:pPr>
            <a:r>
              <a:rPr lang="de" b="1" dirty="0">
                <a:solidFill>
                  <a:schemeClr val="dk1"/>
                </a:solidFill>
              </a:rPr>
              <a:t>Plenum</a:t>
            </a:r>
            <a:br>
              <a:rPr lang="de" b="1" dirty="0">
                <a:solidFill>
                  <a:schemeClr val="dk1"/>
                </a:solidFill>
              </a:rPr>
            </a:br>
            <a:r>
              <a:rPr lang="de">
                <a:solidFill>
                  <a:schemeClr val="dk1"/>
                </a:solidFill>
              </a:rPr>
              <a:t>Haltet Eure </a:t>
            </a:r>
            <a:r>
              <a:rPr lang="de" dirty="0">
                <a:solidFill>
                  <a:schemeClr val="dk1"/>
                </a:solidFill>
              </a:rPr>
              <a:t>gewünschten Wirkungen fest und pinnt sie an die jeweils passende Wirkungsebene an der Pinnwand.</a:t>
            </a: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Outcome bestimmen</a:t>
            </a:r>
            <a:endParaRPr sz="2500"/>
          </a:p>
        </p:txBody>
      </p:sp>
      <p:sp>
        <p:nvSpPr>
          <p:cNvPr id="305" name="Google Shape;305;p33"/>
          <p:cNvSpPr txBox="1">
            <a:spLocks noGrp="1"/>
          </p:cNvSpPr>
          <p:nvPr>
            <p:ph type="subTitle" idx="1"/>
          </p:nvPr>
        </p:nvSpPr>
        <p:spPr>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de"/>
              <a:t>ÜBUNG</a:t>
            </a:r>
            <a:endParaRPr/>
          </a:p>
        </p:txBody>
      </p:sp>
      <p:sp>
        <p:nvSpPr>
          <p:cNvPr id="306" name="Google Shape;306;p33"/>
          <p:cNvSpPr txBox="1">
            <a:spLocks noGrp="1"/>
          </p:cNvSpPr>
          <p:nvPr>
            <p:ph type="body" idx="2"/>
          </p:nvPr>
        </p:nvSpPr>
        <p:spPr>
          <a:prstGeom prst="rect">
            <a:avLst/>
          </a:prstGeom>
        </p:spPr>
        <p:txBody>
          <a:bodyPr spcFirstLastPara="1" wrap="square" lIns="91425" tIns="91425" rIns="91425" bIns="91425" anchor="ctr" anchorCtr="0">
            <a:normAutofit/>
          </a:bodyPr>
          <a:lstStyle/>
          <a:p>
            <a:pPr marL="360000" lvl="0" indent="-317500" algn="l" rtl="0">
              <a:lnSpc>
                <a:spcPct val="115000"/>
              </a:lnSpc>
              <a:spcBef>
                <a:spcPts val="0"/>
              </a:spcBef>
              <a:spcAft>
                <a:spcPts val="1000"/>
              </a:spcAft>
              <a:buClr>
                <a:schemeClr val="dk1"/>
              </a:buClr>
              <a:buSzPts val="1400"/>
              <a:buFont typeface="Calibri"/>
              <a:buChar char=":"/>
            </a:pPr>
            <a:r>
              <a:rPr lang="de" b="1" dirty="0">
                <a:solidFill>
                  <a:schemeClr val="dk1"/>
                </a:solidFill>
              </a:rPr>
              <a:t>15 Minuten Gruppenarbeit</a:t>
            </a:r>
            <a:br>
              <a:rPr lang="de" b="1" dirty="0">
                <a:solidFill>
                  <a:schemeClr val="dk1"/>
                </a:solidFill>
              </a:rPr>
            </a:br>
            <a:r>
              <a:rPr lang="de" dirty="0">
                <a:solidFill>
                  <a:schemeClr val="dk1"/>
                </a:solidFill>
              </a:rPr>
              <a:t>Diskutiert gemeinsam: Welche Wirkungen sind geeignet, um das gewählte Impact-Ziel zu erreichen? Wie sind die unterschiedlichen Outcome-Ebenen anwendbar?</a:t>
            </a:r>
            <a:br>
              <a:rPr lang="de" b="1" dirty="0">
                <a:solidFill>
                  <a:schemeClr val="dk1"/>
                </a:solidFill>
              </a:rPr>
            </a:br>
            <a:r>
              <a:rPr lang="de" dirty="0">
                <a:solidFill>
                  <a:schemeClr val="dk1"/>
                </a:solidFill>
              </a:rPr>
              <a:t>Haltet Eure gewünschten Wirkungen im Miro-Board fest.</a:t>
            </a:r>
            <a:endParaRPr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7"/>
          <p:cNvSpPr txBox="1">
            <a:spLocks noGrp="1"/>
          </p:cNvSpPr>
          <p:nvPr>
            <p:ph type="ctrTitle"/>
          </p:nvPr>
        </p:nvSpPr>
        <p:spPr>
          <a:xfrm>
            <a:off x="1077335" y="2704500"/>
            <a:ext cx="3433200" cy="635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DE" dirty="0"/>
              <a:t>Pause </a:t>
            </a:r>
          </a:p>
        </p:txBody>
      </p:sp>
      <p:sp>
        <p:nvSpPr>
          <p:cNvPr id="449" name="Google Shape;449;p47"/>
          <p:cNvSpPr txBox="1">
            <a:spLocks noGrp="1"/>
          </p:cNvSpPr>
          <p:nvPr>
            <p:ph type="subTitle" idx="1"/>
          </p:nvPr>
        </p:nvSpPr>
        <p:spPr>
          <a:xfrm>
            <a:off x="1077335" y="3609600"/>
            <a:ext cx="5359500" cy="635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DE" dirty="0"/>
              <a:t>Frische Luft und Kekse</a:t>
            </a:r>
          </a:p>
        </p:txBody>
      </p:sp>
      <p:sp>
        <p:nvSpPr>
          <p:cNvPr id="450" name="Google Shape;450;p47"/>
          <p:cNvSpPr txBox="1"/>
          <p:nvPr/>
        </p:nvSpPr>
        <p:spPr>
          <a:xfrm>
            <a:off x="4847080" y="2704500"/>
            <a:ext cx="1726500" cy="635400"/>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000" b="1" i="0" u="none" strike="noStrike" kern="0" cap="none" spc="0" normalizeH="0" baseline="0" noProof="0">
                <a:ln>
                  <a:noFill/>
                </a:ln>
                <a:solidFill>
                  <a:srgbClr val="000000"/>
                </a:solidFill>
                <a:effectLst/>
                <a:uLnTx/>
                <a:uFillTx/>
                <a:latin typeface="Calibri"/>
                <a:ea typeface="Calibri"/>
                <a:cs typeface="Calibri"/>
                <a:sym typeface="Calibri"/>
              </a:rPr>
              <a:t>20 min</a:t>
            </a:r>
            <a:endParaRPr kumimoji="0" lang="de-DE" sz="2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35"/>
          <p:cNvSpPr/>
          <p:nvPr/>
        </p:nvSpPr>
        <p:spPr>
          <a:xfrm>
            <a:off x="4572000" y="254900"/>
            <a:ext cx="4320000" cy="4586400"/>
          </a:xfrm>
          <a:prstGeom prst="rect">
            <a:avLst/>
          </a:prstGeom>
          <a:solidFill>
            <a:srgbClr val="F39E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35"/>
          <p:cNvSpPr txBox="1">
            <a:spLocks noGrp="1"/>
          </p:cNvSpPr>
          <p:nvPr>
            <p:ph type="body" idx="1"/>
          </p:nvPr>
        </p:nvSpPr>
        <p:spPr>
          <a:xfrm>
            <a:off x="4813500" y="524400"/>
            <a:ext cx="3837000" cy="4094700"/>
          </a:xfrm>
          <a:prstGeom prst="rect">
            <a:avLst/>
          </a:prstGeom>
        </p:spPr>
        <p:txBody>
          <a:bodyPr spcFirstLastPara="1" wrap="square" lIns="91425" tIns="91425" rIns="91425" bIns="91425" anchor="ctr" anchorCtr="0">
            <a:normAutofit fontScale="92500"/>
          </a:bodyPr>
          <a:lstStyle/>
          <a:p>
            <a:pPr marL="457200" lvl="0" indent="-317500" algn="l" rtl="0">
              <a:spcBef>
                <a:spcPts val="0"/>
              </a:spcBef>
              <a:spcAft>
                <a:spcPts val="0"/>
              </a:spcAft>
              <a:buClr>
                <a:schemeClr val="dk1"/>
              </a:buClr>
              <a:buSzPts val="1400"/>
              <a:buChar char=":"/>
            </a:pPr>
            <a:r>
              <a:rPr lang="de" dirty="0">
                <a:solidFill>
                  <a:schemeClr val="dk1"/>
                </a:solidFill>
              </a:rPr>
              <a:t>Zielgruppen für gesellschaftlichen Impact lassen sich in drei Untergruppen aufteilen: Politische Entscheidungsträger*innen, professionelle Stakeholder und Privatpersonen.</a:t>
            </a:r>
            <a:endParaRPr dirty="0">
              <a:solidFill>
                <a:schemeClr val="dk1"/>
              </a:solidFill>
            </a:endParaRPr>
          </a:p>
          <a:p>
            <a:pPr marL="457200" lvl="0" indent="-317500" algn="l" rtl="0">
              <a:spcBef>
                <a:spcPts val="1000"/>
              </a:spcBef>
              <a:spcAft>
                <a:spcPts val="0"/>
              </a:spcAft>
              <a:buClr>
                <a:schemeClr val="dk1"/>
              </a:buClr>
              <a:buSzPts val="1400"/>
              <a:buChar char=":"/>
            </a:pPr>
            <a:r>
              <a:rPr lang="de" dirty="0">
                <a:solidFill>
                  <a:schemeClr val="dk1"/>
                </a:solidFill>
              </a:rPr>
              <a:t>Unterschiedliche Zielgruppen eignen sich zur Erreichung eines Impact-Ziels.</a:t>
            </a:r>
            <a:endParaRPr dirty="0">
              <a:solidFill>
                <a:schemeClr val="dk1"/>
              </a:solidFill>
            </a:endParaRPr>
          </a:p>
          <a:p>
            <a:pPr marL="457200" lvl="0" indent="-317500" algn="l" rtl="0">
              <a:spcBef>
                <a:spcPts val="1000"/>
              </a:spcBef>
              <a:spcAft>
                <a:spcPts val="1000"/>
              </a:spcAft>
              <a:buClr>
                <a:schemeClr val="dk1"/>
              </a:buClr>
              <a:buSzPts val="1400"/>
              <a:buChar char=":"/>
            </a:pPr>
            <a:r>
              <a:rPr lang="de" dirty="0">
                <a:solidFill>
                  <a:schemeClr val="dk1"/>
                </a:solidFill>
              </a:rPr>
              <a:t>Innerhalb einer Zielgruppe kann </a:t>
            </a:r>
            <a:r>
              <a:rPr lang="de" dirty="0" err="1">
                <a:solidFill>
                  <a:schemeClr val="dk1"/>
                </a:solidFill>
              </a:rPr>
              <a:t>Wisskomm</a:t>
            </a:r>
            <a:r>
              <a:rPr lang="de" dirty="0">
                <a:solidFill>
                  <a:schemeClr val="dk1"/>
                </a:solidFill>
              </a:rPr>
              <a:t> auf drei aufeinander aufbauenden Ebenen wirken. Sie kann Wissen erweitern, Verhalten ändern und Lebensumstände verbessern.</a:t>
            </a:r>
            <a:endParaRPr dirty="0">
              <a:solidFill>
                <a:schemeClr val="dk1"/>
              </a:solidFill>
            </a:endParaRPr>
          </a:p>
        </p:txBody>
      </p:sp>
      <p:sp>
        <p:nvSpPr>
          <p:cNvPr id="320" name="Google Shape;320;p35"/>
          <p:cNvSpPr txBox="1"/>
          <p:nvPr/>
        </p:nvSpPr>
        <p:spPr>
          <a:xfrm>
            <a:off x="2215196" y="1588381"/>
            <a:ext cx="1804500" cy="2456100"/>
          </a:xfrm>
          <a:prstGeom prst="rect">
            <a:avLst/>
          </a:prstGeom>
          <a:solidFill>
            <a:srgbClr val="CBE7E0">
              <a:alpha val="2500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21" name="Google Shape;321;p35"/>
          <p:cNvSpPr txBox="1"/>
          <p:nvPr/>
        </p:nvSpPr>
        <p:spPr>
          <a:xfrm>
            <a:off x="528227" y="3523417"/>
            <a:ext cx="549300" cy="5121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22" name="Google Shape;322;p35"/>
          <p:cNvSpPr txBox="1"/>
          <p:nvPr/>
        </p:nvSpPr>
        <p:spPr>
          <a:xfrm>
            <a:off x="1090546" y="3463228"/>
            <a:ext cx="549300" cy="5724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23" name="Google Shape;323;p35"/>
          <p:cNvSpPr txBox="1"/>
          <p:nvPr/>
        </p:nvSpPr>
        <p:spPr>
          <a:xfrm>
            <a:off x="1652869" y="3357277"/>
            <a:ext cx="549300" cy="6783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24" name="Google Shape;324;p35"/>
          <p:cNvSpPr txBox="1"/>
          <p:nvPr/>
        </p:nvSpPr>
        <p:spPr>
          <a:xfrm>
            <a:off x="2252567" y="1147375"/>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IMPACT</a:t>
            </a:r>
            <a:endParaRPr>
              <a:solidFill>
                <a:schemeClr val="dk1"/>
              </a:solidFill>
              <a:latin typeface="JetBrains Mono"/>
              <a:ea typeface="JetBrains Mono"/>
              <a:cs typeface="JetBrains Mono"/>
              <a:sym typeface="JetBrains Mono"/>
            </a:endParaRPr>
          </a:p>
        </p:txBody>
      </p:sp>
      <p:cxnSp>
        <p:nvCxnSpPr>
          <p:cNvPr id="325" name="Google Shape;325;p35"/>
          <p:cNvCxnSpPr/>
          <p:nvPr/>
        </p:nvCxnSpPr>
        <p:spPr>
          <a:xfrm rot="10800000" flipH="1">
            <a:off x="530075" y="4232725"/>
            <a:ext cx="1676400" cy="600"/>
          </a:xfrm>
          <a:prstGeom prst="straightConnector1">
            <a:avLst/>
          </a:prstGeom>
          <a:noFill/>
          <a:ln w="19050" cap="flat" cmpd="sng">
            <a:solidFill>
              <a:srgbClr val="EFEFEF"/>
            </a:solidFill>
            <a:prstDash val="solid"/>
            <a:round/>
            <a:headEnd type="none" w="med" len="med"/>
            <a:tailEnd type="none" w="med" len="med"/>
          </a:ln>
        </p:spPr>
      </p:cxnSp>
      <p:cxnSp>
        <p:nvCxnSpPr>
          <p:cNvPr id="326" name="Google Shape;326;p35"/>
          <p:cNvCxnSpPr/>
          <p:nvPr/>
        </p:nvCxnSpPr>
        <p:spPr>
          <a:xfrm rot="10800000" flipH="1">
            <a:off x="2210930" y="4233203"/>
            <a:ext cx="1817400" cy="600"/>
          </a:xfrm>
          <a:prstGeom prst="straightConnector1">
            <a:avLst/>
          </a:prstGeom>
          <a:noFill/>
          <a:ln w="19050" cap="flat" cmpd="sng">
            <a:solidFill>
              <a:srgbClr val="EFEFEF"/>
            </a:solidFill>
            <a:prstDash val="dot"/>
            <a:round/>
            <a:headEnd type="none" w="med" len="med"/>
            <a:tailEnd type="none" w="med" len="med"/>
          </a:ln>
        </p:spPr>
      </p:cxnSp>
      <p:cxnSp>
        <p:nvCxnSpPr>
          <p:cNvPr id="327" name="Google Shape;327;p35"/>
          <p:cNvCxnSpPr/>
          <p:nvPr/>
        </p:nvCxnSpPr>
        <p:spPr>
          <a:xfrm rot="10800000">
            <a:off x="540225" y="4045025"/>
            <a:ext cx="1200" cy="178200"/>
          </a:xfrm>
          <a:prstGeom prst="straightConnector1">
            <a:avLst/>
          </a:prstGeom>
          <a:noFill/>
          <a:ln w="19050" cap="flat" cmpd="sng">
            <a:solidFill>
              <a:srgbClr val="EFEFEF"/>
            </a:solidFill>
            <a:prstDash val="solid"/>
            <a:round/>
            <a:headEnd type="none" w="med" len="med"/>
            <a:tailEnd type="none" w="med" len="med"/>
          </a:ln>
        </p:spPr>
      </p:cxnSp>
      <p:cxnSp>
        <p:nvCxnSpPr>
          <p:cNvPr id="328" name="Google Shape;328;p35"/>
          <p:cNvCxnSpPr/>
          <p:nvPr/>
        </p:nvCxnSpPr>
        <p:spPr>
          <a:xfrm>
            <a:off x="4019689" y="4035578"/>
            <a:ext cx="0" cy="207600"/>
          </a:xfrm>
          <a:prstGeom prst="straightConnector1">
            <a:avLst/>
          </a:prstGeom>
          <a:noFill/>
          <a:ln w="19050" cap="flat" cmpd="sng">
            <a:solidFill>
              <a:srgbClr val="EFEFEF"/>
            </a:solidFill>
            <a:prstDash val="dot"/>
            <a:round/>
            <a:headEnd type="stealth" w="med" len="med"/>
            <a:tailEnd type="none" w="med" len="med"/>
          </a:ln>
        </p:spPr>
      </p:cxnSp>
      <p:pic>
        <p:nvPicPr>
          <p:cNvPr id="329" name="Google Shape;329;p35" title="freepik__adjust__62397.png"/>
          <p:cNvPicPr preferRelativeResize="0"/>
          <p:nvPr/>
        </p:nvPicPr>
        <p:blipFill rotWithShape="1">
          <a:blip r:embed="rId3">
            <a:alphaModFix/>
          </a:blip>
          <a:srcRect l="21607" r="21607"/>
          <a:stretch/>
        </p:blipFill>
        <p:spPr>
          <a:xfrm>
            <a:off x="252000" y="252000"/>
            <a:ext cx="4320000" cy="4586399"/>
          </a:xfrm>
          <a:prstGeom prst="rect">
            <a:avLst/>
          </a:prstGeom>
          <a:noFill/>
          <a:ln>
            <a:noFill/>
          </a:ln>
        </p:spPr>
      </p:pic>
      <p:sp>
        <p:nvSpPr>
          <p:cNvPr id="330" name="Google Shape;330;p35"/>
          <p:cNvSpPr txBox="1"/>
          <p:nvPr/>
        </p:nvSpPr>
        <p:spPr>
          <a:xfrm>
            <a:off x="0" y="3370425"/>
            <a:ext cx="2516700" cy="702900"/>
          </a:xfrm>
          <a:prstGeom prst="rect">
            <a:avLst/>
          </a:prstGeom>
          <a:solidFill>
            <a:srgbClr val="FFFFFF"/>
          </a:solidFill>
          <a:ln>
            <a:noFill/>
          </a:ln>
        </p:spPr>
        <p:txBody>
          <a:bodyPr spcFirstLastPara="1" wrap="square" lIns="252000" tIns="108000" rIns="252000" bIns="108000" anchor="ctr" anchorCtr="0">
            <a:spAutoFit/>
          </a:bodyPr>
          <a:lstStyle/>
          <a:p>
            <a:pPr marL="0" lvl="0" indent="0" algn="l" rtl="0">
              <a:lnSpc>
                <a:spcPct val="115000"/>
              </a:lnSpc>
              <a:spcBef>
                <a:spcPts val="0"/>
              </a:spcBef>
              <a:spcAft>
                <a:spcPts val="0"/>
              </a:spcAft>
              <a:buNone/>
            </a:pPr>
            <a:r>
              <a:rPr lang="de" sz="1000">
                <a:solidFill>
                  <a:srgbClr val="858585"/>
                </a:solidFill>
                <a:latin typeface="JetBrains Mono"/>
                <a:ea typeface="JetBrains Mono"/>
                <a:cs typeface="JetBrains Mono"/>
                <a:sym typeface="JetBrains Mono"/>
              </a:rPr>
              <a:t>KEY LEARNINGS</a:t>
            </a:r>
            <a:endParaRPr sz="900">
              <a:solidFill>
                <a:srgbClr val="858585"/>
              </a:solidFill>
              <a:latin typeface="JetBrains Mono"/>
              <a:ea typeface="JetBrains Mono"/>
              <a:cs typeface="JetBrains Mono"/>
              <a:sym typeface="JetBrains Mono"/>
            </a:endParaRPr>
          </a:p>
          <a:p>
            <a:pPr marL="0" lvl="0" indent="0" algn="l" rtl="0">
              <a:lnSpc>
                <a:spcPct val="115000"/>
              </a:lnSpc>
              <a:spcBef>
                <a:spcPts val="0"/>
              </a:spcBef>
              <a:spcAft>
                <a:spcPts val="0"/>
              </a:spcAft>
              <a:buNone/>
            </a:pPr>
            <a:r>
              <a:rPr lang="de" sz="2000" b="1">
                <a:solidFill>
                  <a:srgbClr val="000000"/>
                </a:solidFill>
                <a:latin typeface="Calibri"/>
                <a:ea typeface="Calibri"/>
                <a:cs typeface="Calibri"/>
                <a:sym typeface="Calibri"/>
              </a:rPr>
              <a:t>Outcome </a:t>
            </a:r>
            <a:endParaRPr sz="600" b="1">
              <a:solidFill>
                <a:srgbClr val="000000"/>
              </a:solidFill>
              <a:latin typeface="Kalam"/>
              <a:ea typeface="Kalam"/>
              <a:cs typeface="Kalam"/>
              <a:sym typeface="Kalam"/>
            </a:endParaRPr>
          </a:p>
        </p:txBody>
      </p:sp>
      <p:sp>
        <p:nvSpPr>
          <p:cNvPr id="331" name="Google Shape;331;p35"/>
          <p:cNvSpPr txBox="1"/>
          <p:nvPr/>
        </p:nvSpPr>
        <p:spPr>
          <a:xfrm>
            <a:off x="252000" y="45864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700">
                <a:solidFill>
                  <a:srgbClr val="7FB5AD"/>
                </a:solidFill>
                <a:latin typeface="Calibri"/>
                <a:ea typeface="Calibri"/>
                <a:cs typeface="Calibri"/>
                <a:sym typeface="Calibri"/>
              </a:rPr>
              <a:t>© vecstock - freepik.com</a:t>
            </a:r>
            <a:endParaRPr sz="700">
              <a:solidFill>
                <a:srgbClr val="7FB5A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36"/>
          <p:cNvSpPr/>
          <p:nvPr/>
        </p:nvSpPr>
        <p:spPr>
          <a:xfrm>
            <a:off x="4572000" y="254900"/>
            <a:ext cx="4320000" cy="4586400"/>
          </a:xfrm>
          <a:prstGeom prst="rect">
            <a:avLst/>
          </a:prstGeom>
          <a:solidFill>
            <a:srgbClr val="F39E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36"/>
          <p:cNvSpPr txBox="1">
            <a:spLocks noGrp="1"/>
          </p:cNvSpPr>
          <p:nvPr>
            <p:ph type="body" idx="1"/>
          </p:nvPr>
        </p:nvSpPr>
        <p:spPr>
          <a:xfrm>
            <a:off x="4813500" y="524400"/>
            <a:ext cx="3837000" cy="4094700"/>
          </a:xfrm>
          <a:prstGeom prst="rect">
            <a:avLst/>
          </a:prstGeom>
        </p:spPr>
        <p:txBody>
          <a:bodyPr spcFirstLastPara="1" wrap="square" lIns="91425" tIns="91425" rIns="91425" bIns="91425" anchor="ctr" anchorCtr="0">
            <a:normAutofit fontScale="92500"/>
          </a:bodyPr>
          <a:lstStyle/>
          <a:p>
            <a:pPr marL="457200" lvl="0" indent="-317500" algn="l" rtl="0">
              <a:spcBef>
                <a:spcPts val="0"/>
              </a:spcBef>
              <a:spcAft>
                <a:spcPts val="0"/>
              </a:spcAft>
              <a:buClr>
                <a:schemeClr val="dk1"/>
              </a:buClr>
              <a:buSzPts val="1400"/>
              <a:buChar char=":"/>
            </a:pPr>
            <a:r>
              <a:rPr lang="de" dirty="0">
                <a:solidFill>
                  <a:schemeClr val="dk1"/>
                </a:solidFill>
              </a:rPr>
              <a:t>Gesellschaftlicher Impact ist ein sozialer, kultureller, ökologischer oder wirtschaftlicher Nutzen von Forschung.</a:t>
            </a:r>
            <a:endParaRPr dirty="0">
              <a:solidFill>
                <a:schemeClr val="dk1"/>
              </a:solidFill>
            </a:endParaRPr>
          </a:p>
          <a:p>
            <a:pPr marL="457200" lvl="0" indent="-317500" algn="l" rtl="0">
              <a:spcBef>
                <a:spcPts val="1000"/>
              </a:spcBef>
              <a:spcAft>
                <a:spcPts val="0"/>
              </a:spcAft>
              <a:buClr>
                <a:schemeClr val="dk1"/>
              </a:buClr>
              <a:buSzPts val="1400"/>
              <a:buChar char=":"/>
            </a:pPr>
            <a:r>
              <a:rPr lang="de" dirty="0">
                <a:solidFill>
                  <a:schemeClr val="dk1"/>
                </a:solidFill>
              </a:rPr>
              <a:t>Gesellschaftlicher Impact wird nicht nur durch Breitenwirkung erzeugt, sondern es gibt eine Vielzahl an produktiven Interaktionen zwischen Wissenschaften und Öffentlichkeiten.</a:t>
            </a:r>
            <a:endParaRPr dirty="0">
              <a:solidFill>
                <a:schemeClr val="dk1"/>
              </a:solidFill>
            </a:endParaRPr>
          </a:p>
          <a:p>
            <a:pPr marL="457200" lvl="0" indent="-317500" algn="l" rtl="0">
              <a:spcBef>
                <a:spcPts val="1000"/>
              </a:spcBef>
              <a:spcAft>
                <a:spcPts val="1000"/>
              </a:spcAft>
              <a:buClr>
                <a:schemeClr val="dk1"/>
              </a:buClr>
              <a:buSzPts val="1400"/>
              <a:buChar char=":"/>
            </a:pPr>
            <a:r>
              <a:rPr lang="de" dirty="0">
                <a:solidFill>
                  <a:schemeClr val="dk1"/>
                </a:solidFill>
              </a:rPr>
              <a:t>Diese Interaktionen können unterschiedliche Wirkungen bei der Zielgruppe erzeugen: Sie können Wissen erweitern, Verhalten ändern und Lebensumstände verbessern.</a:t>
            </a:r>
            <a:endParaRPr dirty="0">
              <a:solidFill>
                <a:schemeClr val="dk1"/>
              </a:solidFill>
            </a:endParaRPr>
          </a:p>
        </p:txBody>
      </p:sp>
      <p:sp>
        <p:nvSpPr>
          <p:cNvPr id="338" name="Google Shape;338;p36"/>
          <p:cNvSpPr txBox="1"/>
          <p:nvPr/>
        </p:nvSpPr>
        <p:spPr>
          <a:xfrm>
            <a:off x="2215196" y="1588381"/>
            <a:ext cx="1804500" cy="2456100"/>
          </a:xfrm>
          <a:prstGeom prst="rect">
            <a:avLst/>
          </a:prstGeom>
          <a:solidFill>
            <a:srgbClr val="CBE7E0">
              <a:alpha val="25000"/>
            </a:srgbClr>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39" name="Google Shape;339;p36"/>
          <p:cNvSpPr txBox="1"/>
          <p:nvPr/>
        </p:nvSpPr>
        <p:spPr>
          <a:xfrm>
            <a:off x="528227" y="3523417"/>
            <a:ext cx="549300" cy="5121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40" name="Google Shape;340;p36"/>
          <p:cNvSpPr txBox="1"/>
          <p:nvPr/>
        </p:nvSpPr>
        <p:spPr>
          <a:xfrm>
            <a:off x="1090546" y="3463228"/>
            <a:ext cx="549300" cy="5724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41" name="Google Shape;341;p36"/>
          <p:cNvSpPr txBox="1"/>
          <p:nvPr/>
        </p:nvSpPr>
        <p:spPr>
          <a:xfrm>
            <a:off x="1652869" y="3357277"/>
            <a:ext cx="549300" cy="678300"/>
          </a:xfrm>
          <a:prstGeom prst="rect">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42" name="Google Shape;342;p36"/>
          <p:cNvSpPr txBox="1"/>
          <p:nvPr/>
        </p:nvSpPr>
        <p:spPr>
          <a:xfrm>
            <a:off x="2252567" y="1147375"/>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IMPACT</a:t>
            </a:r>
            <a:endParaRPr>
              <a:solidFill>
                <a:schemeClr val="dk1"/>
              </a:solidFill>
              <a:latin typeface="JetBrains Mono"/>
              <a:ea typeface="JetBrains Mono"/>
              <a:cs typeface="JetBrains Mono"/>
              <a:sym typeface="JetBrains Mono"/>
            </a:endParaRPr>
          </a:p>
        </p:txBody>
      </p:sp>
      <p:cxnSp>
        <p:nvCxnSpPr>
          <p:cNvPr id="343" name="Google Shape;343;p36"/>
          <p:cNvCxnSpPr/>
          <p:nvPr/>
        </p:nvCxnSpPr>
        <p:spPr>
          <a:xfrm rot="10800000" flipH="1">
            <a:off x="530075" y="4232725"/>
            <a:ext cx="1676400" cy="600"/>
          </a:xfrm>
          <a:prstGeom prst="straightConnector1">
            <a:avLst/>
          </a:prstGeom>
          <a:noFill/>
          <a:ln w="19050" cap="flat" cmpd="sng">
            <a:solidFill>
              <a:srgbClr val="EFEFEF"/>
            </a:solidFill>
            <a:prstDash val="solid"/>
            <a:round/>
            <a:headEnd type="none" w="med" len="med"/>
            <a:tailEnd type="none" w="med" len="med"/>
          </a:ln>
        </p:spPr>
      </p:cxnSp>
      <p:cxnSp>
        <p:nvCxnSpPr>
          <p:cNvPr id="344" name="Google Shape;344;p36"/>
          <p:cNvCxnSpPr/>
          <p:nvPr/>
        </p:nvCxnSpPr>
        <p:spPr>
          <a:xfrm rot="10800000" flipH="1">
            <a:off x="2210930" y="4233203"/>
            <a:ext cx="1817400" cy="600"/>
          </a:xfrm>
          <a:prstGeom prst="straightConnector1">
            <a:avLst/>
          </a:prstGeom>
          <a:noFill/>
          <a:ln w="19050" cap="flat" cmpd="sng">
            <a:solidFill>
              <a:srgbClr val="EFEFEF"/>
            </a:solidFill>
            <a:prstDash val="dot"/>
            <a:round/>
            <a:headEnd type="none" w="med" len="med"/>
            <a:tailEnd type="none" w="med" len="med"/>
          </a:ln>
        </p:spPr>
      </p:cxnSp>
      <p:cxnSp>
        <p:nvCxnSpPr>
          <p:cNvPr id="345" name="Google Shape;345;p36"/>
          <p:cNvCxnSpPr/>
          <p:nvPr/>
        </p:nvCxnSpPr>
        <p:spPr>
          <a:xfrm rot="10800000">
            <a:off x="540225" y="4045025"/>
            <a:ext cx="1200" cy="178200"/>
          </a:xfrm>
          <a:prstGeom prst="straightConnector1">
            <a:avLst/>
          </a:prstGeom>
          <a:noFill/>
          <a:ln w="19050" cap="flat" cmpd="sng">
            <a:solidFill>
              <a:srgbClr val="EFEFEF"/>
            </a:solidFill>
            <a:prstDash val="solid"/>
            <a:round/>
            <a:headEnd type="none" w="med" len="med"/>
            <a:tailEnd type="none" w="med" len="med"/>
          </a:ln>
        </p:spPr>
      </p:cxnSp>
      <p:cxnSp>
        <p:nvCxnSpPr>
          <p:cNvPr id="346" name="Google Shape;346;p36"/>
          <p:cNvCxnSpPr/>
          <p:nvPr/>
        </p:nvCxnSpPr>
        <p:spPr>
          <a:xfrm>
            <a:off x="4019689" y="4035578"/>
            <a:ext cx="0" cy="207600"/>
          </a:xfrm>
          <a:prstGeom prst="straightConnector1">
            <a:avLst/>
          </a:prstGeom>
          <a:noFill/>
          <a:ln w="19050" cap="flat" cmpd="sng">
            <a:solidFill>
              <a:srgbClr val="EFEFEF"/>
            </a:solidFill>
            <a:prstDash val="dot"/>
            <a:round/>
            <a:headEnd type="stealth" w="med" len="med"/>
            <a:tailEnd type="none" w="med" len="med"/>
          </a:ln>
        </p:spPr>
      </p:cxnSp>
      <p:pic>
        <p:nvPicPr>
          <p:cNvPr id="347" name="Google Shape;347;p36" title="freepik__adjust__62397.png"/>
          <p:cNvPicPr preferRelativeResize="0"/>
          <p:nvPr/>
        </p:nvPicPr>
        <p:blipFill rotWithShape="1">
          <a:blip r:embed="rId3">
            <a:alphaModFix/>
          </a:blip>
          <a:srcRect l="21607" r="21607"/>
          <a:stretch/>
        </p:blipFill>
        <p:spPr>
          <a:xfrm>
            <a:off x="252000" y="252000"/>
            <a:ext cx="4320000" cy="4586399"/>
          </a:xfrm>
          <a:prstGeom prst="rect">
            <a:avLst/>
          </a:prstGeom>
          <a:noFill/>
          <a:ln>
            <a:noFill/>
          </a:ln>
        </p:spPr>
      </p:pic>
      <p:sp>
        <p:nvSpPr>
          <p:cNvPr id="348" name="Google Shape;348;p36"/>
          <p:cNvSpPr txBox="1"/>
          <p:nvPr/>
        </p:nvSpPr>
        <p:spPr>
          <a:xfrm>
            <a:off x="0" y="3370425"/>
            <a:ext cx="2516700" cy="702900"/>
          </a:xfrm>
          <a:prstGeom prst="rect">
            <a:avLst/>
          </a:prstGeom>
          <a:solidFill>
            <a:srgbClr val="FFFFFF"/>
          </a:solidFill>
          <a:ln>
            <a:noFill/>
          </a:ln>
        </p:spPr>
        <p:txBody>
          <a:bodyPr spcFirstLastPara="1" wrap="square" lIns="252000" tIns="108000" rIns="252000" bIns="108000" anchor="ctr" anchorCtr="0">
            <a:spAutoFit/>
          </a:bodyPr>
          <a:lstStyle/>
          <a:p>
            <a:pPr marL="0" lvl="0" indent="0" algn="l" rtl="0">
              <a:lnSpc>
                <a:spcPct val="115000"/>
              </a:lnSpc>
              <a:spcBef>
                <a:spcPts val="0"/>
              </a:spcBef>
              <a:spcAft>
                <a:spcPts val="0"/>
              </a:spcAft>
              <a:buNone/>
            </a:pPr>
            <a:r>
              <a:rPr lang="de" sz="1000">
                <a:solidFill>
                  <a:srgbClr val="858585"/>
                </a:solidFill>
                <a:latin typeface="JetBrains Mono"/>
                <a:ea typeface="JetBrains Mono"/>
                <a:cs typeface="JetBrains Mono"/>
                <a:sym typeface="JetBrains Mono"/>
              </a:rPr>
              <a:t>KEY LEARNINGS</a:t>
            </a:r>
            <a:endParaRPr sz="900">
              <a:solidFill>
                <a:srgbClr val="858585"/>
              </a:solidFill>
              <a:latin typeface="JetBrains Mono"/>
              <a:ea typeface="JetBrains Mono"/>
              <a:cs typeface="JetBrains Mono"/>
              <a:sym typeface="JetBrains Mono"/>
            </a:endParaRPr>
          </a:p>
          <a:p>
            <a:pPr marL="0" lvl="0" indent="0" algn="l" rtl="0">
              <a:lnSpc>
                <a:spcPct val="115000"/>
              </a:lnSpc>
              <a:spcBef>
                <a:spcPts val="0"/>
              </a:spcBef>
              <a:spcAft>
                <a:spcPts val="0"/>
              </a:spcAft>
              <a:buNone/>
            </a:pPr>
            <a:r>
              <a:rPr lang="de" sz="2000" b="1">
                <a:latin typeface="Calibri"/>
                <a:ea typeface="Calibri"/>
                <a:cs typeface="Calibri"/>
                <a:sym typeface="Calibri"/>
              </a:rPr>
              <a:t>Impact &amp; </a:t>
            </a:r>
            <a:r>
              <a:rPr lang="de" sz="2000" b="1">
                <a:solidFill>
                  <a:srgbClr val="000000"/>
                </a:solidFill>
                <a:latin typeface="Calibri"/>
                <a:ea typeface="Calibri"/>
                <a:cs typeface="Calibri"/>
                <a:sym typeface="Calibri"/>
              </a:rPr>
              <a:t>Outcome </a:t>
            </a:r>
            <a:endParaRPr sz="600" b="1">
              <a:solidFill>
                <a:srgbClr val="000000"/>
              </a:solidFill>
              <a:latin typeface="Kalam"/>
              <a:ea typeface="Kalam"/>
              <a:cs typeface="Kalam"/>
              <a:sym typeface="Kalam"/>
            </a:endParaRPr>
          </a:p>
        </p:txBody>
      </p:sp>
      <p:sp>
        <p:nvSpPr>
          <p:cNvPr id="349" name="Google Shape;349;p36"/>
          <p:cNvSpPr txBox="1"/>
          <p:nvPr/>
        </p:nvSpPr>
        <p:spPr>
          <a:xfrm>
            <a:off x="252000" y="45864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700">
                <a:solidFill>
                  <a:srgbClr val="7FB5AD"/>
                </a:solidFill>
                <a:latin typeface="Calibri"/>
                <a:ea typeface="Calibri"/>
                <a:cs typeface="Calibri"/>
                <a:sym typeface="Calibri"/>
              </a:rPr>
              <a:t>© vecstock - freepik.com</a:t>
            </a:r>
            <a:endParaRPr sz="700">
              <a:solidFill>
                <a:srgbClr val="7FB5A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p:nvPr/>
        </p:nvSpPr>
        <p:spPr>
          <a:xfrm>
            <a:off x="6836998" y="1762750"/>
            <a:ext cx="2055000" cy="22251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Was möchte ich mit meiner Forschung auf gesellschaftlicher Ebene verändern?</a:t>
            </a:r>
            <a:endParaRPr>
              <a:solidFill>
                <a:srgbClr val="B7B7B7"/>
              </a:solidFill>
              <a:latin typeface="Source Sans 3"/>
              <a:ea typeface="Source Sans 3"/>
              <a:cs typeface="Source Sans 3"/>
              <a:sym typeface="Source Sans 3"/>
            </a:endParaRPr>
          </a:p>
        </p:txBody>
      </p:sp>
      <p:sp>
        <p:nvSpPr>
          <p:cNvPr id="355" name="Google Shape;355;p37"/>
          <p:cNvSpPr txBox="1"/>
          <p:nvPr/>
        </p:nvSpPr>
        <p:spPr>
          <a:xfrm>
            <a:off x="252000" y="2463529"/>
            <a:ext cx="2055000" cy="1524300"/>
          </a:xfrm>
          <a:prstGeom prst="rect">
            <a:avLst/>
          </a:prstGeom>
          <a:solidFill>
            <a:srgbClr val="AFDACB"/>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600"/>
              </a:spcAft>
              <a:buNone/>
            </a:pPr>
            <a:r>
              <a:rPr lang="de">
                <a:solidFill>
                  <a:schemeClr val="accent1"/>
                </a:solidFill>
                <a:latin typeface="Source Sans 3"/>
                <a:ea typeface="Source Sans 3"/>
                <a:cs typeface="Source Sans 3"/>
                <a:sym typeface="Source Sans 3"/>
              </a:rPr>
              <a:t>Welche Schritte und Ressourcen sind zur Umsetzung meines Vorhabens erforderlich?</a:t>
            </a:r>
            <a:endParaRPr>
              <a:solidFill>
                <a:schemeClr val="accent1"/>
              </a:solidFill>
              <a:latin typeface="Source Sans 3"/>
              <a:ea typeface="Source Sans 3"/>
              <a:cs typeface="Source Sans 3"/>
              <a:sym typeface="Source Sans 3"/>
            </a:endParaRPr>
          </a:p>
        </p:txBody>
      </p:sp>
      <p:sp>
        <p:nvSpPr>
          <p:cNvPr id="356" name="Google Shape;356;p37"/>
          <p:cNvSpPr txBox="1"/>
          <p:nvPr/>
        </p:nvSpPr>
        <p:spPr>
          <a:xfrm>
            <a:off x="2446999" y="2284082"/>
            <a:ext cx="2055000" cy="1703700"/>
          </a:xfrm>
          <a:prstGeom prst="rect">
            <a:avLst/>
          </a:prstGeom>
          <a:solidFill>
            <a:srgbClr val="AFDACB"/>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600"/>
              </a:spcAft>
              <a:buNone/>
            </a:pPr>
            <a:r>
              <a:rPr lang="de">
                <a:solidFill>
                  <a:schemeClr val="accent1"/>
                </a:solidFill>
                <a:latin typeface="Source Sans 3"/>
                <a:ea typeface="Source Sans 3"/>
                <a:cs typeface="Source Sans 3"/>
                <a:sym typeface="Source Sans 3"/>
              </a:rPr>
              <a:t>Welches Kommunikations-</a:t>
            </a:r>
            <a:br>
              <a:rPr lang="de">
                <a:solidFill>
                  <a:schemeClr val="accent1"/>
                </a:solidFill>
                <a:latin typeface="Source Sans 3"/>
                <a:ea typeface="Source Sans 3"/>
                <a:cs typeface="Source Sans 3"/>
                <a:sym typeface="Source Sans 3"/>
              </a:rPr>
            </a:br>
            <a:r>
              <a:rPr lang="de">
                <a:solidFill>
                  <a:schemeClr val="accent1"/>
                </a:solidFill>
                <a:latin typeface="Source Sans 3"/>
                <a:ea typeface="Source Sans 3"/>
                <a:cs typeface="Source Sans 3"/>
                <a:sym typeface="Source Sans 3"/>
              </a:rPr>
              <a:t>vorhaben passt zu mir und zu meiner Zielgruppe?</a:t>
            </a:r>
            <a:endParaRPr>
              <a:solidFill>
                <a:schemeClr val="accent1"/>
              </a:solidFill>
              <a:latin typeface="Source Sans 3"/>
              <a:ea typeface="Source Sans 3"/>
              <a:cs typeface="Source Sans 3"/>
              <a:sym typeface="Source Sans 3"/>
            </a:endParaRPr>
          </a:p>
        </p:txBody>
      </p:sp>
      <p:sp>
        <p:nvSpPr>
          <p:cNvPr id="357" name="Google Shape;357;p37"/>
          <p:cNvSpPr txBox="1"/>
          <p:nvPr/>
        </p:nvSpPr>
        <p:spPr>
          <a:xfrm>
            <a:off x="4641998" y="1968718"/>
            <a:ext cx="2055000" cy="20190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Wer ist meine Zielgruppe und welche Wirkung möchte ich bei ihr erreichen?</a:t>
            </a:r>
            <a:endParaRPr>
              <a:solidFill>
                <a:srgbClr val="B7B7B7"/>
              </a:solidFill>
              <a:latin typeface="Source Sans 3"/>
              <a:ea typeface="Source Sans 3"/>
              <a:cs typeface="Source Sans 3"/>
              <a:sym typeface="Source Sans 3"/>
            </a:endParaRPr>
          </a:p>
        </p:txBody>
      </p:sp>
      <p:sp>
        <p:nvSpPr>
          <p:cNvPr id="358" name="Google Shape;358;p37"/>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OUTPUT</a:t>
            </a:r>
            <a:endParaRPr>
              <a:solidFill>
                <a:schemeClr val="dk1"/>
              </a:solidFill>
              <a:latin typeface="JetBrains Mono"/>
              <a:ea typeface="JetBrains Mono"/>
              <a:cs typeface="JetBrains Mono"/>
              <a:sym typeface="JetBrains Mono"/>
            </a:endParaRPr>
          </a:p>
        </p:txBody>
      </p:sp>
      <p:sp>
        <p:nvSpPr>
          <p:cNvPr id="359" name="Google Shape;359;p37"/>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OUTCOME</a:t>
            </a:r>
            <a:endParaRPr>
              <a:solidFill>
                <a:srgbClr val="CCCCCC"/>
              </a:solidFill>
              <a:latin typeface="JetBrains Mono"/>
              <a:ea typeface="JetBrains Mono"/>
              <a:cs typeface="JetBrains Mono"/>
              <a:sym typeface="JetBrains Mono"/>
            </a:endParaRPr>
          </a:p>
        </p:txBody>
      </p:sp>
      <p:sp>
        <p:nvSpPr>
          <p:cNvPr id="360" name="Google Shape;360;p37"/>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IMPACT</a:t>
            </a:r>
            <a:endParaRPr>
              <a:solidFill>
                <a:srgbClr val="CCCCCC"/>
              </a:solidFill>
              <a:latin typeface="JetBrains Mono"/>
              <a:ea typeface="JetBrains Mono"/>
              <a:cs typeface="JetBrains Mono"/>
              <a:sym typeface="JetBrains Mono"/>
            </a:endParaRPr>
          </a:p>
        </p:txBody>
      </p:sp>
      <p:sp>
        <p:nvSpPr>
          <p:cNvPr id="361" name="Google Shape;361;p37"/>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INPUT</a:t>
            </a:r>
            <a:endParaRPr>
              <a:solidFill>
                <a:schemeClr val="dk1"/>
              </a:solidFill>
              <a:latin typeface="JetBrains Mono"/>
              <a:ea typeface="JetBrains Mono"/>
              <a:cs typeface="JetBrains Mono"/>
              <a:sym typeface="JetBrains Mono"/>
            </a:endParaRPr>
          </a:p>
        </p:txBody>
      </p:sp>
      <p:sp>
        <p:nvSpPr>
          <p:cNvPr id="362" name="Google Shape;362;p37"/>
          <p:cNvSpPr txBox="1"/>
          <p:nvPr/>
        </p:nvSpPr>
        <p:spPr>
          <a:xfrm>
            <a:off x="2722261" y="175078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chemeClr val="accent2"/>
                </a:solidFill>
                <a:latin typeface="JetBrains Mono Medium"/>
                <a:ea typeface="JetBrains Mono Medium"/>
                <a:cs typeface="JetBrains Mono Medium"/>
                <a:sym typeface="JetBrains Mono Medium"/>
              </a:rPr>
              <a:t>MODUL III</a:t>
            </a:r>
            <a:endParaRPr sz="1000">
              <a:solidFill>
                <a:schemeClr val="accent2"/>
              </a:solidFill>
              <a:latin typeface="JetBrains Mono Medium"/>
              <a:ea typeface="JetBrains Mono Medium"/>
              <a:cs typeface="JetBrains Mono Medium"/>
              <a:sym typeface="JetBrains Mono Medium"/>
            </a:endParaRPr>
          </a:p>
        </p:txBody>
      </p:sp>
      <p:sp>
        <p:nvSpPr>
          <p:cNvPr id="363" name="Google Shape;363;p37"/>
          <p:cNvSpPr txBox="1"/>
          <p:nvPr/>
        </p:nvSpPr>
        <p:spPr>
          <a:xfrm>
            <a:off x="5011293" y="143519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II</a:t>
            </a:r>
            <a:endParaRPr sz="1000">
              <a:solidFill>
                <a:srgbClr val="CCCCCC"/>
              </a:solidFill>
              <a:latin typeface="JetBrains Mono Medium"/>
              <a:ea typeface="JetBrains Mono Medium"/>
              <a:cs typeface="JetBrains Mono Medium"/>
              <a:sym typeface="JetBrains Mono Medium"/>
            </a:endParaRPr>
          </a:p>
        </p:txBody>
      </p:sp>
      <p:sp>
        <p:nvSpPr>
          <p:cNvPr id="364" name="Google Shape;364;p37"/>
          <p:cNvSpPr txBox="1"/>
          <p:nvPr/>
        </p:nvSpPr>
        <p:spPr>
          <a:xfrm>
            <a:off x="7054942" y="121690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a:t>
            </a:r>
            <a:endParaRPr sz="1000">
              <a:solidFill>
                <a:srgbClr val="CCCCCC"/>
              </a:solidFill>
              <a:latin typeface="JetBrains Mono Medium"/>
              <a:ea typeface="JetBrains Mono Medium"/>
              <a:cs typeface="JetBrains Mono Medium"/>
              <a:sym typeface="JetBrains Mono Medium"/>
            </a:endParaRPr>
          </a:p>
        </p:txBody>
      </p:sp>
      <p:sp>
        <p:nvSpPr>
          <p:cNvPr id="365" name="Google Shape;365;p37"/>
          <p:cNvSpPr txBox="1"/>
          <p:nvPr/>
        </p:nvSpPr>
        <p:spPr>
          <a:xfrm>
            <a:off x="527242" y="1918922"/>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chemeClr val="accent2"/>
                </a:solidFill>
                <a:latin typeface="JetBrains Mono Medium"/>
                <a:ea typeface="JetBrains Mono Medium"/>
                <a:cs typeface="JetBrains Mono Medium"/>
                <a:sym typeface="JetBrains Mono Medium"/>
              </a:rPr>
              <a:t>MODUL IV</a:t>
            </a:r>
            <a:endParaRPr sz="1000">
              <a:solidFill>
                <a:schemeClr val="accent2"/>
              </a:solidFill>
              <a:latin typeface="JetBrains Mono Medium"/>
              <a:ea typeface="JetBrains Mono Medium"/>
              <a:cs typeface="JetBrains Mono Medium"/>
              <a:sym typeface="JetBrains Mono Medium"/>
            </a:endParaRPr>
          </a:p>
        </p:txBody>
      </p:sp>
      <p:sp>
        <p:nvSpPr>
          <p:cNvPr id="366" name="Google Shape;366;p37"/>
          <p:cNvSpPr txBox="1"/>
          <p:nvPr/>
        </p:nvSpPr>
        <p:spPr>
          <a:xfrm>
            <a:off x="6744126" y="4233600"/>
            <a:ext cx="1113900" cy="339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CCCCCC"/>
                </a:solidFill>
                <a:latin typeface="JetBrains Mono"/>
                <a:ea typeface="JetBrains Mono"/>
                <a:cs typeface="JetBrains Mono"/>
                <a:sym typeface="JetBrains Mono"/>
              </a:rPr>
              <a:t>QUALITÄT</a:t>
            </a:r>
            <a:endParaRPr>
              <a:solidFill>
                <a:srgbClr val="CCCCCC"/>
              </a:solidFill>
              <a:latin typeface="JetBrains Mono"/>
              <a:ea typeface="JetBrains Mono"/>
              <a:cs typeface="JetBrains Mono"/>
              <a:sym typeface="JetBrains Mono"/>
            </a:endParaRPr>
          </a:p>
        </p:txBody>
      </p:sp>
      <p:sp>
        <p:nvSpPr>
          <p:cNvPr id="367" name="Google Shape;367;p37"/>
          <p:cNvSpPr txBox="1"/>
          <p:nvPr/>
        </p:nvSpPr>
        <p:spPr>
          <a:xfrm>
            <a:off x="3174801" y="4236771"/>
            <a:ext cx="916200" cy="251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100">
                <a:solidFill>
                  <a:schemeClr val="accent2"/>
                </a:solidFill>
                <a:latin typeface="JetBrains Mono"/>
                <a:ea typeface="JetBrains Mono"/>
                <a:cs typeface="JetBrains Mono"/>
                <a:sym typeface="JetBrains Mono"/>
              </a:rPr>
              <a:t>MODUL V</a:t>
            </a:r>
            <a:endParaRPr sz="1100">
              <a:solidFill>
                <a:schemeClr val="accent2"/>
              </a:solidFill>
              <a:latin typeface="JetBrains Mono"/>
              <a:ea typeface="JetBrains Mono"/>
              <a:cs typeface="JetBrains Mono"/>
              <a:sym typeface="JetBrains Mono"/>
            </a:endParaRPr>
          </a:p>
        </p:txBody>
      </p:sp>
      <p:sp>
        <p:nvSpPr>
          <p:cNvPr id="368" name="Google Shape;368;p37"/>
          <p:cNvSpPr txBox="1"/>
          <p:nvPr/>
        </p:nvSpPr>
        <p:spPr>
          <a:xfrm>
            <a:off x="252000" y="4050275"/>
            <a:ext cx="6444900" cy="57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rgbClr val="B7B7B7"/>
                </a:solidFill>
                <a:latin typeface="Source Sans 3"/>
                <a:ea typeface="Source Sans 3"/>
                <a:cs typeface="Source Sans 3"/>
                <a:sym typeface="Source Sans 3"/>
              </a:rPr>
              <a:t>Wie kann ich die Qualität meines Vorhabens reflektieren?</a:t>
            </a:r>
            <a:endParaRPr>
              <a:solidFill>
                <a:srgbClr val="B7B7B7"/>
              </a:solidFill>
              <a:latin typeface="Source Sans 3"/>
              <a:ea typeface="Source Sans 3"/>
              <a:cs typeface="Source Sans 3"/>
              <a:sym typeface="Source Sans 3"/>
            </a:endParaRPr>
          </a:p>
        </p:txBody>
      </p:sp>
      <p:sp>
        <p:nvSpPr>
          <p:cNvPr id="369" name="Google Shape;369;p37"/>
          <p:cNvSpPr txBox="1"/>
          <p:nvPr/>
        </p:nvSpPr>
        <p:spPr>
          <a:xfrm>
            <a:off x="6744121" y="4092381"/>
            <a:ext cx="916200" cy="25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V</a:t>
            </a:r>
            <a:endParaRPr sz="1000">
              <a:solidFill>
                <a:srgbClr val="CCCCCC"/>
              </a:solidFill>
              <a:latin typeface="JetBrains Mono Medium"/>
              <a:ea typeface="JetBrains Mono Medium"/>
              <a:cs typeface="JetBrains Mono Medium"/>
              <a:sym typeface="JetBrains Mono Medium"/>
            </a:endParaRPr>
          </a:p>
        </p:txBody>
      </p:sp>
      <p:sp>
        <p:nvSpPr>
          <p:cNvPr id="370" name="Google Shape;370;p37"/>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AGENDA</a:t>
            </a:r>
            <a:endParaRPr/>
          </a:p>
        </p:txBody>
      </p:sp>
      <p:sp>
        <p:nvSpPr>
          <p:cNvPr id="371" name="Google Shape;371;p37"/>
          <p:cNvSpPr txBox="1"/>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000" b="1">
                <a:solidFill>
                  <a:srgbClr val="000000"/>
                </a:solidFill>
                <a:latin typeface="Calibri"/>
                <a:ea typeface="Calibri"/>
                <a:cs typeface="Calibri"/>
                <a:sym typeface="Calibri"/>
              </a:rPr>
              <a:t>In fünf Modulen zum Impact Pathway</a:t>
            </a:r>
            <a:endParaRPr sz="20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p:nvPr/>
        </p:nvSpPr>
        <p:spPr>
          <a:xfrm>
            <a:off x="6836998" y="1762750"/>
            <a:ext cx="2055000" cy="22251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Was möchte ich mit meiner Forschung auf gesellschaftlicher Ebene verändern?</a:t>
            </a:r>
            <a:endParaRPr>
              <a:solidFill>
                <a:srgbClr val="B7B7B7"/>
              </a:solidFill>
              <a:latin typeface="Source Sans 3"/>
              <a:ea typeface="Source Sans 3"/>
              <a:cs typeface="Source Sans 3"/>
              <a:sym typeface="Source Sans 3"/>
            </a:endParaRPr>
          </a:p>
        </p:txBody>
      </p:sp>
      <p:sp>
        <p:nvSpPr>
          <p:cNvPr id="160" name="Google Shape;160;p23"/>
          <p:cNvSpPr txBox="1"/>
          <p:nvPr/>
        </p:nvSpPr>
        <p:spPr>
          <a:xfrm>
            <a:off x="252000" y="2463529"/>
            <a:ext cx="2055000" cy="15243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Welche Schritte und Ressourcen sind zur Umsetzung meines Vorhabens erforderlich?</a:t>
            </a:r>
            <a:endParaRPr>
              <a:solidFill>
                <a:srgbClr val="B7B7B7"/>
              </a:solidFill>
              <a:latin typeface="Source Sans 3"/>
              <a:ea typeface="Source Sans 3"/>
              <a:cs typeface="Source Sans 3"/>
              <a:sym typeface="Source Sans 3"/>
            </a:endParaRPr>
          </a:p>
        </p:txBody>
      </p:sp>
      <p:sp>
        <p:nvSpPr>
          <p:cNvPr id="161" name="Google Shape;161;p23"/>
          <p:cNvSpPr txBox="1"/>
          <p:nvPr/>
        </p:nvSpPr>
        <p:spPr>
          <a:xfrm>
            <a:off x="2446999" y="2284082"/>
            <a:ext cx="2055000" cy="17037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de">
                <a:solidFill>
                  <a:srgbClr val="B7B7B7"/>
                </a:solidFill>
                <a:latin typeface="Source Sans 3"/>
                <a:ea typeface="Source Sans 3"/>
                <a:cs typeface="Source Sans 3"/>
                <a:sym typeface="Source Sans 3"/>
              </a:rPr>
              <a:t>Welches Kommunikations-</a:t>
            </a:r>
            <a:br>
              <a:rPr lang="de">
                <a:solidFill>
                  <a:srgbClr val="B7B7B7"/>
                </a:solidFill>
                <a:latin typeface="Source Sans 3"/>
                <a:ea typeface="Source Sans 3"/>
                <a:cs typeface="Source Sans 3"/>
                <a:sym typeface="Source Sans 3"/>
              </a:rPr>
            </a:br>
            <a:r>
              <a:rPr lang="de">
                <a:solidFill>
                  <a:srgbClr val="B7B7B7"/>
                </a:solidFill>
                <a:latin typeface="Source Sans 3"/>
                <a:ea typeface="Source Sans 3"/>
                <a:cs typeface="Source Sans 3"/>
                <a:sym typeface="Source Sans 3"/>
              </a:rPr>
              <a:t>vorhaben passt zu mir und zu meiner Zielgruppe?</a:t>
            </a:r>
            <a:endParaRPr>
              <a:solidFill>
                <a:srgbClr val="B7B7B7"/>
              </a:solidFill>
              <a:latin typeface="Source Sans 3"/>
              <a:ea typeface="Source Sans 3"/>
              <a:cs typeface="Source Sans 3"/>
              <a:sym typeface="Source Sans 3"/>
            </a:endParaRPr>
          </a:p>
        </p:txBody>
      </p:sp>
      <p:sp>
        <p:nvSpPr>
          <p:cNvPr id="162" name="Google Shape;162;p23"/>
          <p:cNvSpPr txBox="1"/>
          <p:nvPr/>
        </p:nvSpPr>
        <p:spPr>
          <a:xfrm>
            <a:off x="4641998" y="1968718"/>
            <a:ext cx="2055000" cy="2019000"/>
          </a:xfrm>
          <a:prstGeom prst="rect">
            <a:avLst/>
          </a:prstGeom>
          <a:solidFill>
            <a:srgbClr val="AFDACB"/>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600"/>
              </a:spcAft>
              <a:buNone/>
            </a:pPr>
            <a:r>
              <a:rPr lang="de" dirty="0">
                <a:solidFill>
                  <a:schemeClr val="accent1"/>
                </a:solidFill>
                <a:latin typeface="Source Sans 3"/>
                <a:ea typeface="Source Sans 3"/>
                <a:cs typeface="Source Sans 3"/>
                <a:sym typeface="Source Sans 3"/>
              </a:rPr>
              <a:t>Wer ist meine Zielgruppe und welche Wirkung möchte ich bei ihr erreichen?</a:t>
            </a:r>
            <a:endParaRPr dirty="0">
              <a:solidFill>
                <a:schemeClr val="accent1"/>
              </a:solidFill>
              <a:latin typeface="Source Sans 3"/>
              <a:ea typeface="Source Sans 3"/>
              <a:cs typeface="Source Sans 3"/>
              <a:sym typeface="Source Sans 3"/>
            </a:endParaRPr>
          </a:p>
        </p:txBody>
      </p:sp>
      <p:sp>
        <p:nvSpPr>
          <p:cNvPr id="163" name="Google Shape;163;p23"/>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OUTPUT</a:t>
            </a:r>
            <a:endParaRPr>
              <a:solidFill>
                <a:srgbClr val="CCCCCC"/>
              </a:solidFill>
              <a:latin typeface="JetBrains Mono"/>
              <a:ea typeface="JetBrains Mono"/>
              <a:cs typeface="JetBrains Mono"/>
              <a:sym typeface="JetBrains Mono"/>
            </a:endParaRPr>
          </a:p>
        </p:txBody>
      </p:sp>
      <p:sp>
        <p:nvSpPr>
          <p:cNvPr id="164" name="Google Shape;164;p23"/>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chemeClr val="dk1"/>
                </a:solidFill>
                <a:latin typeface="JetBrains Mono"/>
                <a:ea typeface="JetBrains Mono"/>
                <a:cs typeface="JetBrains Mono"/>
                <a:sym typeface="JetBrains Mono"/>
              </a:rPr>
              <a:t>OUTCOME</a:t>
            </a:r>
            <a:endParaRPr>
              <a:solidFill>
                <a:schemeClr val="dk1"/>
              </a:solidFill>
              <a:latin typeface="JetBrains Mono"/>
              <a:ea typeface="JetBrains Mono"/>
              <a:cs typeface="JetBrains Mono"/>
              <a:sym typeface="JetBrains Mono"/>
            </a:endParaRPr>
          </a:p>
        </p:txBody>
      </p:sp>
      <p:sp>
        <p:nvSpPr>
          <p:cNvPr id="165" name="Google Shape;165;p23"/>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IMPACT</a:t>
            </a:r>
            <a:endParaRPr>
              <a:solidFill>
                <a:srgbClr val="CCCCCC"/>
              </a:solidFill>
              <a:latin typeface="JetBrains Mono"/>
              <a:ea typeface="JetBrains Mono"/>
              <a:cs typeface="JetBrains Mono"/>
              <a:sym typeface="JetBrains Mono"/>
            </a:endParaRPr>
          </a:p>
        </p:txBody>
      </p:sp>
      <p:sp>
        <p:nvSpPr>
          <p:cNvPr id="166" name="Google Shape;166;p23"/>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a:solidFill>
                  <a:srgbClr val="CCCCCC"/>
                </a:solidFill>
                <a:latin typeface="JetBrains Mono"/>
                <a:ea typeface="JetBrains Mono"/>
                <a:cs typeface="JetBrains Mono"/>
                <a:sym typeface="JetBrains Mono"/>
              </a:rPr>
              <a:t>INPUT</a:t>
            </a:r>
            <a:endParaRPr>
              <a:solidFill>
                <a:srgbClr val="CCCCCC"/>
              </a:solidFill>
              <a:latin typeface="JetBrains Mono"/>
              <a:ea typeface="JetBrains Mono"/>
              <a:cs typeface="JetBrains Mono"/>
              <a:sym typeface="JetBrains Mono"/>
            </a:endParaRPr>
          </a:p>
        </p:txBody>
      </p:sp>
      <p:sp>
        <p:nvSpPr>
          <p:cNvPr id="167" name="Google Shape;167;p23"/>
          <p:cNvSpPr txBox="1"/>
          <p:nvPr/>
        </p:nvSpPr>
        <p:spPr>
          <a:xfrm>
            <a:off x="2722261" y="175078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III</a:t>
            </a:r>
            <a:endParaRPr sz="1000">
              <a:solidFill>
                <a:srgbClr val="CCCCCC"/>
              </a:solidFill>
              <a:latin typeface="JetBrains Mono Medium"/>
              <a:ea typeface="JetBrains Mono Medium"/>
              <a:cs typeface="JetBrains Mono Medium"/>
              <a:sym typeface="JetBrains Mono Medium"/>
            </a:endParaRPr>
          </a:p>
        </p:txBody>
      </p:sp>
      <p:sp>
        <p:nvSpPr>
          <p:cNvPr id="168" name="Google Shape;168;p23"/>
          <p:cNvSpPr txBox="1"/>
          <p:nvPr/>
        </p:nvSpPr>
        <p:spPr>
          <a:xfrm>
            <a:off x="5011293" y="143519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chemeClr val="accent2"/>
                </a:solidFill>
                <a:latin typeface="JetBrains Mono Medium"/>
                <a:ea typeface="JetBrains Mono Medium"/>
                <a:cs typeface="JetBrains Mono Medium"/>
                <a:sym typeface="JetBrains Mono Medium"/>
              </a:rPr>
              <a:t>MODUL II</a:t>
            </a:r>
            <a:endParaRPr sz="1000">
              <a:solidFill>
                <a:schemeClr val="accent2"/>
              </a:solidFill>
              <a:latin typeface="JetBrains Mono Medium"/>
              <a:ea typeface="JetBrains Mono Medium"/>
              <a:cs typeface="JetBrains Mono Medium"/>
              <a:sym typeface="JetBrains Mono Medium"/>
            </a:endParaRPr>
          </a:p>
        </p:txBody>
      </p:sp>
      <p:sp>
        <p:nvSpPr>
          <p:cNvPr id="169" name="Google Shape;169;p23"/>
          <p:cNvSpPr txBox="1"/>
          <p:nvPr/>
        </p:nvSpPr>
        <p:spPr>
          <a:xfrm>
            <a:off x="7054942" y="121690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a:t>
            </a:r>
            <a:endParaRPr sz="1000">
              <a:solidFill>
                <a:srgbClr val="CCCCCC"/>
              </a:solidFill>
              <a:latin typeface="JetBrains Mono Medium"/>
              <a:ea typeface="JetBrains Mono Medium"/>
              <a:cs typeface="JetBrains Mono Medium"/>
              <a:sym typeface="JetBrains Mono Medium"/>
            </a:endParaRPr>
          </a:p>
        </p:txBody>
      </p:sp>
      <p:sp>
        <p:nvSpPr>
          <p:cNvPr id="170" name="Google Shape;170;p23"/>
          <p:cNvSpPr txBox="1"/>
          <p:nvPr/>
        </p:nvSpPr>
        <p:spPr>
          <a:xfrm>
            <a:off x="527242" y="1918922"/>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IV</a:t>
            </a:r>
            <a:endParaRPr sz="1000">
              <a:solidFill>
                <a:srgbClr val="CCCCCC"/>
              </a:solidFill>
              <a:latin typeface="JetBrains Mono Medium"/>
              <a:ea typeface="JetBrains Mono Medium"/>
              <a:cs typeface="JetBrains Mono Medium"/>
              <a:sym typeface="JetBrains Mono Medium"/>
            </a:endParaRPr>
          </a:p>
        </p:txBody>
      </p:sp>
      <p:sp>
        <p:nvSpPr>
          <p:cNvPr id="171" name="Google Shape;171;p23"/>
          <p:cNvSpPr txBox="1"/>
          <p:nvPr/>
        </p:nvSpPr>
        <p:spPr>
          <a:xfrm>
            <a:off x="6744126" y="4233600"/>
            <a:ext cx="1113900" cy="339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CCCCCC"/>
                </a:solidFill>
                <a:latin typeface="JetBrains Mono"/>
                <a:ea typeface="JetBrains Mono"/>
                <a:cs typeface="JetBrains Mono"/>
                <a:sym typeface="JetBrains Mono"/>
              </a:rPr>
              <a:t>QUALITÄT</a:t>
            </a:r>
            <a:endParaRPr>
              <a:solidFill>
                <a:srgbClr val="CCCCCC"/>
              </a:solidFill>
              <a:latin typeface="JetBrains Mono"/>
              <a:ea typeface="JetBrains Mono"/>
              <a:cs typeface="JetBrains Mono"/>
              <a:sym typeface="JetBrains Mono"/>
            </a:endParaRPr>
          </a:p>
        </p:txBody>
      </p:sp>
      <p:sp>
        <p:nvSpPr>
          <p:cNvPr id="172" name="Google Shape;172;p23"/>
          <p:cNvSpPr txBox="1"/>
          <p:nvPr/>
        </p:nvSpPr>
        <p:spPr>
          <a:xfrm>
            <a:off x="3174801" y="4236771"/>
            <a:ext cx="916200" cy="251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100">
                <a:solidFill>
                  <a:schemeClr val="accent2"/>
                </a:solidFill>
                <a:latin typeface="JetBrains Mono"/>
                <a:ea typeface="JetBrains Mono"/>
                <a:cs typeface="JetBrains Mono"/>
                <a:sym typeface="JetBrains Mono"/>
              </a:rPr>
              <a:t>MODUL V</a:t>
            </a:r>
            <a:endParaRPr sz="1100">
              <a:solidFill>
                <a:schemeClr val="accent2"/>
              </a:solidFill>
              <a:latin typeface="JetBrains Mono"/>
              <a:ea typeface="JetBrains Mono"/>
              <a:cs typeface="JetBrains Mono"/>
              <a:sym typeface="JetBrains Mono"/>
            </a:endParaRPr>
          </a:p>
        </p:txBody>
      </p:sp>
      <p:sp>
        <p:nvSpPr>
          <p:cNvPr id="173" name="Google Shape;173;p23"/>
          <p:cNvSpPr txBox="1"/>
          <p:nvPr/>
        </p:nvSpPr>
        <p:spPr>
          <a:xfrm>
            <a:off x="252000" y="4050275"/>
            <a:ext cx="6444900" cy="57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rgbClr val="B7B7B7"/>
                </a:solidFill>
                <a:latin typeface="Source Sans 3"/>
                <a:ea typeface="Source Sans 3"/>
                <a:cs typeface="Source Sans 3"/>
                <a:sym typeface="Source Sans 3"/>
              </a:rPr>
              <a:t>Wie kann ich die Qualität meines Vorhabens reflektieren?</a:t>
            </a:r>
            <a:endParaRPr>
              <a:solidFill>
                <a:srgbClr val="B7B7B7"/>
              </a:solidFill>
              <a:latin typeface="Source Sans 3"/>
              <a:ea typeface="Source Sans 3"/>
              <a:cs typeface="Source Sans 3"/>
              <a:sym typeface="Source Sans 3"/>
            </a:endParaRPr>
          </a:p>
        </p:txBody>
      </p:sp>
      <p:sp>
        <p:nvSpPr>
          <p:cNvPr id="174" name="Google Shape;174;p23"/>
          <p:cNvSpPr txBox="1"/>
          <p:nvPr/>
        </p:nvSpPr>
        <p:spPr>
          <a:xfrm>
            <a:off x="6744121" y="4092381"/>
            <a:ext cx="916200" cy="25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de" sz="1000">
                <a:solidFill>
                  <a:srgbClr val="CCCCCC"/>
                </a:solidFill>
                <a:latin typeface="JetBrains Mono Medium"/>
                <a:ea typeface="JetBrains Mono Medium"/>
                <a:cs typeface="JetBrains Mono Medium"/>
                <a:sym typeface="JetBrains Mono Medium"/>
              </a:rPr>
              <a:t>MODUL V</a:t>
            </a:r>
            <a:endParaRPr sz="1000">
              <a:solidFill>
                <a:srgbClr val="CCCCCC"/>
              </a:solidFill>
              <a:latin typeface="JetBrains Mono Medium"/>
              <a:ea typeface="JetBrains Mono Medium"/>
              <a:cs typeface="JetBrains Mono Medium"/>
              <a:sym typeface="JetBrains Mono Medium"/>
            </a:endParaRPr>
          </a:p>
        </p:txBody>
      </p:sp>
      <p:sp>
        <p:nvSpPr>
          <p:cNvPr id="175" name="Google Shape;175;p23"/>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AGENDA</a:t>
            </a:r>
            <a:endParaRPr/>
          </a:p>
        </p:txBody>
      </p:sp>
      <p:sp>
        <p:nvSpPr>
          <p:cNvPr id="176" name="Google Shape;176;p23"/>
          <p:cNvSpPr txBox="1"/>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2000" b="1">
                <a:solidFill>
                  <a:srgbClr val="000000"/>
                </a:solidFill>
                <a:latin typeface="Calibri"/>
                <a:ea typeface="Calibri"/>
                <a:cs typeface="Calibri"/>
                <a:sym typeface="Calibri"/>
              </a:rPr>
              <a:t>In fünf Modulen zum Impact Pathway</a:t>
            </a:r>
            <a:endParaRPr sz="2000"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000"/>
              <a:t>Zielsetzung des </a:t>
            </a:r>
            <a:r>
              <a:rPr lang="de"/>
              <a:t>zweiten</a:t>
            </a:r>
            <a:r>
              <a:rPr lang="de" sz="2000"/>
              <a:t> Moduls</a:t>
            </a:r>
            <a:endParaRPr sz="2000"/>
          </a:p>
        </p:txBody>
      </p:sp>
      <p:sp>
        <p:nvSpPr>
          <p:cNvPr id="182" name="Google Shape;182;p24"/>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EINFÜHRUNG</a:t>
            </a:r>
            <a:endParaRPr/>
          </a:p>
        </p:txBody>
      </p:sp>
      <p:sp>
        <p:nvSpPr>
          <p:cNvPr id="183" name="Google Shape;183;p24"/>
          <p:cNvSpPr txBox="1"/>
          <p:nvPr/>
        </p:nvSpPr>
        <p:spPr>
          <a:xfrm>
            <a:off x="4341021" y="2380380"/>
            <a:ext cx="3460200" cy="854700"/>
          </a:xfrm>
          <a:prstGeom prst="rect">
            <a:avLst/>
          </a:prstGeom>
          <a:noFill/>
          <a:ln>
            <a:noFill/>
          </a:ln>
        </p:spPr>
        <p:txBody>
          <a:bodyPr spcFirstLastPara="1" wrap="square" lIns="91425" tIns="91425" rIns="91425" bIns="91425" anchor="t" anchorCtr="0">
            <a:spAutoFit/>
          </a:bodyPr>
          <a:lstStyle/>
          <a:p>
            <a:pPr marL="457200" lvl="0" indent="-330200" algn="l" rtl="0">
              <a:lnSpc>
                <a:spcPct val="120000"/>
              </a:lnSpc>
              <a:spcBef>
                <a:spcPts val="1000"/>
              </a:spcBef>
              <a:spcAft>
                <a:spcPts val="0"/>
              </a:spcAft>
              <a:buClr>
                <a:schemeClr val="dk1"/>
              </a:buClr>
              <a:buSzPts val="1600"/>
              <a:buFont typeface="Source Sans 3"/>
              <a:buChar char=":"/>
            </a:pPr>
            <a:r>
              <a:rPr lang="de" sz="1600" dirty="0">
                <a:solidFill>
                  <a:schemeClr val="dk1"/>
                </a:solidFill>
                <a:latin typeface="Source Sans 3"/>
                <a:ea typeface="Source Sans 3"/>
                <a:cs typeface="Source Sans 3"/>
                <a:sym typeface="Source Sans 3"/>
              </a:rPr>
              <a:t>Zielgruppen identifizieren</a:t>
            </a:r>
            <a:endParaRPr sz="1600" dirty="0">
              <a:solidFill>
                <a:schemeClr val="dk1"/>
              </a:solidFill>
              <a:latin typeface="Source Sans 3"/>
              <a:ea typeface="Source Sans 3"/>
              <a:cs typeface="Source Sans 3"/>
              <a:sym typeface="Source Sans 3"/>
            </a:endParaRPr>
          </a:p>
          <a:p>
            <a:pPr marL="457200" lvl="0" indent="-330200" algn="l" rtl="0">
              <a:lnSpc>
                <a:spcPct val="120000"/>
              </a:lnSpc>
              <a:spcBef>
                <a:spcPts val="1000"/>
              </a:spcBef>
              <a:spcAft>
                <a:spcPts val="1000"/>
              </a:spcAft>
              <a:buClr>
                <a:schemeClr val="dk1"/>
              </a:buClr>
              <a:buSzPts val="1600"/>
              <a:buFont typeface="Source Sans 3"/>
              <a:buChar char=":"/>
            </a:pPr>
            <a:r>
              <a:rPr lang="de" sz="1600" dirty="0">
                <a:solidFill>
                  <a:schemeClr val="dk1"/>
                </a:solidFill>
                <a:latin typeface="Source Sans 3"/>
                <a:ea typeface="Source Sans 3"/>
                <a:cs typeface="Source Sans 3"/>
                <a:sym typeface="Source Sans 3"/>
              </a:rPr>
              <a:t>Outcome bestimmen</a:t>
            </a:r>
            <a:endParaRPr sz="1600" dirty="0">
              <a:solidFill>
                <a:schemeClr val="dk1"/>
              </a:solidFill>
              <a:latin typeface="Source Sans 3"/>
              <a:ea typeface="Source Sans 3"/>
              <a:cs typeface="Source Sans 3"/>
              <a:sym typeface="Source Sans 3"/>
            </a:endParaRPr>
          </a:p>
        </p:txBody>
      </p:sp>
      <p:sp>
        <p:nvSpPr>
          <p:cNvPr id="184" name="Google Shape;184;p24"/>
          <p:cNvSpPr/>
          <p:nvPr/>
        </p:nvSpPr>
        <p:spPr>
          <a:xfrm>
            <a:off x="1727410" y="2793266"/>
            <a:ext cx="717600" cy="7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4"/>
          <p:cNvGrpSpPr/>
          <p:nvPr/>
        </p:nvGrpSpPr>
        <p:grpSpPr>
          <a:xfrm>
            <a:off x="641632" y="1459706"/>
            <a:ext cx="2868850" cy="2996975"/>
            <a:chOff x="711635" y="1529709"/>
            <a:chExt cx="2868850" cy="2996975"/>
          </a:xfrm>
        </p:grpSpPr>
        <p:grpSp>
          <p:nvGrpSpPr>
            <p:cNvPr id="186" name="Google Shape;186;p24"/>
            <p:cNvGrpSpPr/>
            <p:nvPr/>
          </p:nvGrpSpPr>
          <p:grpSpPr>
            <a:xfrm>
              <a:off x="711635" y="1777665"/>
              <a:ext cx="2749531" cy="2749019"/>
              <a:chOff x="2961500" y="961400"/>
              <a:chExt cx="3221100" cy="3220500"/>
            </a:xfrm>
          </p:grpSpPr>
          <p:sp>
            <p:nvSpPr>
              <p:cNvPr id="187" name="Google Shape;187;p24"/>
              <p:cNvSpPr/>
              <p:nvPr/>
            </p:nvSpPr>
            <p:spPr>
              <a:xfrm>
                <a:off x="2961500" y="961400"/>
                <a:ext cx="3221100" cy="32205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p:nvPr/>
            </p:nvSpPr>
            <p:spPr>
              <a:xfrm>
                <a:off x="3782900" y="1200950"/>
                <a:ext cx="1578000" cy="563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grpSp>
          <p:nvGrpSpPr>
            <p:cNvPr id="189" name="Google Shape;189;p24"/>
            <p:cNvGrpSpPr/>
            <p:nvPr/>
          </p:nvGrpSpPr>
          <p:grpSpPr>
            <a:xfrm>
              <a:off x="1176817" y="2242555"/>
              <a:ext cx="1819582" cy="1819582"/>
              <a:chOff x="3401686" y="1841492"/>
              <a:chExt cx="2340600" cy="2340600"/>
            </a:xfrm>
          </p:grpSpPr>
          <p:sp>
            <p:nvSpPr>
              <p:cNvPr id="190" name="Google Shape;190;p24"/>
              <p:cNvSpPr/>
              <p:nvPr/>
            </p:nvSpPr>
            <p:spPr>
              <a:xfrm>
                <a:off x="3401686" y="1841492"/>
                <a:ext cx="2340600" cy="2340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txBox="1"/>
              <p:nvPr/>
            </p:nvSpPr>
            <p:spPr>
              <a:xfrm>
                <a:off x="3833274" y="2126800"/>
                <a:ext cx="1477200" cy="5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latin typeface="Roboto"/>
                  <a:ea typeface="Roboto"/>
                  <a:cs typeface="Roboto"/>
                  <a:sym typeface="Roboto"/>
                </a:endParaRPr>
              </a:p>
            </p:txBody>
          </p:sp>
        </p:grpSp>
        <p:sp>
          <p:nvSpPr>
            <p:cNvPr id="192" name="Google Shape;192;p24"/>
            <p:cNvSpPr/>
            <p:nvPr/>
          </p:nvSpPr>
          <p:spPr>
            <a:xfrm>
              <a:off x="1727410" y="2793266"/>
              <a:ext cx="717600" cy="717900"/>
            </a:xfrm>
            <a:prstGeom prst="ellipse">
              <a:avLst/>
            </a:prstGeom>
            <a:solidFill>
              <a:srgbClr val="4F9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24"/>
            <p:cNvPicPr preferRelativeResize="0"/>
            <p:nvPr/>
          </p:nvPicPr>
          <p:blipFill rotWithShape="1">
            <a:blip r:embed="rId3">
              <a:alphaModFix/>
            </a:blip>
            <a:srcRect/>
            <a:stretch/>
          </p:blipFill>
          <p:spPr>
            <a:xfrm rot="10492335">
              <a:off x="1940596" y="1529709"/>
              <a:ext cx="1639889" cy="163988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Veränderte Grundbedingungen</a:t>
            </a:r>
            <a:endParaRPr/>
          </a:p>
        </p:txBody>
      </p:sp>
      <p:sp>
        <p:nvSpPr>
          <p:cNvPr id="199" name="Google Shape;199;p25"/>
          <p:cNvSpPr txBox="1">
            <a:spLocks noGrp="1"/>
          </p:cNvSpPr>
          <p:nvPr>
            <p:ph type="body" idx="2"/>
          </p:nvPr>
        </p:nvSpPr>
        <p:spPr>
          <a:xfrm>
            <a:off x="257425" y="1565863"/>
            <a:ext cx="8635200" cy="3021000"/>
          </a:xfrm>
          <a:prstGeom prst="rect">
            <a:avLst/>
          </a:prstGeom>
        </p:spPr>
        <p:txBody>
          <a:bodyPr spcFirstLastPara="1" wrap="square" lIns="91425" tIns="91425" rIns="91425" bIns="91425" anchor="t" anchorCtr="0">
            <a:noAutofit/>
          </a:bodyPr>
          <a:lstStyle/>
          <a:p>
            <a:pPr marL="450000" marR="0" lvl="0" indent="-332525" algn="l" rtl="0">
              <a:lnSpc>
                <a:spcPct val="115000"/>
              </a:lnSpc>
              <a:spcBef>
                <a:spcPts val="0"/>
              </a:spcBef>
              <a:spcAft>
                <a:spcPts val="0"/>
              </a:spcAft>
              <a:buSzPts val="1600"/>
              <a:buChar char="꞉"/>
            </a:pPr>
            <a:r>
              <a:rPr lang="de" dirty="0"/>
              <a:t>Ständige Veränderungen des Kommunikationsfeldes</a:t>
            </a:r>
            <a:endParaRPr dirty="0"/>
          </a:p>
          <a:p>
            <a:pPr marL="914400" lvl="1" indent="-330200" algn="l" rtl="0">
              <a:lnSpc>
                <a:spcPct val="110000"/>
              </a:lnSpc>
              <a:spcBef>
                <a:spcPts val="1000"/>
              </a:spcBef>
              <a:spcAft>
                <a:spcPts val="0"/>
              </a:spcAft>
              <a:buClr>
                <a:schemeClr val="dk1"/>
              </a:buClr>
              <a:buSzPts val="1600"/>
              <a:buChar char="﹕"/>
            </a:pPr>
            <a:r>
              <a:rPr lang="de" dirty="0">
                <a:solidFill>
                  <a:schemeClr val="dk1"/>
                </a:solidFill>
              </a:rPr>
              <a:t>Sinkende Relevanz klassischer Medien</a:t>
            </a:r>
            <a:endParaRPr dirty="0">
              <a:solidFill>
                <a:schemeClr val="dk1"/>
              </a:solidFill>
            </a:endParaRPr>
          </a:p>
          <a:p>
            <a:pPr marL="914400" lvl="1" indent="-330200" algn="l" rtl="0">
              <a:lnSpc>
                <a:spcPct val="110000"/>
              </a:lnSpc>
              <a:spcBef>
                <a:spcPts val="800"/>
              </a:spcBef>
              <a:spcAft>
                <a:spcPts val="600"/>
              </a:spcAft>
              <a:buSzPts val="1600"/>
              <a:buChar char="﹕"/>
            </a:pPr>
            <a:r>
              <a:rPr lang="de" dirty="0"/>
              <a:t>Keine „breite Öffentlichkeit“ (mehr), sondern eine starke Fragmentierung der Gesellschaft, auch in Bezug auf Informationsquellen</a:t>
            </a:r>
            <a:endParaRPr dirty="0">
              <a:solidFill>
                <a:schemeClr val="dk1"/>
              </a:solidFill>
            </a:endParaRPr>
          </a:p>
        </p:txBody>
      </p:sp>
      <p:sp>
        <p:nvSpPr>
          <p:cNvPr id="200" name="Google Shape;200;p25"/>
          <p:cNvSpPr txBox="1"/>
          <p:nvPr/>
        </p:nvSpPr>
        <p:spPr>
          <a:xfrm>
            <a:off x="501075" y="4413200"/>
            <a:ext cx="389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Roboto Light"/>
              <a:ea typeface="Roboto Light"/>
              <a:cs typeface="Roboto Light"/>
              <a:sym typeface="Roboto Light"/>
            </a:endParaRPr>
          </a:p>
        </p:txBody>
      </p:sp>
      <p:sp>
        <p:nvSpPr>
          <p:cNvPr id="201" name="Google Shape;201;p25"/>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ZIELGRUPPEN DER WISSENSCHAFTSKOMMUNIKATION</a:t>
            </a:r>
            <a:endParaRPr/>
          </a:p>
        </p:txBody>
      </p:sp>
      <p:sp>
        <p:nvSpPr>
          <p:cNvPr id="202" name="Google Shape;202;p25"/>
          <p:cNvSpPr txBox="1"/>
          <p:nvPr/>
        </p:nvSpPr>
        <p:spPr>
          <a:xfrm>
            <a:off x="7830100" y="4535825"/>
            <a:ext cx="1642500" cy="177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endParaRPr sz="700">
              <a:solidFill>
                <a:srgbClr val="B7B7B7"/>
              </a:solidFill>
              <a:latin typeface="JetBrains Mono"/>
              <a:ea typeface="JetBrains Mono"/>
              <a:cs typeface="JetBrains Mono"/>
              <a:sym typeface="JetBrains Mono"/>
            </a:endParaRPr>
          </a:p>
        </p:txBody>
      </p:sp>
      <p:sp>
        <p:nvSpPr>
          <p:cNvPr id="203" name="Google Shape;203;p25"/>
          <p:cNvSpPr/>
          <p:nvPr/>
        </p:nvSpPr>
        <p:spPr>
          <a:xfrm>
            <a:off x="257425" y="3446250"/>
            <a:ext cx="8635200" cy="762600"/>
          </a:xfrm>
          <a:prstGeom prst="rect">
            <a:avLst/>
          </a:prstGeom>
          <a:solidFill>
            <a:srgbClr val="AFDACB"/>
          </a:solid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1000"/>
              </a:spcAft>
              <a:buNone/>
            </a:pPr>
            <a:r>
              <a:rPr lang="de" sz="1600">
                <a:solidFill>
                  <a:schemeClr val="dk1"/>
                </a:solidFill>
                <a:latin typeface="Source Sans 3"/>
                <a:ea typeface="Source Sans 3"/>
                <a:cs typeface="Source Sans 3"/>
                <a:sym typeface="Source Sans 3"/>
              </a:rPr>
              <a:t>Veränderte Grundbedingungen bieten Wissenschaftler*innen die Möglichkeit, mit verschiedenen Zielgruppen persönlich und direkt in den Austausch zu treten</a:t>
            </a:r>
            <a:endParaRPr sz="1600">
              <a:solidFill>
                <a:srgbClr val="000000"/>
              </a:solidFill>
              <a:latin typeface="Source Sans 3"/>
              <a:ea typeface="Source Sans 3"/>
              <a:cs typeface="Source Sans 3"/>
              <a:sym typeface="Source Sans 3"/>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000"/>
              <a:t>Zielgruppen für gesellschaftlichen Impact</a:t>
            </a:r>
            <a:endParaRPr sz="2000"/>
          </a:p>
        </p:txBody>
      </p:sp>
      <p:sp>
        <p:nvSpPr>
          <p:cNvPr id="209" name="Google Shape;209;p26"/>
          <p:cNvSpPr txBox="1"/>
          <p:nvPr/>
        </p:nvSpPr>
        <p:spPr>
          <a:xfrm>
            <a:off x="6571500" y="4586400"/>
            <a:ext cx="2320500" cy="1770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de" sz="700">
                <a:solidFill>
                  <a:srgbClr val="B7B7B7"/>
                </a:solidFill>
                <a:latin typeface="JetBrains Mono Light"/>
                <a:ea typeface="JetBrains Mono Light"/>
                <a:cs typeface="JetBrains Mono Light"/>
                <a:sym typeface="JetBrains Mono Light"/>
              </a:rPr>
              <a:t>Spaapen, Dijstelbloem &amp; Wamelink (2007)</a:t>
            </a:r>
            <a:endParaRPr sz="700">
              <a:solidFill>
                <a:srgbClr val="B7B7B7"/>
              </a:solidFill>
              <a:latin typeface="JetBrains Mono Light"/>
              <a:ea typeface="JetBrains Mono Light"/>
              <a:cs typeface="JetBrains Mono Light"/>
              <a:sym typeface="JetBrains Mono Light"/>
            </a:endParaRPr>
          </a:p>
        </p:txBody>
      </p:sp>
      <p:sp>
        <p:nvSpPr>
          <p:cNvPr id="210" name="Google Shape;210;p26"/>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TYPEN VON ZIELGRUPPEN</a:t>
            </a:r>
            <a:endParaRPr/>
          </a:p>
        </p:txBody>
      </p:sp>
      <p:sp>
        <p:nvSpPr>
          <p:cNvPr id="211" name="Google Shape;211;p26"/>
          <p:cNvSpPr txBox="1">
            <a:spLocks noGrp="1"/>
          </p:cNvSpPr>
          <p:nvPr>
            <p:ph type="body" idx="2"/>
          </p:nvPr>
        </p:nvSpPr>
        <p:spPr>
          <a:xfrm>
            <a:off x="6141025" y="1558650"/>
            <a:ext cx="2751600" cy="1005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de" b="1" dirty="0">
                <a:solidFill>
                  <a:srgbClr val="006265"/>
                </a:solidFill>
              </a:rPr>
              <a:t>Privatpersonen und gesellschaftliche </a:t>
            </a:r>
            <a:br>
              <a:rPr lang="de" b="1" dirty="0">
                <a:solidFill>
                  <a:srgbClr val="006265"/>
                </a:solidFill>
              </a:rPr>
            </a:br>
            <a:r>
              <a:rPr lang="de" b="1" dirty="0">
                <a:solidFill>
                  <a:srgbClr val="006265"/>
                </a:solidFill>
              </a:rPr>
              <a:t>(Teil-)Öffentlichkeiten</a:t>
            </a:r>
            <a:endParaRPr dirty="0">
              <a:solidFill>
                <a:srgbClr val="006265"/>
              </a:solidFill>
            </a:endParaRPr>
          </a:p>
          <a:p>
            <a:pPr marL="0" lvl="0" indent="0" algn="ctr" rtl="0">
              <a:lnSpc>
                <a:spcPct val="100000"/>
              </a:lnSpc>
              <a:spcBef>
                <a:spcPts val="1000"/>
              </a:spcBef>
              <a:spcAft>
                <a:spcPts val="0"/>
              </a:spcAft>
              <a:buClr>
                <a:schemeClr val="dk1"/>
              </a:buClr>
              <a:buSzPts val="1100"/>
              <a:buFont typeface="Arial"/>
              <a:buNone/>
            </a:pPr>
            <a:r>
              <a:rPr lang="de-DE" sz="1000" dirty="0">
                <a:solidFill>
                  <a:schemeClr val="accent1"/>
                </a:solidFill>
                <a:latin typeface="JetBrains Mono"/>
                <a:ea typeface="JetBrains Mono"/>
                <a:cs typeface="JetBrains Mono"/>
                <a:sym typeface="JetBrains Mono"/>
              </a:rPr>
              <a:t>Betroffene, Verbraucher*innen, Interessierte</a:t>
            </a:r>
            <a:endParaRPr sz="1000" dirty="0">
              <a:solidFill>
                <a:schemeClr val="accent1"/>
              </a:solidFill>
              <a:latin typeface="JetBrains Mono"/>
              <a:ea typeface="JetBrains Mono"/>
              <a:cs typeface="JetBrains Mono"/>
              <a:sym typeface="JetBrains Mono"/>
            </a:endParaRPr>
          </a:p>
          <a:p>
            <a:pPr marL="0" lvl="0" indent="0" algn="l" rtl="0">
              <a:lnSpc>
                <a:spcPct val="100000"/>
              </a:lnSpc>
              <a:spcBef>
                <a:spcPts val="1000"/>
              </a:spcBef>
              <a:spcAft>
                <a:spcPts val="1000"/>
              </a:spcAft>
              <a:buNone/>
            </a:pPr>
            <a:endParaRPr sz="1200" dirty="0">
              <a:solidFill>
                <a:srgbClr val="006265"/>
              </a:solidFill>
            </a:endParaRPr>
          </a:p>
        </p:txBody>
      </p:sp>
      <p:sp>
        <p:nvSpPr>
          <p:cNvPr id="212" name="Google Shape;212;p26"/>
          <p:cNvSpPr txBox="1"/>
          <p:nvPr/>
        </p:nvSpPr>
        <p:spPr>
          <a:xfrm>
            <a:off x="443600" y="3162625"/>
            <a:ext cx="2496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de" sz="1200">
                <a:solidFill>
                  <a:schemeClr val="dk1"/>
                </a:solidFill>
                <a:latin typeface="Calibri"/>
                <a:ea typeface="Calibri"/>
                <a:cs typeface="Calibri"/>
                <a:sym typeface="Calibri"/>
              </a:rPr>
              <a:t>Wissenschaftliche Fundierung politischer Entscheidungsfindung (Fakten, Prognosen,</a:t>
            </a:r>
            <a:br>
              <a:rPr lang="de" sz="1200">
                <a:solidFill>
                  <a:schemeClr val="dk1"/>
                </a:solidFill>
                <a:latin typeface="Calibri"/>
                <a:ea typeface="Calibri"/>
                <a:cs typeface="Calibri"/>
                <a:sym typeface="Calibri"/>
              </a:rPr>
            </a:br>
            <a:r>
              <a:rPr lang="de" sz="1200">
                <a:solidFill>
                  <a:schemeClr val="dk1"/>
                </a:solidFill>
                <a:latin typeface="Calibri"/>
                <a:ea typeface="Calibri"/>
                <a:cs typeface="Calibri"/>
                <a:sym typeface="Calibri"/>
              </a:rPr>
              <a:t>Einschätzungen, ...)</a:t>
            </a:r>
            <a:endParaRPr sz="1200">
              <a:solidFill>
                <a:schemeClr val="dk1"/>
              </a:solidFill>
              <a:latin typeface="Calibri"/>
              <a:ea typeface="Calibri"/>
              <a:cs typeface="Calibri"/>
              <a:sym typeface="Calibri"/>
            </a:endParaRPr>
          </a:p>
        </p:txBody>
      </p:sp>
      <p:sp>
        <p:nvSpPr>
          <p:cNvPr id="213" name="Google Shape;213;p26"/>
          <p:cNvSpPr txBox="1"/>
          <p:nvPr/>
        </p:nvSpPr>
        <p:spPr>
          <a:xfrm>
            <a:off x="3323575" y="3162625"/>
            <a:ext cx="2496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de" sz="1200" dirty="0">
                <a:solidFill>
                  <a:schemeClr val="dk1"/>
                </a:solidFill>
                <a:highlight>
                  <a:schemeClr val="lt1"/>
                </a:highlight>
                <a:latin typeface="Calibri"/>
                <a:ea typeface="Calibri"/>
                <a:cs typeface="Calibri"/>
                <a:sym typeface="Calibri"/>
              </a:rPr>
              <a:t>Wissenschaftlicher Nutzen bei der  Entwicklung von Produkten und Dienstleistungen, Kooperationen</a:t>
            </a:r>
            <a:endParaRPr sz="1200" dirty="0">
              <a:solidFill>
                <a:schemeClr val="dk1"/>
              </a:solidFill>
              <a:highlight>
                <a:schemeClr val="lt1"/>
              </a:highlight>
              <a:latin typeface="Calibri"/>
              <a:ea typeface="Calibri"/>
              <a:cs typeface="Calibri"/>
              <a:sym typeface="Calibri"/>
            </a:endParaRPr>
          </a:p>
        </p:txBody>
      </p:sp>
      <p:sp>
        <p:nvSpPr>
          <p:cNvPr id="214" name="Google Shape;214;p26"/>
          <p:cNvSpPr txBox="1"/>
          <p:nvPr/>
        </p:nvSpPr>
        <p:spPr>
          <a:xfrm>
            <a:off x="6203550" y="3162625"/>
            <a:ext cx="24969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de" sz="1200" dirty="0">
                <a:solidFill>
                  <a:schemeClr val="dk1"/>
                </a:solidFill>
                <a:highlight>
                  <a:schemeClr val="lt1"/>
                </a:highlight>
                <a:latin typeface="Calibri"/>
                <a:ea typeface="Calibri"/>
                <a:cs typeface="Calibri"/>
                <a:sym typeface="Calibri"/>
              </a:rPr>
              <a:t>Wissensgewinn, Teilhabe, Nutzen für Endverbraucher*innen, Betroffene etc.</a:t>
            </a:r>
            <a:endParaRPr sz="1200" dirty="0">
              <a:solidFill>
                <a:schemeClr val="dk1"/>
              </a:solidFill>
              <a:highlight>
                <a:schemeClr val="lt1"/>
              </a:highlight>
              <a:latin typeface="Calibri"/>
              <a:ea typeface="Calibri"/>
              <a:cs typeface="Calibri"/>
              <a:sym typeface="Calibri"/>
            </a:endParaRPr>
          </a:p>
        </p:txBody>
      </p:sp>
      <p:cxnSp>
        <p:nvCxnSpPr>
          <p:cNvPr id="215" name="Google Shape;215;p26"/>
          <p:cNvCxnSpPr/>
          <p:nvPr/>
        </p:nvCxnSpPr>
        <p:spPr>
          <a:xfrm>
            <a:off x="287025" y="2881025"/>
            <a:ext cx="2751600" cy="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26"/>
          <p:cNvCxnSpPr/>
          <p:nvPr/>
        </p:nvCxnSpPr>
        <p:spPr>
          <a:xfrm>
            <a:off x="3225375" y="2881025"/>
            <a:ext cx="2751600" cy="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26"/>
          <p:cNvCxnSpPr/>
          <p:nvPr/>
        </p:nvCxnSpPr>
        <p:spPr>
          <a:xfrm>
            <a:off x="6134550" y="2881025"/>
            <a:ext cx="2751600" cy="0"/>
          </a:xfrm>
          <a:prstGeom prst="straightConnector1">
            <a:avLst/>
          </a:prstGeom>
          <a:noFill/>
          <a:ln w="19050" cap="flat" cmpd="sng">
            <a:solidFill>
              <a:schemeClr val="lt2"/>
            </a:solidFill>
            <a:prstDash val="solid"/>
            <a:round/>
            <a:headEnd type="none" w="med" len="med"/>
            <a:tailEnd type="none" w="med" len="med"/>
          </a:ln>
        </p:spPr>
      </p:cxnSp>
      <p:sp>
        <p:nvSpPr>
          <p:cNvPr id="218" name="Google Shape;218;p26"/>
          <p:cNvSpPr txBox="1">
            <a:spLocks noGrp="1"/>
          </p:cNvSpPr>
          <p:nvPr>
            <p:ph type="body" idx="2"/>
          </p:nvPr>
        </p:nvSpPr>
        <p:spPr>
          <a:xfrm>
            <a:off x="287025" y="1558650"/>
            <a:ext cx="2751600" cy="93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de" b="1" dirty="0">
                <a:solidFill>
                  <a:schemeClr val="accent1"/>
                </a:solidFill>
              </a:rPr>
              <a:t>Politische Entscheidungsträger*innen</a:t>
            </a:r>
            <a:endParaRPr b="1" dirty="0">
              <a:solidFill>
                <a:schemeClr val="accent1"/>
              </a:solidFill>
            </a:endParaRPr>
          </a:p>
          <a:p>
            <a:pPr marL="0" lvl="0" indent="0" algn="ctr" rtl="0">
              <a:lnSpc>
                <a:spcPct val="100000"/>
              </a:lnSpc>
              <a:spcBef>
                <a:spcPts val="1000"/>
              </a:spcBef>
              <a:spcAft>
                <a:spcPts val="1000"/>
              </a:spcAft>
              <a:buNone/>
            </a:pPr>
            <a:r>
              <a:rPr lang="de" sz="1000" dirty="0">
                <a:solidFill>
                  <a:schemeClr val="accent1"/>
                </a:solidFill>
                <a:latin typeface="JetBrains Mono"/>
                <a:ea typeface="JetBrains Mono"/>
                <a:cs typeface="JetBrains Mono"/>
                <a:sym typeface="JetBrains Mono"/>
              </a:rPr>
              <a:t>Akteur*innen aus Politik und Verwaltung auf EU-, Bundes-, Landes-, und kommunaler Ebene</a:t>
            </a:r>
            <a:endParaRPr b="1" dirty="0">
              <a:solidFill>
                <a:schemeClr val="accent1"/>
              </a:solidFill>
            </a:endParaRPr>
          </a:p>
        </p:txBody>
      </p:sp>
      <p:sp>
        <p:nvSpPr>
          <p:cNvPr id="219" name="Google Shape;219;p26"/>
          <p:cNvSpPr txBox="1">
            <a:spLocks noGrp="1"/>
          </p:cNvSpPr>
          <p:nvPr>
            <p:ph type="body" idx="2"/>
          </p:nvPr>
        </p:nvSpPr>
        <p:spPr>
          <a:xfrm>
            <a:off x="3225375" y="1558650"/>
            <a:ext cx="2751600" cy="93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de" b="1" dirty="0">
                <a:solidFill>
                  <a:schemeClr val="accent1"/>
                </a:solidFill>
              </a:rPr>
              <a:t>Professionelle </a:t>
            </a:r>
            <a:br>
              <a:rPr lang="de" b="1" dirty="0">
                <a:solidFill>
                  <a:schemeClr val="accent1"/>
                </a:solidFill>
              </a:rPr>
            </a:br>
            <a:r>
              <a:rPr lang="de" b="1" dirty="0">
                <a:solidFill>
                  <a:schemeClr val="accent1"/>
                </a:solidFill>
              </a:rPr>
              <a:t>Stakeholder</a:t>
            </a:r>
            <a:endParaRPr b="1" dirty="0">
              <a:solidFill>
                <a:schemeClr val="accent1"/>
              </a:solidFill>
            </a:endParaRPr>
          </a:p>
          <a:p>
            <a:pPr marL="0" lvl="0" indent="0" algn="ctr" rtl="0">
              <a:lnSpc>
                <a:spcPct val="100000"/>
              </a:lnSpc>
              <a:spcBef>
                <a:spcPts val="1000"/>
              </a:spcBef>
              <a:spcAft>
                <a:spcPts val="1000"/>
              </a:spcAft>
              <a:buClr>
                <a:schemeClr val="dk1"/>
              </a:buClr>
              <a:buSzPts val="1100"/>
              <a:buFont typeface="Arial"/>
              <a:buNone/>
            </a:pPr>
            <a:r>
              <a:rPr lang="de" sz="1000" dirty="0">
                <a:solidFill>
                  <a:schemeClr val="accent1"/>
                </a:solidFill>
                <a:latin typeface="JetBrains Mono"/>
                <a:ea typeface="JetBrains Mono"/>
                <a:cs typeface="JetBrains Mono"/>
                <a:sym typeface="JetBrains Mono"/>
              </a:rPr>
              <a:t>Unternehmen, Verbände, Stiftungen, NGOs, Medien, Fachgesellschaften</a:t>
            </a:r>
            <a:endParaRPr b="1" dirty="0">
              <a:solidFill>
                <a:srgbClr val="00626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7" title="freepik__the-style-is-modern-and-it-is-a-detailed-illustrat__24636.jpeg"/>
          <p:cNvPicPr preferRelativeResize="0"/>
          <p:nvPr/>
        </p:nvPicPr>
        <p:blipFill rotWithShape="1">
          <a:blip r:embed="rId3">
            <a:alphaModFix/>
          </a:blip>
          <a:srcRect t="3159" b="7107"/>
          <a:stretch/>
        </p:blipFill>
        <p:spPr>
          <a:xfrm>
            <a:off x="252000" y="278550"/>
            <a:ext cx="8892001" cy="4559850"/>
          </a:xfrm>
          <a:prstGeom prst="rect">
            <a:avLst/>
          </a:prstGeom>
          <a:noFill/>
          <a:ln>
            <a:noFill/>
          </a:ln>
        </p:spPr>
      </p:pic>
      <p:sp>
        <p:nvSpPr>
          <p:cNvPr id="225" name="Google Shape;225;p27"/>
          <p:cNvSpPr txBox="1">
            <a:spLocks noGrp="1"/>
          </p:cNvSpPr>
          <p:nvPr>
            <p:ph type="body" idx="3"/>
          </p:nvPr>
        </p:nvSpPr>
        <p:spPr>
          <a:xfrm>
            <a:off x="1008000" y="4036800"/>
            <a:ext cx="8136000" cy="1099200"/>
          </a:xfrm>
          <a:prstGeom prst="rect">
            <a:avLst/>
          </a:prstGeom>
          <a:solidFill>
            <a:schemeClr val="lt1"/>
          </a:solidFill>
          <a:ln>
            <a:noFill/>
          </a:ln>
        </p:spPr>
        <p:txBody>
          <a:bodyPr spcFirstLastPara="1" wrap="square" lIns="252000" tIns="252000" rIns="252000" bIns="252000" anchor="t" anchorCtr="0">
            <a:spAutoFit/>
          </a:bodyPr>
          <a:lstStyle/>
          <a:p>
            <a:pPr marL="0" lvl="0" indent="0" algn="l" rtl="0">
              <a:spcBef>
                <a:spcPts val="0"/>
              </a:spcBef>
              <a:spcAft>
                <a:spcPts val="0"/>
              </a:spcAft>
              <a:buNone/>
            </a:pPr>
            <a:r>
              <a:rPr lang="de" sz="1000" dirty="0">
                <a:solidFill>
                  <a:schemeClr val="dk2"/>
                </a:solidFill>
                <a:latin typeface="JetBrains Mono"/>
                <a:ea typeface="JetBrains Mono"/>
                <a:cs typeface="JetBrains Mono"/>
                <a:sym typeface="JetBrains Mono"/>
              </a:rPr>
              <a:t>BEISPIEL</a:t>
            </a:r>
            <a:endParaRPr sz="1000" dirty="0">
              <a:solidFill>
                <a:srgbClr val="858585"/>
              </a:solidFill>
              <a:latin typeface="JetBrains Mono"/>
              <a:ea typeface="JetBrains Mono"/>
              <a:cs typeface="JetBrains Mono"/>
              <a:sym typeface="JetBrains Mono"/>
            </a:endParaRPr>
          </a:p>
          <a:p>
            <a:pPr marL="0" lvl="0" indent="0" algn="l" rtl="0">
              <a:lnSpc>
                <a:spcPct val="120000"/>
              </a:lnSpc>
              <a:spcBef>
                <a:spcPts val="1000"/>
              </a:spcBef>
              <a:spcAft>
                <a:spcPts val="1000"/>
              </a:spcAft>
              <a:buNone/>
            </a:pPr>
            <a:r>
              <a:rPr lang="de" sz="2000" dirty="0">
                <a:solidFill>
                  <a:schemeClr val="dk1"/>
                </a:solidFill>
                <a:latin typeface="Kalam"/>
                <a:ea typeface="Kalam"/>
                <a:cs typeface="Kalam"/>
                <a:sym typeface="Kalam"/>
              </a:rPr>
              <a:t>Verbesserte neurologische Gesundheit</a:t>
            </a:r>
            <a:endParaRPr sz="800" dirty="0">
              <a:solidFill>
                <a:schemeClr val="dk1"/>
              </a:solidFill>
              <a:latin typeface="Kalam"/>
              <a:ea typeface="Kalam"/>
              <a:cs typeface="Kalam"/>
              <a:sym typeface="Kalam"/>
            </a:endParaRPr>
          </a:p>
        </p:txBody>
      </p:sp>
      <p:sp>
        <p:nvSpPr>
          <p:cNvPr id="226" name="Google Shape;22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d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Zielgruppen aus vergangenen Schools</a:t>
            </a:r>
            <a:endParaRPr sz="2000"/>
          </a:p>
        </p:txBody>
      </p:sp>
      <p:sp>
        <p:nvSpPr>
          <p:cNvPr id="232" name="Google Shape;232;p28"/>
          <p:cNvSpPr txBox="1">
            <a:spLocks noGrp="1"/>
          </p:cNvSpPr>
          <p:nvPr>
            <p:ph type="subTitle" idx="1"/>
          </p:nvPr>
        </p:nvSpPr>
        <p:spPr>
          <a:xfrm>
            <a:off x="252000" y="697459"/>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de">
                <a:solidFill>
                  <a:schemeClr val="dk1"/>
                </a:solidFill>
              </a:rPr>
              <a:t>ZIELGRUPPEN IDENTIFIZIEREN</a:t>
            </a:r>
            <a:endParaRPr/>
          </a:p>
        </p:txBody>
      </p:sp>
      <p:sp>
        <p:nvSpPr>
          <p:cNvPr id="233" name="Google Shape;233;p28"/>
          <p:cNvSpPr/>
          <p:nvPr/>
        </p:nvSpPr>
        <p:spPr>
          <a:xfrm>
            <a:off x="252000" y="18266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 sz="1600" dirty="0">
                <a:solidFill>
                  <a:schemeClr val="dk1"/>
                </a:solidFill>
                <a:latin typeface="Kalam"/>
                <a:ea typeface="Kalam"/>
                <a:cs typeface="Kalam"/>
                <a:sym typeface="Kalam"/>
              </a:rPr>
              <a:t>Industriepartner</a:t>
            </a:r>
            <a:endParaRPr sz="1600" dirty="0">
              <a:solidFill>
                <a:schemeClr val="dk1"/>
              </a:solidFill>
              <a:latin typeface="Kalam"/>
              <a:ea typeface="Kalam"/>
              <a:cs typeface="Kalam"/>
              <a:sym typeface="Kalam"/>
            </a:endParaRPr>
          </a:p>
        </p:txBody>
      </p:sp>
      <p:sp>
        <p:nvSpPr>
          <p:cNvPr id="234" name="Google Shape;234;p28"/>
          <p:cNvSpPr/>
          <p:nvPr/>
        </p:nvSpPr>
        <p:spPr>
          <a:xfrm>
            <a:off x="3321300" y="18266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Schüler*innen</a:t>
            </a:r>
            <a:endParaRPr sz="1600">
              <a:solidFill>
                <a:schemeClr val="dk1"/>
              </a:solidFill>
              <a:latin typeface="Kalam"/>
              <a:ea typeface="Kalam"/>
              <a:cs typeface="Kalam"/>
              <a:sym typeface="Kalam"/>
            </a:endParaRPr>
          </a:p>
        </p:txBody>
      </p:sp>
      <p:sp>
        <p:nvSpPr>
          <p:cNvPr id="235" name="Google Shape;235;p28"/>
          <p:cNvSpPr/>
          <p:nvPr/>
        </p:nvSpPr>
        <p:spPr>
          <a:xfrm>
            <a:off x="6269625" y="18266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Eigenheimbesitzer*innen</a:t>
            </a:r>
            <a:endParaRPr sz="1600">
              <a:solidFill>
                <a:schemeClr val="dk1"/>
              </a:solidFill>
              <a:latin typeface="Kalam"/>
              <a:ea typeface="Kalam"/>
              <a:cs typeface="Kalam"/>
              <a:sym typeface="Kalam"/>
            </a:endParaRPr>
          </a:p>
        </p:txBody>
      </p:sp>
      <p:sp>
        <p:nvSpPr>
          <p:cNvPr id="236" name="Google Shape;236;p28"/>
          <p:cNvSpPr/>
          <p:nvPr/>
        </p:nvSpPr>
        <p:spPr>
          <a:xfrm>
            <a:off x="252000" y="26884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Betroffene spezifischer Erkrankungen</a:t>
            </a:r>
            <a:endParaRPr sz="1600">
              <a:solidFill>
                <a:schemeClr val="dk1"/>
              </a:solidFill>
              <a:latin typeface="Kalam"/>
              <a:ea typeface="Kalam"/>
              <a:cs typeface="Kalam"/>
              <a:sym typeface="Kalam"/>
            </a:endParaRPr>
          </a:p>
        </p:txBody>
      </p:sp>
      <p:sp>
        <p:nvSpPr>
          <p:cNvPr id="237" name="Google Shape;237;p28"/>
          <p:cNvSpPr/>
          <p:nvPr/>
        </p:nvSpPr>
        <p:spPr>
          <a:xfrm>
            <a:off x="3321300" y="37013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Lokalpolitiker*innen</a:t>
            </a:r>
            <a:endParaRPr sz="1600">
              <a:solidFill>
                <a:schemeClr val="dk1"/>
              </a:solidFill>
              <a:latin typeface="Kalam"/>
              <a:ea typeface="Kalam"/>
              <a:cs typeface="Kalam"/>
              <a:sym typeface="Kalam"/>
            </a:endParaRPr>
          </a:p>
        </p:txBody>
      </p:sp>
      <p:sp>
        <p:nvSpPr>
          <p:cNvPr id="238" name="Google Shape;238;p28"/>
          <p:cNvSpPr/>
          <p:nvPr/>
        </p:nvSpPr>
        <p:spPr>
          <a:xfrm>
            <a:off x="6269625" y="26884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Entscheiderebene in KMU</a:t>
            </a:r>
            <a:endParaRPr sz="1600">
              <a:solidFill>
                <a:schemeClr val="dk1"/>
              </a:solidFill>
              <a:latin typeface="Kalam"/>
              <a:ea typeface="Kalam"/>
              <a:cs typeface="Kalam"/>
              <a:sym typeface="Kalam"/>
            </a:endParaRPr>
          </a:p>
        </p:txBody>
      </p:sp>
      <p:sp>
        <p:nvSpPr>
          <p:cNvPr id="239" name="Google Shape;239;p28"/>
          <p:cNvSpPr/>
          <p:nvPr/>
        </p:nvSpPr>
        <p:spPr>
          <a:xfrm>
            <a:off x="252000" y="37013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Lehrkräfte</a:t>
            </a:r>
            <a:endParaRPr sz="1600">
              <a:solidFill>
                <a:schemeClr val="dk1"/>
              </a:solidFill>
              <a:latin typeface="Kalam"/>
              <a:ea typeface="Kalam"/>
              <a:cs typeface="Kalam"/>
              <a:sym typeface="Kalam"/>
            </a:endParaRPr>
          </a:p>
        </p:txBody>
      </p:sp>
      <p:sp>
        <p:nvSpPr>
          <p:cNvPr id="240" name="Google Shape;240;p28"/>
          <p:cNvSpPr/>
          <p:nvPr/>
        </p:nvSpPr>
        <p:spPr>
          <a:xfrm>
            <a:off x="3321300" y="26884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Pharmaindustrie</a:t>
            </a:r>
            <a:endParaRPr sz="1600">
              <a:solidFill>
                <a:schemeClr val="dk1"/>
              </a:solidFill>
              <a:latin typeface="Kalam"/>
              <a:ea typeface="Kalam"/>
              <a:cs typeface="Kalam"/>
              <a:sym typeface="Kalam"/>
            </a:endParaRPr>
          </a:p>
        </p:txBody>
      </p:sp>
      <p:sp>
        <p:nvSpPr>
          <p:cNvPr id="241" name="Google Shape;241;p28"/>
          <p:cNvSpPr/>
          <p:nvPr/>
        </p:nvSpPr>
        <p:spPr>
          <a:xfrm>
            <a:off x="6269625" y="3701300"/>
            <a:ext cx="2501400" cy="633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sz="1600">
                <a:solidFill>
                  <a:schemeClr val="dk1"/>
                </a:solidFill>
                <a:latin typeface="Kalam"/>
                <a:ea typeface="Kalam"/>
                <a:cs typeface="Kalam"/>
                <a:sym typeface="Kalam"/>
              </a:rPr>
              <a:t>Wissenschafts-</a:t>
            </a:r>
            <a:br>
              <a:rPr lang="de" sz="1600">
                <a:solidFill>
                  <a:schemeClr val="dk1"/>
                </a:solidFill>
                <a:latin typeface="Kalam"/>
                <a:ea typeface="Kalam"/>
                <a:cs typeface="Kalam"/>
                <a:sym typeface="Kalam"/>
              </a:rPr>
            </a:br>
            <a:r>
              <a:rPr lang="de" sz="1600">
                <a:solidFill>
                  <a:schemeClr val="dk1"/>
                </a:solidFill>
                <a:latin typeface="Kalam"/>
                <a:ea typeface="Kalam"/>
                <a:cs typeface="Kalam"/>
                <a:sym typeface="Kalam"/>
              </a:rPr>
              <a:t>Skeptiker*innen</a:t>
            </a:r>
            <a:endParaRPr sz="1600">
              <a:solidFill>
                <a:schemeClr val="dk1"/>
              </a:solidFill>
              <a:latin typeface="Kalam"/>
              <a:ea typeface="Kalam"/>
              <a:cs typeface="Kalam"/>
              <a:sym typeface="Kala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body" idx="2"/>
          </p:nvPr>
        </p:nvSpPr>
        <p:spPr>
          <a:xfrm>
            <a:off x="257425" y="1565863"/>
            <a:ext cx="8635200" cy="30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Fragen zur individuellen Ausprägung meiner Zielgruppe</a:t>
            </a:r>
            <a:endParaRPr>
              <a:solidFill>
                <a:schemeClr val="dk1"/>
              </a:solidFill>
            </a:endParaRPr>
          </a:p>
          <a:p>
            <a:pPr marL="360000" lvl="0" indent="-330200" algn="l" rtl="0">
              <a:spcBef>
                <a:spcPts val="1000"/>
              </a:spcBef>
              <a:spcAft>
                <a:spcPts val="0"/>
              </a:spcAft>
              <a:buClr>
                <a:schemeClr val="dk1"/>
              </a:buClr>
              <a:buSzPts val="1600"/>
              <a:buChar char=":"/>
            </a:pPr>
            <a:r>
              <a:rPr lang="de">
                <a:solidFill>
                  <a:schemeClr val="dk1"/>
                </a:solidFill>
              </a:rPr>
              <a:t>Welche Rollen nimmt die Zielgruppe ein und welche Beziehungen sind für sie relevant?</a:t>
            </a:r>
            <a:endParaRPr>
              <a:solidFill>
                <a:schemeClr val="dk1"/>
              </a:solidFill>
            </a:endParaRPr>
          </a:p>
          <a:p>
            <a:pPr marL="360000" lvl="0" indent="-330200" algn="l" rtl="0">
              <a:spcBef>
                <a:spcPts val="1000"/>
              </a:spcBef>
              <a:spcAft>
                <a:spcPts val="0"/>
              </a:spcAft>
              <a:buClr>
                <a:schemeClr val="dk1"/>
              </a:buClr>
              <a:buSzPts val="1600"/>
              <a:buChar char=":"/>
            </a:pPr>
            <a:r>
              <a:rPr lang="de">
                <a:solidFill>
                  <a:schemeClr val="dk1"/>
                </a:solidFill>
              </a:rPr>
              <a:t>Welche Haltungen zeichnen die Zielgruppe aus?</a:t>
            </a:r>
            <a:endParaRPr>
              <a:solidFill>
                <a:schemeClr val="dk1"/>
              </a:solidFill>
            </a:endParaRPr>
          </a:p>
          <a:p>
            <a:pPr marL="360000" lvl="0" indent="-330200" algn="l" rtl="0">
              <a:spcBef>
                <a:spcPts val="1000"/>
              </a:spcBef>
              <a:spcAft>
                <a:spcPts val="0"/>
              </a:spcAft>
              <a:buClr>
                <a:schemeClr val="dk1"/>
              </a:buClr>
              <a:buSzPts val="1600"/>
              <a:buChar char=":"/>
            </a:pPr>
            <a:r>
              <a:rPr lang="de">
                <a:solidFill>
                  <a:schemeClr val="dk1"/>
                </a:solidFill>
              </a:rPr>
              <a:t>Welche soziodemografischen Merkmale sind typisch für die Zielgruppe?</a:t>
            </a:r>
            <a:endParaRPr>
              <a:solidFill>
                <a:schemeClr val="dk1"/>
              </a:solidFill>
            </a:endParaRPr>
          </a:p>
          <a:p>
            <a:pPr marL="360000" lvl="0" indent="-330200" algn="l" rtl="0">
              <a:spcBef>
                <a:spcPts val="1000"/>
              </a:spcBef>
              <a:spcAft>
                <a:spcPts val="0"/>
              </a:spcAft>
              <a:buClr>
                <a:schemeClr val="dk1"/>
              </a:buClr>
              <a:buSzPts val="1600"/>
              <a:buChar char=":"/>
            </a:pPr>
            <a:r>
              <a:rPr lang="de">
                <a:solidFill>
                  <a:schemeClr val="dk1"/>
                </a:solidFill>
              </a:rPr>
              <a:t>Wie und über welche Kanäle bezieht die Zielgruppe Informationen?</a:t>
            </a:r>
            <a:endParaRPr>
              <a:solidFill>
                <a:schemeClr val="dk1"/>
              </a:solidFill>
            </a:endParaRPr>
          </a:p>
          <a:p>
            <a:pPr marL="0" lvl="0" indent="0" algn="l" rtl="0">
              <a:spcBef>
                <a:spcPts val="1000"/>
              </a:spcBef>
              <a:spcAft>
                <a:spcPts val="0"/>
              </a:spcAft>
              <a:buNone/>
            </a:pPr>
            <a:r>
              <a:rPr lang="de">
                <a:solidFill>
                  <a:schemeClr val="dk1"/>
                </a:solidFill>
              </a:rPr>
              <a:t>Fragen zur zielgruppengerechten Kommunikation</a:t>
            </a:r>
            <a:endParaRPr>
              <a:solidFill>
                <a:schemeClr val="dk1"/>
              </a:solidFill>
            </a:endParaRPr>
          </a:p>
          <a:p>
            <a:pPr marL="360000" lvl="0" indent="-330200" algn="l" rtl="0">
              <a:spcBef>
                <a:spcPts val="1000"/>
              </a:spcBef>
              <a:spcAft>
                <a:spcPts val="0"/>
              </a:spcAft>
              <a:buClr>
                <a:schemeClr val="dk1"/>
              </a:buClr>
              <a:buSzPts val="1600"/>
              <a:buChar char=":"/>
            </a:pPr>
            <a:r>
              <a:rPr lang="de">
                <a:solidFill>
                  <a:schemeClr val="dk1"/>
                </a:solidFill>
              </a:rPr>
              <a:t>Welchen Anknüpfungspunkt hat meine Zielgruppe zu meinem Thema?</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endParaRPr/>
          </a:p>
        </p:txBody>
      </p:sp>
      <p:sp>
        <p:nvSpPr>
          <p:cNvPr id="247" name="Google Shape;247;p29"/>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None/>
            </a:pPr>
            <a:r>
              <a:rPr lang="de" sz="2500"/>
              <a:t>Wie nähere ich mich meiner Zielgruppe?</a:t>
            </a:r>
            <a:endParaRPr/>
          </a:p>
        </p:txBody>
      </p:sp>
      <p:sp>
        <p:nvSpPr>
          <p:cNvPr id="248" name="Google Shape;248;p29"/>
          <p:cNvSpPr txBox="1">
            <a:spLocks noGrp="1"/>
          </p:cNvSpPr>
          <p:nvPr>
            <p:ph type="subTitle" idx="1"/>
          </p:nvPr>
        </p:nvSpPr>
        <p:spPr>
          <a:xfrm>
            <a:off x="252000" y="698400"/>
            <a:ext cx="7100400" cy="1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MERKMALE VON ZIELGRUPPEN</a:t>
            </a:r>
            <a:endParaRPr/>
          </a:p>
        </p:txBody>
      </p:sp>
      <p:sp>
        <p:nvSpPr>
          <p:cNvPr id="249" name="Google Shape;249;p29"/>
          <p:cNvSpPr txBox="1"/>
          <p:nvPr/>
        </p:nvSpPr>
        <p:spPr>
          <a:xfrm>
            <a:off x="5736900" y="4498750"/>
            <a:ext cx="3155100" cy="2847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de" sz="700">
                <a:solidFill>
                  <a:srgbClr val="B7B7B7"/>
                </a:solidFill>
                <a:latin typeface="JetBrains Mono Light"/>
                <a:ea typeface="JetBrains Mono Light"/>
                <a:cs typeface="JetBrains Mono Light"/>
                <a:sym typeface="JetBrains Mono Light"/>
              </a:rPr>
              <a:t>Impact Unit (2022): </a:t>
            </a:r>
            <a:r>
              <a:rPr lang="de" sz="700">
                <a:solidFill>
                  <a:srgbClr val="B7B7B7"/>
                </a:solidFill>
                <a:latin typeface="JetBrains Mono"/>
                <a:ea typeface="JetBrains Mono"/>
                <a:cs typeface="JetBrains Mono"/>
                <a:sym typeface="JetBrains Mono"/>
              </a:rPr>
              <a:t>Überblick zu Systematisierungen für Formate und Zielgruppen der Wissenschaftskommunikation </a:t>
            </a:r>
            <a:endParaRPr sz="700">
              <a:solidFill>
                <a:srgbClr val="B7B7B7"/>
              </a:solidFill>
              <a:latin typeface="JetBrains Mono Light"/>
              <a:ea typeface="JetBrains Mono Light"/>
              <a:cs typeface="JetBrains Mono Light"/>
              <a:sym typeface="JetBrains Mon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433975" y="1934850"/>
            <a:ext cx="3837000" cy="6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Empathy Mapping</a:t>
            </a:r>
            <a:endParaRPr sz="2500"/>
          </a:p>
        </p:txBody>
      </p:sp>
      <p:sp>
        <p:nvSpPr>
          <p:cNvPr id="255" name="Google Shape;255;p30"/>
          <p:cNvSpPr txBox="1">
            <a:spLocks noGrp="1"/>
          </p:cNvSpPr>
          <p:nvPr>
            <p:ph type="subTitle" idx="2"/>
          </p:nvPr>
        </p:nvSpPr>
        <p:spPr>
          <a:xfrm>
            <a:off x="433969" y="1565500"/>
            <a:ext cx="3837000" cy="369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de"/>
              <a:t>ÜBUNG</a:t>
            </a:r>
            <a:endParaRPr/>
          </a:p>
        </p:txBody>
      </p:sp>
      <p:sp>
        <p:nvSpPr>
          <p:cNvPr id="256" name="Google Shape;256;p30"/>
          <p:cNvSpPr txBox="1">
            <a:spLocks noGrp="1"/>
          </p:cNvSpPr>
          <p:nvPr>
            <p:ph type="body" idx="1"/>
          </p:nvPr>
        </p:nvSpPr>
        <p:spPr>
          <a:xfrm>
            <a:off x="4812325" y="876475"/>
            <a:ext cx="3837000" cy="3695100"/>
          </a:xfrm>
          <a:prstGeom prst="rect">
            <a:avLst/>
          </a:prstGeom>
        </p:spPr>
        <p:txBody>
          <a:bodyPr spcFirstLastPara="1" wrap="square" lIns="91425" tIns="91425" rIns="91425" bIns="91425" anchor="ctr" anchorCtr="0">
            <a:noAutofit/>
          </a:bodyPr>
          <a:lstStyle/>
          <a:p>
            <a:pPr marL="360000" lvl="0" indent="-317500" algn="l" rtl="0">
              <a:lnSpc>
                <a:spcPct val="115000"/>
              </a:lnSpc>
              <a:spcBef>
                <a:spcPts val="0"/>
              </a:spcBef>
              <a:spcAft>
                <a:spcPts val="600"/>
              </a:spcAft>
              <a:buClr>
                <a:schemeClr val="dk1"/>
              </a:buClr>
              <a:buSzPts val="1400"/>
              <a:buFont typeface="Roboto"/>
              <a:buChar char=":"/>
            </a:pPr>
            <a:r>
              <a:rPr lang="de" b="1" dirty="0">
                <a:solidFill>
                  <a:schemeClr val="dk1"/>
                </a:solidFill>
                <a:latin typeface="Source Sans 3"/>
                <a:ea typeface="Source Sans 3"/>
                <a:cs typeface="Source Sans 3"/>
                <a:sym typeface="Source Sans 3"/>
              </a:rPr>
              <a:t>20 Minuten </a:t>
            </a:r>
            <a:r>
              <a:rPr lang="de" b="1" dirty="0" err="1">
                <a:solidFill>
                  <a:schemeClr val="dk1"/>
                </a:solidFill>
                <a:latin typeface="Source Sans 3"/>
                <a:ea typeface="Source Sans 3"/>
                <a:cs typeface="Source Sans 3"/>
                <a:sym typeface="Source Sans 3"/>
              </a:rPr>
              <a:t>Empathy</a:t>
            </a:r>
            <a:r>
              <a:rPr lang="de" b="1" dirty="0">
                <a:solidFill>
                  <a:schemeClr val="dk1"/>
                </a:solidFill>
                <a:latin typeface="Source Sans 3"/>
                <a:ea typeface="Source Sans 3"/>
                <a:cs typeface="Source Sans 3"/>
                <a:sym typeface="Source Sans 3"/>
              </a:rPr>
              <a:t> Mapping</a:t>
            </a:r>
            <a:br>
              <a:rPr lang="de" dirty="0">
                <a:solidFill>
                  <a:schemeClr val="dk1"/>
                </a:solidFill>
                <a:latin typeface="Source Sans 3"/>
                <a:ea typeface="Source Sans 3"/>
                <a:cs typeface="Source Sans 3"/>
                <a:sym typeface="Source Sans 3"/>
              </a:rPr>
            </a:br>
            <a:r>
              <a:rPr lang="de" dirty="0">
                <a:solidFill>
                  <a:schemeClr val="dk1"/>
                </a:solidFill>
                <a:latin typeface="Source Sans 3"/>
                <a:ea typeface="Source Sans 3"/>
                <a:cs typeface="Source Sans 3"/>
                <a:sym typeface="Source Sans 3"/>
              </a:rPr>
              <a:t>Wähle eine Zielgruppe, die zu Deiner Forschung und Deinem Impact Ziel passt.  Fülle anschließend die </a:t>
            </a:r>
            <a:r>
              <a:rPr lang="de" dirty="0" err="1">
                <a:solidFill>
                  <a:schemeClr val="dk1"/>
                </a:solidFill>
                <a:latin typeface="Source Sans 3"/>
                <a:ea typeface="Source Sans 3"/>
                <a:cs typeface="Source Sans 3"/>
                <a:sym typeface="Source Sans 3"/>
              </a:rPr>
              <a:t>Empathiekarte</a:t>
            </a:r>
            <a:r>
              <a:rPr lang="de" dirty="0">
                <a:solidFill>
                  <a:schemeClr val="dk1"/>
                </a:solidFill>
                <a:latin typeface="Source Sans 3"/>
                <a:ea typeface="Source Sans 3"/>
                <a:cs typeface="Source Sans 3"/>
                <a:sym typeface="Source Sans 3"/>
              </a:rPr>
              <a:t> zu Deiner Zielgruppe aus.</a:t>
            </a:r>
            <a:endParaRPr dirty="0">
              <a:solidFill>
                <a:schemeClr val="dk1"/>
              </a:solidFill>
              <a:latin typeface="Source Sans 3"/>
              <a:ea typeface="Source Sans 3"/>
              <a:cs typeface="Source Sans 3"/>
              <a:sym typeface="Source Sans 3"/>
            </a:endParaRPr>
          </a:p>
        </p:txBody>
      </p:sp>
    </p:spTree>
  </p:cSld>
  <p:clrMapOvr>
    <a:masterClrMapping/>
  </p:clrMapOvr>
</p:sld>
</file>

<file path=ppt/theme/theme1.xml><?xml version="1.0" encoding="utf-8"?>
<a:theme xmlns:a="http://schemas.openxmlformats.org/drawingml/2006/main" name="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2870</Words>
  <Application>Microsoft Macintosh PowerPoint</Application>
  <PresentationFormat>Bildschirmpräsentation (16:9)</PresentationFormat>
  <Paragraphs>262</Paragraphs>
  <Slides>16</Slides>
  <Notes>16</Notes>
  <HiddenSlides>1</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16</vt:i4>
      </vt:variant>
    </vt:vector>
  </HeadingPairs>
  <TitlesOfParts>
    <vt:vector size="27" baseType="lpstr">
      <vt:lpstr>JetBrains Mono Light</vt:lpstr>
      <vt:lpstr>Source Sans 3</vt:lpstr>
      <vt:lpstr>JetBrains Mono</vt:lpstr>
      <vt:lpstr>Kalam</vt:lpstr>
      <vt:lpstr>Arial</vt:lpstr>
      <vt:lpstr>JetBrains Mono Medium</vt:lpstr>
      <vt:lpstr>Roboto Light</vt:lpstr>
      <vt:lpstr>Roboto</vt:lpstr>
      <vt:lpstr>Calibri</vt:lpstr>
      <vt:lpstr>WiD Impact School Slides</vt:lpstr>
      <vt:lpstr>1_WiD Impact School Slides</vt:lpstr>
      <vt:lpstr>CZS STEM Impact School</vt:lpstr>
      <vt:lpstr>PowerPoint-Präsentation</vt:lpstr>
      <vt:lpstr>Zielsetzung des zweiten Moduls</vt:lpstr>
      <vt:lpstr>Veränderte Grundbedingungen</vt:lpstr>
      <vt:lpstr>Zielgruppen für gesellschaftlichen Impact</vt:lpstr>
      <vt:lpstr>PowerPoint-Präsentation</vt:lpstr>
      <vt:lpstr>Zielgruppen aus vergangenen Schools</vt:lpstr>
      <vt:lpstr>Wie nähere ich mich meiner Zielgruppe?</vt:lpstr>
      <vt:lpstr>Empathy Mapping</vt:lpstr>
      <vt:lpstr>Wirkungen in der Zielgruppe bestimmen </vt:lpstr>
      <vt:lpstr>Outcome bestimmen</vt:lpstr>
      <vt:lpstr>Outcome bestimmen</vt:lpstr>
      <vt:lpstr>Pause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Janne Steenbeck</cp:lastModifiedBy>
  <cp:revision>8</cp:revision>
  <dcterms:modified xsi:type="dcterms:W3CDTF">2026-04-07T15:57:04Z</dcterms:modified>
</cp:coreProperties>
</file>