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JetBrains Mono" panose="02000009000000000000" pitchFamily="49" charset="0"/>
      <p:regular r:id="rId38"/>
      <p:bold r:id="rId39"/>
      <p:italic r:id="rId40"/>
      <p:boldItalic r:id="rId41"/>
    </p:embeddedFont>
    <p:embeddedFont>
      <p:font typeface="JetBrains Mono Light" panose="02000009000000000000" pitchFamily="49" charset="0"/>
      <p:regular r:id="rId42"/>
      <p:bold r:id="rId43"/>
      <p:italic r:id="rId44"/>
      <p:boldItalic r:id="rId45"/>
    </p:embeddedFont>
    <p:embeddedFont>
      <p:font typeface="JetBrains Mono Medium" panose="02000009000000000000" pitchFamily="49" charset="0"/>
      <p:regular r:id="rId46"/>
      <p:bold r:id="rId47"/>
      <p:italic r:id="rId48"/>
      <p:boldItalic r:id="rId49"/>
    </p:embeddedFont>
    <p:embeddedFont>
      <p:font typeface="Kalam" panose="02000000000000000000" pitchFamily="2" charset="77"/>
      <p:regular r:id="rId50"/>
      <p:bold r:id="rId51"/>
    </p:embeddedFont>
    <p:embeddedFont>
      <p:font typeface="Kalam Light" panose="02000000000000000000" pitchFamily="2" charset="77"/>
      <p:regular r:id="rId52"/>
      <p:bold r:id="rId53"/>
    </p:embeddedFont>
    <p:embeddedFont>
      <p:font typeface="Roboto" panose="02000000000000000000" pitchFamily="2" charset="0"/>
      <p:regular r:id="rId54"/>
      <p:bold r:id="rId55"/>
      <p:italic r:id="rId56"/>
      <p:boldItalic r:id="rId57"/>
    </p:embeddedFont>
    <p:embeddedFont>
      <p:font typeface="Roboto Light" panose="02000000000000000000" pitchFamily="2" charset="0"/>
      <p:regular r:id="rId58"/>
      <p:bold r:id="rId59"/>
      <p:italic r:id="rId60"/>
      <p:boldItalic r:id="rId61"/>
    </p:embeddedFont>
    <p:embeddedFont>
      <p:font typeface="Source Sans 3" panose="020B0303030403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ne Steenbec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40"/>
    <p:restoredTop sz="74460"/>
  </p:normalViewPr>
  <p:slideViewPr>
    <p:cSldViewPr snapToGrid="0">
      <p:cViewPr varScale="1">
        <p:scale>
          <a:sx n="90" d="100"/>
          <a:sy n="90" d="100"/>
        </p:scale>
        <p:origin x="192" y="904"/>
      </p:cViewPr>
      <p:guideLst/>
    </p:cSldViewPr>
  </p:slideViewPr>
  <p:notesTextViewPr>
    <p:cViewPr>
      <p:scale>
        <a:sx n="1" d="1"/>
        <a:sy n="1" d="1"/>
      </p:scale>
      <p:origin x="0" y="0"/>
    </p:cViewPr>
  </p:notesTextViewPr>
  <p:notesViewPr>
    <p:cSldViewPr snapToGrid="0">
      <p:cViewPr varScale="1">
        <p:scale>
          <a:sx n="104" d="100"/>
          <a:sy n="104" d="100"/>
        </p:scale>
        <p:origin x="1624"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2-11T10:43:23.190" idx="1">
    <p:pos x="6000" y="0"/>
    <p:text>@info@larissawunderlich.de kannst du hier noch die Bildquellen nachliefern?
_Assigned to info_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Notizenplatzhalter 1">
            <a:extLst>
              <a:ext uri="{FF2B5EF4-FFF2-40B4-BE49-F238E27FC236}">
                <a16:creationId xmlns:a16="http://schemas.microsoft.com/office/drawing/2014/main" id="{19A95680-334F-F28A-9A63-3E4AE35E81C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dk2" tx2="lt2" accent1="accent1" accent2="accent2" accent3="accent3" accent4="accent4" accent5="accent5" accent6="accent6" hlink="hlink" folHlink="folHlink"/>
  <p:notesStyle>
    <a:defPPr marR="0" lvl="0" algn="l" rtl="0">
      <a:lnSpc>
        <a:spcPct val="110000"/>
      </a:lnSpc>
      <a:spcBef>
        <a:spcPts val="0"/>
      </a:spcBef>
      <a:spcAft>
        <a:spcPts val="300"/>
      </a:spcAft>
    </a:defPPr>
    <a:lvl1pPr marR="0" lvl="0"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1pPr>
    <a:lvl2pPr marR="0" lvl="1"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2pPr>
    <a:lvl3pPr marR="0" lvl="2"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3pPr>
    <a:lvl4pPr marR="0" lvl="3"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4pPr>
    <a:lvl5pPr marR="0" lvl="4"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5pPr>
    <a:lvl6pPr marR="0" lvl="5"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6pPr>
    <a:lvl7pPr marR="0" lvl="6"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7pPr>
    <a:lvl8pPr marR="0" lvl="7"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8pPr>
    <a:lvl9pPr marR="0" lvl="8" algn="l" rtl="0">
      <a:lnSpc>
        <a:spcPct val="110000"/>
      </a:lnSpc>
      <a:spcBef>
        <a:spcPts val="0"/>
      </a:spcBef>
      <a:spcAft>
        <a:spcPts val="300"/>
      </a:spcAft>
      <a:buClr>
        <a:srgbClr val="000000"/>
      </a:buClr>
      <a:buFont typeface="Source Sans 3"/>
      <a:defRPr sz="1400" b="0" i="0" u="none" strike="noStrike" cap="none">
        <a:solidFill>
          <a:srgbClr val="000000"/>
        </a:solidFill>
        <a:latin typeface="Source Sans 3"/>
        <a:ea typeface="Source Sans 3"/>
        <a:cs typeface="Source Sans 3"/>
        <a:sym typeface="Source Sans 3"/>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ff7604f7a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ff7604f7a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Begrüßung der Teilnehmenden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Einführung in den Rahmen der Veranstaltung</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Projekt von Wissenschaft im Dialog, gefördert von der Carl-Zeiss-Stiftung</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Fortbildung zum Thema gesellschaftlicher Impact und Wissenschaftskommunikation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Zielgruppe: Promovierende und Postdocs bis zu sechs Jahren nach der Promotion in den MINT-Disziplinen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Einführung in das didaktische Konzept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Mischung aus theoretischen Inputs und praxisorientierten Übungen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Übungsheft, das am Ende einen individuellen Impact-Plan für jede*n Einzelne*n darstellt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Offene Diskussionskultur anregen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Raum für Fragen definieren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Gegenseitiges Feedback und Netzwerken ermutigen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Gerne eigene Expertise und Erfahrungen einbringen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sz="1400" b="1" dirty="0">
                <a:latin typeface="Source Sans 3"/>
                <a:ea typeface="Source Sans 3"/>
                <a:cs typeface="Source Sans 3"/>
                <a:sym typeface="Source Sans 3"/>
              </a:rPr>
              <a:t>WEITERFÜHRENDE INFORMATIONEN:</a:t>
            </a:r>
            <a:endParaRPr sz="1400" b="1" u="sng"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a:latin typeface="Source Sans 3"/>
                <a:ea typeface="Source Sans 3"/>
                <a:cs typeface="Source Sans 3"/>
                <a:sym typeface="Source Sans 3"/>
              </a:rPr>
              <a:t>https://</a:t>
            </a:r>
            <a:r>
              <a:rPr sz="1400" dirty="0" err="1">
                <a:latin typeface="Source Sans 3"/>
                <a:ea typeface="Source Sans 3"/>
                <a:cs typeface="Source Sans 3"/>
                <a:sym typeface="Source Sans 3"/>
              </a:rPr>
              <a:t>wissenschaft</a:t>
            </a:r>
            <a:r>
              <a:rPr sz="1400" dirty="0">
                <a:latin typeface="Source Sans 3"/>
                <a:ea typeface="Source Sans 3"/>
                <a:cs typeface="Source Sans 3"/>
                <a:sym typeface="Source Sans 3"/>
              </a:rPr>
              <a:t>-im-</a:t>
            </a:r>
            <a:r>
              <a:rPr sz="1400" dirty="0" err="1">
                <a:latin typeface="Source Sans 3"/>
                <a:ea typeface="Source Sans 3"/>
                <a:cs typeface="Source Sans 3"/>
                <a:sym typeface="Source Sans 3"/>
              </a:rPr>
              <a:t>dialog.de</a:t>
            </a:r>
            <a:r>
              <a:rPr sz="1400" dirty="0">
                <a:latin typeface="Source Sans 3"/>
                <a:ea typeface="Source Sans 3"/>
                <a:cs typeface="Source Sans 3"/>
                <a:sym typeface="Source Sans 3"/>
              </a:rPr>
              <a:t>/</a:t>
            </a:r>
            <a:r>
              <a:rPr sz="1400" dirty="0" err="1">
                <a:latin typeface="Source Sans 3"/>
                <a:ea typeface="Source Sans 3"/>
                <a:cs typeface="Source Sans 3"/>
                <a:sym typeface="Source Sans 3"/>
              </a:rPr>
              <a:t>projekte</a:t>
            </a:r>
            <a:r>
              <a:rPr sz="1400" dirty="0">
                <a:latin typeface="Source Sans 3"/>
                <a:ea typeface="Source Sans 3"/>
                <a:cs typeface="Source Sans 3"/>
                <a:sym typeface="Source Sans 3"/>
              </a:rPr>
              <a:t>/</a:t>
            </a:r>
            <a:r>
              <a:rPr sz="1400" dirty="0" err="1">
                <a:latin typeface="Source Sans 3"/>
                <a:ea typeface="Source Sans 3"/>
                <a:cs typeface="Source Sans 3"/>
                <a:sym typeface="Source Sans 3"/>
              </a:rPr>
              <a:t>czs</a:t>
            </a:r>
            <a:r>
              <a:rPr sz="1400" dirty="0">
                <a:latin typeface="Source Sans 3"/>
                <a:ea typeface="Source Sans 3"/>
                <a:cs typeface="Source Sans 3"/>
                <a:sym typeface="Source Sans 3"/>
              </a:rPr>
              <a:t>-stem-impact-school/</a:t>
            </a:r>
            <a:endParaRPr sz="1400" u="sng" dirty="0">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sz="1400" u="sng" dirty="0">
              <a:solidFill>
                <a:schemeClr val="dk1"/>
              </a:solidFill>
              <a:latin typeface="Source Sans 3"/>
              <a:ea typeface="Source Sans 3"/>
              <a:cs typeface="Source Sans 3"/>
              <a:sym typeface="Source Sans 3"/>
            </a:endParaRPr>
          </a:p>
          <a:p>
            <a:pPr marL="0" marR="0" lvl="0" indent="0" algn="l" defTabSz="914400" rtl="0" eaLnBrk="1" fontAlgn="auto" latinLnBrk="0" hangingPunct="1">
              <a:lnSpc>
                <a:spcPct val="110000"/>
              </a:lnSpc>
              <a:spcBef>
                <a:spcPts val="0"/>
              </a:spcBef>
              <a:spcAft>
                <a:spcPts val="300"/>
              </a:spcAft>
              <a:buClr>
                <a:srgbClr val="000000"/>
              </a:buClr>
              <a:buSzPts val="1100"/>
              <a:buFont typeface="Source Sans 3"/>
              <a:buNone/>
              <a:tabLst/>
              <a:defRPr/>
            </a:pPr>
            <a:r>
              <a:rPr lang="de-DE" sz="1400" b="1" dirty="0">
                <a:latin typeface="Source Sans 3"/>
                <a:ea typeface="Source Sans 3"/>
                <a:cs typeface="Source Sans 3"/>
                <a:sym typeface="Source Sans 3"/>
              </a:rPr>
              <a:t>QUELLEN:</a:t>
            </a:r>
            <a:endParaRPr lang="de-DE" sz="1400" b="1" u="sng" dirty="0">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dirty="0">
                <a:latin typeface="Source Sans 3"/>
                <a:ea typeface="Source Sans 3"/>
                <a:cs typeface="Source Sans 3"/>
                <a:sym typeface="Source Sans 3"/>
              </a:rPr>
              <a:t>Grafik: </a:t>
            </a:r>
            <a:r>
              <a:rPr sz="1400" dirty="0">
                <a:latin typeface="Source Sans 3"/>
                <a:ea typeface="Source Sans 3"/>
                <a:cs typeface="Source Sans 3"/>
                <a:sym typeface="Source Sans 3"/>
              </a:rPr>
              <a:t>https://</a:t>
            </a:r>
            <a:r>
              <a:rPr sz="1400" dirty="0" err="1">
                <a:latin typeface="Source Sans 3"/>
                <a:ea typeface="Source Sans 3"/>
                <a:cs typeface="Source Sans 3"/>
                <a:sym typeface="Source Sans 3"/>
              </a:rPr>
              <a:t>unsplash.com</a:t>
            </a:r>
            <a:r>
              <a:rPr sz="1400" dirty="0">
                <a:latin typeface="Source Sans 3"/>
                <a:ea typeface="Source Sans 3"/>
                <a:cs typeface="Source Sans 3"/>
                <a:sym typeface="Source Sans 3"/>
              </a:rPr>
              <a:t>/photos/gray-mountain-ep416elVnBA</a:t>
            </a:r>
            <a:endParaRPr sz="1400" u="sng" dirty="0">
              <a:solidFill>
                <a:schemeClr val="dk1"/>
              </a:solidFill>
              <a:latin typeface="Source Sans 3"/>
              <a:ea typeface="Source Sans 3"/>
              <a:cs typeface="Source Sans 3"/>
              <a:sym typeface="Source Sans 3"/>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3f188c8c63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3f188c8c63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Schritt für Schritt werden in fünf Modulen Impact-Strategien anhand des sogenannten „Impact Pathway“ entwickelt.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In diesem Modell basiert gesellschaftlicher Impact auf einem Kommunikationsvorhaben, das eure Forschung in die Gesellschaft bringt.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Alle Schritte bauen aufeinander auf:</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Der Input bezeichnet die Ressourcen und Schritte, die es braucht, um das Kommunikationsvorhaben umzusetzen.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Der Output bezeichnet das konkrete Kommunikationsvorhaben.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Das Outcome ist die gewünschte Wirkung, die ihr bei einer spezifischen Zielgruppe erreichen wollt.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Der Impact ist der gesellschaftliche Wandel, zu dem eure Kommunikation beiträgt.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u="sng"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DIDAKTISCHE ANMERKUNG:</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Der “Impact Pathway” wird Schritt für Schritt in Übungen erarbeitet. Jedes Ergebnis wird im Übungsheft festgehalten.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p>
          <a:p>
            <a:pPr marL="0" marR="0" lvl="0" indent="0" algn="l" defTabSz="914400" rtl="0" eaLnBrk="1" fontAlgn="auto" latinLnBrk="0" hangingPunct="1">
              <a:lnSpc>
                <a:spcPct val="110000"/>
              </a:lnSpc>
              <a:spcBef>
                <a:spcPts val="0"/>
              </a:spcBef>
              <a:spcAft>
                <a:spcPts val="300"/>
              </a:spcAft>
              <a:buClr>
                <a:srgbClr val="000000"/>
              </a:buClr>
              <a:buSzPts val="1100"/>
              <a:buFont typeface="Source Sans 3"/>
              <a:buNone/>
              <a:tabLst/>
              <a:defRPr/>
            </a:pPr>
            <a:r>
              <a:rPr lang="de-DE" sz="1400" b="0" i="0" u="none" strike="noStrike" cap="none" noProof="1">
                <a:solidFill>
                  <a:srgbClr val="000000"/>
                </a:solidFill>
                <a:effectLst/>
                <a:latin typeface="Source Sans 3"/>
                <a:ea typeface="Source Sans 3"/>
                <a:cs typeface="Source Sans 3"/>
                <a:sym typeface="Source Sans 3"/>
              </a:rPr>
              <a:t>Kurz, B. et al. (2016): Social Impact Navigator. Phineo.</a:t>
            </a:r>
            <a:br>
              <a:rPr lang="de-DE" sz="1400" noProof="1">
                <a:latin typeface="Source Sans 3"/>
                <a:ea typeface="Source Sans 3"/>
                <a:cs typeface="Source Sans 3"/>
                <a:sym typeface="Source Sans 3"/>
              </a:rPr>
            </a:br>
            <a:r>
              <a:rPr lang="de-DE" sz="1400" noProof="1">
                <a:latin typeface="Source Sans 3"/>
                <a:ea typeface="Source Sans 3"/>
                <a:cs typeface="Source Sans 3"/>
                <a:sym typeface="Source Sans 3"/>
              </a:rPr>
              <a:t>Wholey, J. S. (1979): Evaluation. Promise and performance. Washington: Urban Institute, p. 128.</a:t>
            </a: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b3be5349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b3be5349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Für die strategische Planung eines solchen Impact Pathways ist es sinnvoll, von oben zu starten – also von Impact zu Input.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Um all diese Phasen der fünf Module gemeinsam zu erarbeiten, findet ihr auf euren Plätzen ein Arbeitsheft, in dem ihr Notizen zu den Einzel- und Gruppenarbeiten wie auch zu den Diskussionen eintragen könnt. Am Ende habt ihr alle einen individuellen Kommunikations- bzw. Impactplan zur wirkungsvollen Kommunikation eurer Forschung vorliegen.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WEITERFÜHRENDE INFORMATIONEN:</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All diese Schritte bauen aufeinander auf – ohne Input kein Output usw. Für unsere Zwecke bedienen wir uns der Planungsrichtung von der Vision und dem Impact zum Input, also den Ressourcen. Das eignet sich am besten für eine wirkungsorientierte Projektplanung. Die Planungsrichtung von den Inputs zum Impact hilft in einem zweiten Schritt, die Wirkungslogik einem Plausibilitätscheck zu unterziehen.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p>
          <a:p>
            <a:pPr marL="0" lvl="0" indent="0" algn="l" rtl="0">
              <a:spcBef>
                <a:spcPts val="0"/>
              </a:spcBef>
              <a:spcAft>
                <a:spcPts val="300"/>
              </a:spcAft>
              <a:buNone/>
            </a:pPr>
            <a:r>
              <a:rPr lang="de-DE" sz="1400" b="0" i="0" u="none" strike="noStrike" cap="none" noProof="1">
                <a:solidFill>
                  <a:srgbClr val="000000"/>
                </a:solidFill>
                <a:effectLst/>
                <a:latin typeface="Source Sans 3"/>
                <a:ea typeface="Source Sans 3"/>
                <a:cs typeface="Source Sans 3"/>
                <a:sym typeface="Source Sans 3"/>
              </a:rPr>
              <a:t>Kurz, B. et al. (2016): Social Impact Navigator. Phineo.</a:t>
            </a:r>
            <a:br>
              <a:rPr lang="de-DE" sz="1400" noProof="1">
                <a:latin typeface="Source Sans 3"/>
                <a:ea typeface="Source Sans 3"/>
                <a:cs typeface="Source Sans 3"/>
                <a:sym typeface="Source Sans 3"/>
              </a:rPr>
            </a:br>
            <a:r>
              <a:rPr lang="de-DE" sz="1400" noProof="1">
                <a:latin typeface="Source Sans 3"/>
                <a:ea typeface="Source Sans 3"/>
                <a:cs typeface="Source Sans 3"/>
                <a:sym typeface="Source Sans 3"/>
              </a:rPr>
              <a:t>Wholey, Joseph S. (1979): Evaluation. Promise and performance. Washington: Urban Institute, p. 128</a:t>
            </a: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5b3be5349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5b3be5349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Analog zu den einzelnen Schritten des Impact Pathways gestalten sich die Module der Impact School, die sich jeweils mit folgenden Leitfragen beschäftigen: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Im 1. Modul “Impact” nähern sich die Teilnehmenden dem Konzept des gesellschaftlichen Impacts und lernen die Grundlagen der Wissenschaftskommunikation als Weg zum individuellen Impact-Ziel kennen.</a:t>
            </a:r>
            <a:endParaRPr lang="de-DE" sz="1400" b="1"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Im 2. Modul “Outcome” stehen die potenziellen Zielgruppen der eigenen Wissenschaftskommunikation im Mittelpunkt. Die Teilnehmenden lernen, diese zu definieren und die gewünschten Wirkungen innerhalb der ausgewählten Zielgruppe zu bestimmen.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Aufbauend auf der Auswahl ihrer Zielgruppe erhalten die Teilnehmenden im 3. Modul “Output” einen detaillierten Überblick über die verschiedenen Formate der Wissenschaftskommunikation.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Im 4. Modul “Input” steht die praktische Umsetzung bezüglich Projekt- und Ressourcenplanung der ausgewählten Kommunikationsprojekte im Fokus.</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Das 5. Modul „Qualität“ behandelt unterschiedliche Ansätze zur Evaluation und Qualitätssicherung der Wissenschaftskommunikation. Die CZS STEM Impact School schließt mit der Präsentation und Diskussion der Impact-Pläne sowie mit einem Ausblick auf die Zukunft der eigenen Wissenschaftskommunikation.</a:t>
            </a:r>
            <a:endParaRPr lang="de-DE" sz="1400" b="1"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5cb7d7b59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5cb7d7b59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Um zu zeigen, wie ein gelungener Impact Pathway aussehen kann, folgen zwei Beispiele ehemaliger Teilnehmender*innen der Impact School.</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Zunächst ein Beispiel aus der angewandten Forschung mit dem selbst gesetzten Impact-Ziel einer resilienteren und umweltfreundlicheren Landwirtschaft.</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DIDAKTISCHE ANMERKUNG:</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Um die Beispiele für die Teilnehmenden greifbarer zu machen, wurde auf fiktive Beispiele verzichtet und stattdessen auf anonymisierte Ergebnisse ehemaliger Teilnehmender zurückgegriffen, anhand derer sich der konkrete Output der Veranstaltung – ein individualisierter Kommunikations- und Impact-Plan – Schritt für Schritt durchgehen lässt.</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noProof="1">
                <a:latin typeface="Source Sans 3"/>
                <a:ea typeface="Source Sans 3"/>
                <a:cs typeface="Source Sans 3"/>
                <a:sym typeface="Source Sans 3"/>
              </a:rPr>
              <a:t>Grafik: https://unsplash.com/photos/wheat-field-under-blue-sky-during-daytime-3kjf-VEhxkg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5b3be5349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5b3be5349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Dies ist ein Beispiel aus der angewandten Forschung von einer ehemaligen Impact School Teilnehmerin.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Ihr Forschungsprojekt zielt darauf ab, die Bestäubung durch Insekten auf Äckern und Wiesen zu erhöhen. Dafür werden neue Managementmethoden, insektenfreundliche Saatgutmischungen und Empfehlungen für Landwirt*innen entwickelt.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Impact-Ziel: Zu einer resilienteren und umweltfreundlicheren Landwirtschaft beitragen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Outcome: Zielgruppe der Landwirt*innen, bei denen die Bereitschaft zur Aussaat des speziellen Saatguts geweckt werden soll</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Output: Farmwalks mit Landwirt*innen auf Projektflächen, auf denen das Saatgut auf Kuhweiden gesät wurde</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Input: Planung und Durchführung von Farmwalks, Kooperationen mit Landwirtschaftsverbänden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Evaluation: Bereitschaft zur Aussaat des Saatguts</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Ergebnis einer ehemaligen Teilnehmerin</a:t>
            </a: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5b3be53495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5b3be53495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Beispiel aus der Grundlagenforschung mit dem selbst gesetzten Impact-Ziel der verbesserten neurologischen Gesundheit</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5b3be5349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5b3be5349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Bei der Grundlagenforschung kann es schwieriger als bei der angewandten Forschung sein, eine direkte Verbindung zur Gesellschaft zu finden.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Teilnehmerin, deren Forschungsprojekt darauf abzielt, die Funktion von Interneuronen im Gehirn von Mäusen zu erforschen – ohne konkrete Problemstellung</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Dennoch wird an Mäusen geforscht, um Schlüsse auf die Funktion von Interneuronen im menschlichen Gehirn zu ziehen. Daher kann als übergeordnetes gesellschaftliches Ziel die „verbesserte neurologische Gesundheit“ formuliert werden, denn wenn wir unser Gehirn besser verstehen, verstehen wir auch, wie neurologische Krankheiten entstehen und wie ihnen vorgebeugt werden kann.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Aus dem Impact-Ziel ergeben sich folgende Schritte:</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Outcome: Das Bewusstsein für die Beschaffenheit eines gesunden Gehirns beim Laienpublikum wecken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Output: Eine bundesweite Diskussionsreihe zum Thema “neurologische Gesundheit” mit ihr und anderen Forscher*innen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Input: Organisation der Veranstaltungsreihe, Kooperationen mit anderen Forschenden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Evaluation: Wissenszuwachs der Zielgruppe</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Das Kommunizieren von Grundlagenforschung kann immer auch eine Möglichkeit bieten, über die Funktion und Relevanz von Grundlagenforschung allgemein aufzuklären und zu informieren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Wrap-up des Einführungsteils:</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Das waren Beispiele dafür, was am Ende der Impact School für jede*n Einzelne*n von euch entstehen soll.</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Wir gehen alle Schritte gemeinsam durch, und es wird zu jedem Schritt theoretische Impulse, geführte Übungen und genügend Raum für Fragen und Diskussionen geben.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DIDAKTISCHE ANMERKUNGEN:</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Ende der Einführung in das Konzept der Impact School – Raum für Fragen lassen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Ergebnis einer ehemaligen Teilnehmerin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020cd9537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020cd9537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sz="1400" b="1" dirty="0">
                <a:latin typeface="Source Sans 3"/>
                <a:ea typeface="Source Sans 3"/>
                <a:cs typeface="Source Sans 3"/>
                <a:sym typeface="Source Sans 3"/>
              </a:rPr>
              <a:t>TONSPUR:</a:t>
            </a:r>
            <a:endParaRPr sz="1400" b="1" u="sng" dirty="0">
              <a:latin typeface="Source Sans 3"/>
              <a:ea typeface="Source Sans 3"/>
              <a:cs typeface="Source Sans 3"/>
              <a:sym typeface="Source Sans 3"/>
            </a:endParaRPr>
          </a:p>
          <a:p>
            <a:pPr marL="457200" lvl="0" indent="-298450" algn="l" rtl="0">
              <a:spcBef>
                <a:spcPts val="0"/>
              </a:spcBef>
              <a:spcAft>
                <a:spcPts val="300"/>
              </a:spcAft>
              <a:buSzPts val="1100"/>
              <a:buChar char="●"/>
            </a:pPr>
            <a:r>
              <a:rPr sz="1400" dirty="0">
                <a:latin typeface="Source Sans 3"/>
                <a:ea typeface="Source Sans 3"/>
                <a:cs typeface="Source Sans 3"/>
                <a:sym typeface="Source Sans 3"/>
              </a:rPr>
              <a:t>Start des </a:t>
            </a:r>
            <a:r>
              <a:rPr sz="1400" dirty="0" err="1">
                <a:latin typeface="Source Sans 3"/>
                <a:ea typeface="Source Sans 3"/>
                <a:cs typeface="Source Sans 3"/>
                <a:sym typeface="Source Sans 3"/>
              </a:rPr>
              <a:t>ersten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Moduls</a:t>
            </a:r>
            <a:r>
              <a:rPr sz="1400">
                <a:latin typeface="Source Sans 3"/>
                <a:ea typeface="Source Sans 3"/>
                <a:cs typeface="Source Sans 3"/>
                <a:sym typeface="Source Sans 3"/>
              </a:rPr>
              <a:t>: Impact</a:t>
            </a:r>
          </a:p>
          <a:p>
            <a:pPr marL="457200" lvl="0" indent="-298450" algn="l" rtl="0">
              <a:spcBef>
                <a:spcPts val="0"/>
              </a:spcBef>
              <a:spcAft>
                <a:spcPts val="300"/>
              </a:spcAft>
              <a:buSzPts val="1100"/>
              <a:buChar char="●"/>
            </a:pPr>
            <a:r>
              <a:rPr sz="1400" dirty="0" err="1">
                <a:latin typeface="Source Sans 3"/>
                <a:ea typeface="Source Sans 3"/>
                <a:cs typeface="Source Sans 3"/>
                <a:sym typeface="Source Sans 3"/>
              </a:rPr>
              <a:t>Leitfrage</a:t>
            </a:r>
            <a:r>
              <a:rPr sz="1400" dirty="0">
                <a:latin typeface="Source Sans 3"/>
                <a:ea typeface="Source Sans 3"/>
                <a:cs typeface="Source Sans 3"/>
                <a:sym typeface="Source Sans 3"/>
              </a:rPr>
              <a:t>: Was </a:t>
            </a:r>
            <a:r>
              <a:rPr sz="1400" dirty="0" err="1">
                <a:latin typeface="Source Sans 3"/>
                <a:ea typeface="Source Sans 3"/>
                <a:cs typeface="Source Sans 3"/>
                <a:sym typeface="Source Sans 3"/>
              </a:rPr>
              <a:t>möchte</a:t>
            </a:r>
            <a:r>
              <a:rPr sz="1400" dirty="0">
                <a:latin typeface="Source Sans 3"/>
                <a:ea typeface="Source Sans 3"/>
                <a:cs typeface="Source Sans 3"/>
                <a:sym typeface="Source Sans 3"/>
              </a:rPr>
              <a:t> ich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meiner</a:t>
            </a:r>
            <a:r>
              <a:rPr sz="1400" dirty="0">
                <a:latin typeface="Source Sans 3"/>
                <a:ea typeface="Source Sans 3"/>
                <a:cs typeface="Source Sans 3"/>
                <a:sym typeface="Source Sans 3"/>
              </a:rPr>
              <a:t> Forschung auf </a:t>
            </a:r>
            <a:r>
              <a:rPr sz="1400" dirty="0" err="1">
                <a:latin typeface="Source Sans 3"/>
                <a:ea typeface="Source Sans 3"/>
                <a:cs typeface="Source Sans 3"/>
                <a:sym typeface="Source Sans 3"/>
              </a:rPr>
              <a:t>gesellschaftlicher</a:t>
            </a:r>
            <a:r>
              <a:rPr sz="1400" dirty="0">
                <a:latin typeface="Source Sans 3"/>
                <a:ea typeface="Source Sans 3"/>
                <a:cs typeface="Source Sans 3"/>
                <a:sym typeface="Source Sans 3"/>
              </a:rPr>
              <a:t> Ebene </a:t>
            </a:r>
            <a:r>
              <a:rPr sz="1400" dirty="0" err="1">
                <a:latin typeface="Source Sans 3"/>
                <a:ea typeface="Source Sans 3"/>
                <a:cs typeface="Source Sans 3"/>
                <a:sym typeface="Source Sans 3"/>
              </a:rPr>
              <a:t>verändern</a:t>
            </a:r>
            <a:r>
              <a:rPr sz="1400" dirty="0">
                <a:latin typeface="Source Sans 3"/>
                <a:ea typeface="Source Sans 3"/>
                <a:cs typeface="Source Sans 3"/>
                <a:sym typeface="Source Sans 3"/>
              </a:rPr>
              <a:t>?</a:t>
            </a:r>
          </a:p>
          <a:p>
            <a:pPr marL="0" lvl="0" indent="0" algn="l" rtl="0">
              <a:spcBef>
                <a:spcPts val="0"/>
              </a:spcBef>
              <a:spcAft>
                <a:spcPts val="300"/>
              </a:spcAft>
              <a:buNone/>
            </a:pPr>
            <a:endParaRPr sz="1400" u="sng" dirty="0">
              <a:latin typeface="Source Sans 3"/>
              <a:ea typeface="Source Sans 3"/>
              <a:cs typeface="Source Sans 3"/>
              <a:sym typeface="Source Sans 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5b3be53495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5b3be53495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Wir befinden uns nun auf der obersten Stufe unseres Impact Pathways.</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5b3be53495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35b3be53495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a:latin typeface="Source Sans 3"/>
                <a:ea typeface="Source Sans 3"/>
                <a:cs typeface="Source Sans 3"/>
                <a:sym typeface="Source Sans 3"/>
              </a:rPr>
              <a:t>TONSPUR:</a:t>
            </a:r>
            <a:endParaRPr sz="1400" b="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Erläuterung der Zielsetzung:</a:t>
            </a:r>
            <a:endParaRPr sz="1400">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Ihr lernt den Begriff „gesellschaftlicher Impact“ näher kennen</a:t>
            </a:r>
            <a:endParaRPr sz="1400">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Ihr setzt eure individuellen Impact-Ziele</a:t>
            </a:r>
            <a:endParaRPr sz="1400">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Ihr lernt Wissenschaftskommunikation als Weg zu gesellschaftlichem Impact kennen.</a:t>
            </a:r>
            <a:endParaRPr sz="1400">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sz="1400">
              <a:latin typeface="Source Sans 3"/>
              <a:ea typeface="Source Sans 3"/>
              <a:cs typeface="Source Sans 3"/>
              <a:sym typeface="Source Sans 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468115c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468115c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Kennenlernrunde</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u="sng"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DIDAKTISCHE ANMERKUNG:</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Stuhl- oder Stehkreis, abhängig von der Räumlichkeit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Teilnehmende beantworten nacheinander die Fragen.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Referent*innen stellen sich ebenfalls entlang der Fragen vor.</a:t>
            </a: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f467afaf9b_9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f467afaf9b_9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sz="1400" b="1" dirty="0">
                <a:latin typeface="Source Sans 3"/>
                <a:ea typeface="Source Sans 3"/>
                <a:cs typeface="Source Sans 3"/>
                <a:sym typeface="Source Sans 3"/>
              </a:rPr>
              <a:t>TONSPUR:</a:t>
            </a:r>
            <a:endParaRPr sz="1400" b="1" u="sng" dirty="0">
              <a:latin typeface="Source Sans 3"/>
              <a:ea typeface="Source Sans 3"/>
              <a:cs typeface="Source Sans 3"/>
              <a:sym typeface="Source Sans 3"/>
            </a:endParaRPr>
          </a:p>
          <a:p>
            <a:pPr marL="457200" lvl="0" indent="-298450" algn="l" rtl="0">
              <a:spcBef>
                <a:spcPts val="0"/>
              </a:spcBef>
              <a:spcAft>
                <a:spcPts val="300"/>
              </a:spcAft>
              <a:buSzPts val="1100"/>
              <a:buChar char="●"/>
            </a:pPr>
            <a:r>
              <a:rPr sz="1400" dirty="0" err="1">
                <a:latin typeface="Source Sans 3"/>
                <a:ea typeface="Source Sans 3"/>
                <a:cs typeface="Source Sans 3"/>
                <a:sym typeface="Source Sans 3"/>
              </a:rPr>
              <a:t>Gesellschaftlicher</a:t>
            </a:r>
            <a:r>
              <a:rPr sz="1400" dirty="0">
                <a:latin typeface="Source Sans 3"/>
                <a:ea typeface="Source Sans 3"/>
                <a:cs typeface="Source Sans 3"/>
                <a:sym typeface="Source Sans 3"/>
              </a:rPr>
              <a:t> Impact </a:t>
            </a:r>
            <a:r>
              <a:rPr sz="1400" dirty="0" err="1">
                <a:latin typeface="Source Sans 3"/>
                <a:ea typeface="Source Sans 3"/>
                <a:cs typeface="Source Sans 3"/>
                <a:sym typeface="Source Sans 3"/>
              </a:rPr>
              <a:t>als</a:t>
            </a:r>
            <a:r>
              <a:rPr sz="1400" dirty="0">
                <a:latin typeface="Source Sans 3"/>
                <a:ea typeface="Source Sans 3"/>
                <a:cs typeface="Source Sans 3"/>
                <a:sym typeface="Source Sans 3"/>
              </a:rPr>
              <a:t> „Benefit“, also </a:t>
            </a:r>
            <a:r>
              <a:rPr sz="1400" dirty="0" err="1">
                <a:latin typeface="Source Sans 3"/>
                <a:ea typeface="Source Sans 3"/>
                <a:cs typeface="Source Sans 3"/>
                <a:sym typeface="Source Sans 3"/>
              </a:rPr>
              <a:t>als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Nutzen</a:t>
            </a:r>
            <a:r>
              <a:rPr sz="1400" dirty="0">
                <a:latin typeface="Source Sans 3"/>
                <a:ea typeface="Source Sans 3"/>
                <a:cs typeface="Source Sans 3"/>
                <a:sym typeface="Source Sans 3"/>
              </a:rPr>
              <a:t> für die Gesellschaft </a:t>
            </a:r>
            <a:r>
              <a:rPr sz="1400" dirty="0" err="1">
                <a:latin typeface="Source Sans 3"/>
                <a:ea typeface="Source Sans 3"/>
                <a:cs typeface="Source Sans 3"/>
                <a:sym typeface="Source Sans 3"/>
              </a:rPr>
              <a:t>bzw</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einzelne</a:t>
            </a:r>
            <a:r>
              <a:rPr sz="1400" dirty="0">
                <a:latin typeface="Source Sans 3"/>
                <a:ea typeface="Source Sans 3"/>
                <a:cs typeface="Source Sans 3"/>
                <a:sym typeface="Source Sans 3"/>
              </a:rPr>
              <a:t> Gruppen </a:t>
            </a:r>
            <a:r>
              <a:rPr sz="1400" dirty="0" err="1">
                <a:latin typeface="Source Sans 3"/>
                <a:ea typeface="Source Sans 3"/>
                <a:cs typeface="Source Sans 3"/>
                <a:sym typeface="Source Sans 3"/>
              </a:rPr>
              <a:t>oder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Organisationen</a:t>
            </a:r>
            <a:endParaRPr sz="1400" dirty="0">
              <a:latin typeface="Source Sans 3"/>
              <a:ea typeface="Source Sans 3"/>
              <a:cs typeface="Source Sans 3"/>
              <a:sym typeface="Source Sans 3"/>
            </a:endParaRPr>
          </a:p>
          <a:p>
            <a:pPr marL="457200" lvl="0" indent="-298450" algn="l" rtl="0">
              <a:spcBef>
                <a:spcPts val="0"/>
              </a:spcBef>
              <a:spcAft>
                <a:spcPts val="300"/>
              </a:spcAft>
              <a:buSzPts val="1100"/>
              <a:buChar char="●"/>
            </a:pPr>
            <a:r>
              <a:rPr sz="1400" dirty="0" err="1">
                <a:latin typeface="Source Sans 3"/>
                <a:ea typeface="Source Sans 3"/>
                <a:cs typeface="Source Sans 3"/>
                <a:sym typeface="Source Sans 3"/>
              </a:rPr>
              <a:t>Hinweis</a:t>
            </a:r>
            <a:r>
              <a:rPr sz="1400" dirty="0">
                <a:latin typeface="Source Sans 3"/>
                <a:ea typeface="Source Sans 3"/>
                <a:cs typeface="Source Sans 3"/>
                <a:sym typeface="Source Sans 3"/>
              </a:rPr>
              <a:t> auf Zeitlichkeit:</a:t>
            </a:r>
          </a:p>
          <a:p>
            <a:pPr marL="914400" lvl="1" indent="-298450" algn="l" rtl="0">
              <a:spcBef>
                <a:spcPts val="0"/>
              </a:spcBef>
              <a:spcAft>
                <a:spcPts val="300"/>
              </a:spcAft>
              <a:buSzPts val="1100"/>
              <a:buChar char="○"/>
            </a:pPr>
            <a:r>
              <a:rPr sz="1400" dirty="0">
                <a:latin typeface="Source Sans 3"/>
                <a:ea typeface="Source Sans 3"/>
                <a:cs typeface="Source Sans 3"/>
                <a:sym typeface="Source Sans 3"/>
              </a:rPr>
              <a:t>Impact </a:t>
            </a:r>
            <a:r>
              <a:rPr sz="1400" dirty="0" err="1">
                <a:latin typeface="Source Sans 3"/>
                <a:ea typeface="Source Sans 3"/>
                <a:cs typeface="Source Sans 3"/>
                <a:sym typeface="Source Sans 3"/>
              </a:rPr>
              <a:t>entfaltet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sich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zeitversetzt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zur</a:t>
            </a:r>
            <a:r>
              <a:rPr sz="1400" dirty="0">
                <a:latin typeface="Source Sans 3"/>
                <a:ea typeface="Source Sans 3"/>
                <a:cs typeface="Source Sans 3"/>
                <a:sym typeface="Source Sans 3"/>
              </a:rPr>
              <a:t> Forschung</a:t>
            </a:r>
          </a:p>
          <a:p>
            <a:pPr marL="914400" lvl="1" indent="-298450" algn="l" rtl="0">
              <a:spcBef>
                <a:spcPts val="0"/>
              </a:spcBef>
              <a:spcAft>
                <a:spcPts val="300"/>
              </a:spcAft>
              <a:buSzPts val="1100"/>
              <a:buChar char="○"/>
            </a:pPr>
            <a:r>
              <a:rPr sz="1400" dirty="0">
                <a:latin typeface="Source Sans 3"/>
                <a:ea typeface="Source Sans 3"/>
                <a:cs typeface="Source Sans 3"/>
                <a:sym typeface="Source Sans 3"/>
              </a:rPr>
              <a:t>Er </a:t>
            </a:r>
            <a:r>
              <a:rPr sz="1400" dirty="0" err="1">
                <a:latin typeface="Source Sans 3"/>
                <a:ea typeface="Source Sans 3"/>
                <a:cs typeface="Source Sans 3"/>
                <a:sym typeface="Source Sans 3"/>
              </a:rPr>
              <a:t>ist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daher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als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langfristiges</a:t>
            </a:r>
            <a:r>
              <a:rPr sz="1400" dirty="0">
                <a:latin typeface="Source Sans 3"/>
                <a:ea typeface="Source Sans 3"/>
                <a:cs typeface="Source Sans 3"/>
                <a:sym typeface="Source Sans 3"/>
              </a:rPr>
              <a:t> Ziel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verstehen</a:t>
            </a:r>
          </a:p>
          <a:p>
            <a:pPr marL="457200" lvl="0" indent="-298450" algn="l" rtl="0">
              <a:spcBef>
                <a:spcPts val="0"/>
              </a:spcBef>
              <a:spcAft>
                <a:spcPts val="300"/>
              </a:spcAft>
              <a:buSzPts val="1100"/>
              <a:buChar char="●"/>
            </a:pPr>
            <a:r>
              <a:rPr sz="1400" dirty="0" err="1">
                <a:latin typeface="Source Sans 3"/>
                <a:ea typeface="Source Sans 3"/>
                <a:cs typeface="Source Sans 3"/>
                <a:sym typeface="Source Sans 3"/>
              </a:rPr>
              <a:t>Nichtmenschliche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Entitäten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sind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eingeschlossen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Beispiel</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Umweltwissenschaften</a:t>
            </a:r>
            <a:r>
              <a:rPr sz="1400" dirty="0">
                <a:latin typeface="Source Sans 3"/>
                <a:ea typeface="Source Sans 3"/>
                <a:cs typeface="Source Sans 3"/>
                <a:sym typeface="Source Sans 3"/>
              </a:rPr>
              <a:t>)</a:t>
            </a:r>
            <a:endParaRPr lang="de-DE" sz="1400" dirty="0">
              <a:latin typeface="Source Sans 3"/>
              <a:ea typeface="Source Sans 3"/>
              <a:cs typeface="Source Sans 3"/>
              <a:sym typeface="Source Sans 3"/>
            </a:endParaRPr>
          </a:p>
          <a:p>
            <a:pPr marL="0" lvl="0" indent="0" algn="l" rtl="0">
              <a:spcBef>
                <a:spcPts val="800"/>
              </a:spcBef>
              <a:spcAft>
                <a:spcPts val="200"/>
              </a:spcAft>
              <a:buNone/>
            </a:pPr>
            <a:endParaRPr lang="de-DE" sz="1400" b="1" dirty="0">
              <a:latin typeface="Source Sans 3"/>
              <a:ea typeface="Source Sans 3"/>
              <a:cs typeface="Source Sans 3"/>
              <a:sym typeface="Source Sans 3"/>
            </a:endParaRPr>
          </a:p>
          <a:p>
            <a:pPr marL="0" lvl="0" indent="0" algn="l" rtl="0">
              <a:spcBef>
                <a:spcPts val="800"/>
              </a:spcBef>
              <a:spcAft>
                <a:spcPts val="200"/>
              </a:spcAft>
              <a:buNone/>
            </a:pPr>
            <a:r>
              <a:rPr lang="de-DE" sz="1400" b="1" dirty="0">
                <a:latin typeface="Source Sans 3"/>
                <a:ea typeface="Source Sans 3"/>
                <a:cs typeface="Source Sans 3"/>
                <a:sym typeface="Source Sans 3"/>
              </a:rPr>
              <a:t>QUELLE:</a:t>
            </a:r>
            <a:endParaRPr lang="de-DE" sz="1400" b="1" u="sng" dirty="0">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b="0" i="0" u="none" strike="noStrike" cap="none" dirty="0">
                <a:solidFill>
                  <a:srgbClr val="000000"/>
                </a:solidFill>
                <a:effectLst/>
                <a:latin typeface="Source Sans 3"/>
                <a:ea typeface="Source Sans 3"/>
                <a:cs typeface="Source Sans 3"/>
                <a:sym typeface="Source Sans 3"/>
              </a:rPr>
              <a:t>Reed, Ferré, M., Martin-Ortega, J., Blanche, R., Lawford-Rolfe, R., </a:t>
            </a:r>
            <a:r>
              <a:rPr lang="de-DE" sz="1400" b="0" i="0" u="none" strike="noStrike" cap="none" dirty="0" err="1">
                <a:solidFill>
                  <a:srgbClr val="000000"/>
                </a:solidFill>
                <a:effectLst/>
                <a:latin typeface="Source Sans 3"/>
                <a:ea typeface="Source Sans 3"/>
                <a:cs typeface="Source Sans 3"/>
                <a:sym typeface="Source Sans 3"/>
              </a:rPr>
              <a:t>Dallimer</a:t>
            </a:r>
            <a:r>
              <a:rPr lang="de-DE" sz="1400" b="0" i="0" u="none" strike="noStrike" cap="none" dirty="0">
                <a:solidFill>
                  <a:srgbClr val="000000"/>
                </a:solidFill>
                <a:effectLst/>
                <a:latin typeface="Source Sans 3"/>
                <a:ea typeface="Source Sans 3"/>
                <a:cs typeface="Source Sans 3"/>
                <a:sym typeface="Source Sans 3"/>
              </a:rPr>
              <a:t>, M. &amp; Holden, J. (2021): </a:t>
            </a:r>
            <a:r>
              <a:rPr lang="de-DE" sz="1400" b="0" i="0" u="none" strike="noStrike" cap="none" dirty="0" err="1">
                <a:solidFill>
                  <a:srgbClr val="000000"/>
                </a:solidFill>
                <a:effectLst/>
                <a:latin typeface="Source Sans 3"/>
                <a:ea typeface="Source Sans 3"/>
                <a:cs typeface="Source Sans 3"/>
                <a:sym typeface="Source Sans 3"/>
              </a:rPr>
              <a:t>Evaluating</a:t>
            </a:r>
            <a:r>
              <a:rPr lang="de-DE" sz="1400" b="0" i="0" u="none" strike="noStrike" cap="none" dirty="0">
                <a:solidFill>
                  <a:srgbClr val="000000"/>
                </a:solidFill>
                <a:effectLst/>
                <a:latin typeface="Source Sans 3"/>
                <a:ea typeface="Source Sans 3"/>
                <a:cs typeface="Source Sans 3"/>
                <a:sym typeface="Source Sans 3"/>
              </a:rPr>
              <a:t> </a:t>
            </a:r>
            <a:r>
              <a:rPr lang="de-DE" sz="1400" b="0" i="0" u="none" strike="noStrike" cap="none" dirty="0" err="1">
                <a:solidFill>
                  <a:srgbClr val="000000"/>
                </a:solidFill>
                <a:effectLst/>
                <a:latin typeface="Source Sans 3"/>
                <a:ea typeface="Source Sans 3"/>
                <a:cs typeface="Source Sans 3"/>
                <a:sym typeface="Source Sans 3"/>
              </a:rPr>
              <a:t>impact</a:t>
            </a:r>
            <a:r>
              <a:rPr lang="de-DE" sz="1400" b="0" i="0" u="none" strike="noStrike" cap="none" dirty="0">
                <a:solidFill>
                  <a:srgbClr val="000000"/>
                </a:solidFill>
                <a:effectLst/>
                <a:latin typeface="Source Sans 3"/>
                <a:ea typeface="Source Sans 3"/>
                <a:cs typeface="Source Sans 3"/>
                <a:sym typeface="Source Sans 3"/>
              </a:rPr>
              <a:t> </a:t>
            </a:r>
            <a:r>
              <a:rPr lang="de-DE" sz="1400" b="0" i="0" u="none" strike="noStrike" cap="none" dirty="0" err="1">
                <a:solidFill>
                  <a:srgbClr val="000000"/>
                </a:solidFill>
                <a:effectLst/>
                <a:latin typeface="Source Sans 3"/>
                <a:ea typeface="Source Sans 3"/>
                <a:cs typeface="Source Sans 3"/>
                <a:sym typeface="Source Sans 3"/>
              </a:rPr>
              <a:t>from</a:t>
            </a:r>
            <a:r>
              <a:rPr lang="de-DE" sz="1400" b="0" i="0" u="none" strike="noStrike" cap="none" dirty="0">
                <a:solidFill>
                  <a:srgbClr val="000000"/>
                </a:solidFill>
                <a:effectLst/>
                <a:latin typeface="Source Sans 3"/>
                <a:ea typeface="Source Sans 3"/>
                <a:cs typeface="Source Sans 3"/>
                <a:sym typeface="Source Sans 3"/>
              </a:rPr>
              <a:t> </a:t>
            </a:r>
            <a:r>
              <a:rPr lang="de-DE" sz="1400" b="0" i="0" u="none" strike="noStrike" cap="none" dirty="0" err="1">
                <a:solidFill>
                  <a:srgbClr val="000000"/>
                </a:solidFill>
                <a:effectLst/>
                <a:latin typeface="Source Sans 3"/>
                <a:ea typeface="Source Sans 3"/>
                <a:cs typeface="Source Sans 3"/>
                <a:sym typeface="Source Sans 3"/>
              </a:rPr>
              <a:t>research</a:t>
            </a:r>
            <a:r>
              <a:rPr lang="de-DE" sz="1400" b="0" i="0" u="none" strike="noStrike" cap="none" dirty="0">
                <a:solidFill>
                  <a:srgbClr val="000000"/>
                </a:solidFill>
                <a:effectLst/>
                <a:latin typeface="Source Sans 3"/>
                <a:ea typeface="Source Sans 3"/>
                <a:cs typeface="Source Sans 3"/>
                <a:sym typeface="Source Sans 3"/>
              </a:rPr>
              <a:t>: A </a:t>
            </a:r>
            <a:r>
              <a:rPr lang="de-DE" sz="1400" b="0" i="0" u="none" strike="noStrike" cap="none" dirty="0" err="1">
                <a:solidFill>
                  <a:srgbClr val="000000"/>
                </a:solidFill>
                <a:effectLst/>
                <a:latin typeface="Source Sans 3"/>
                <a:ea typeface="Source Sans 3"/>
                <a:cs typeface="Source Sans 3"/>
                <a:sym typeface="Source Sans 3"/>
              </a:rPr>
              <a:t>methodological</a:t>
            </a:r>
            <a:r>
              <a:rPr lang="de-DE" sz="1400" b="0" i="0" u="none" strike="noStrike" cap="none" dirty="0">
                <a:solidFill>
                  <a:srgbClr val="000000"/>
                </a:solidFill>
                <a:effectLst/>
                <a:latin typeface="Source Sans 3"/>
                <a:ea typeface="Source Sans 3"/>
                <a:cs typeface="Source Sans 3"/>
                <a:sym typeface="Source Sans 3"/>
              </a:rPr>
              <a:t> </a:t>
            </a:r>
            <a:r>
              <a:rPr lang="de-DE" sz="1400" b="0" i="0" u="none" strike="noStrike" cap="none" dirty="0" err="1">
                <a:solidFill>
                  <a:srgbClr val="000000"/>
                </a:solidFill>
                <a:effectLst/>
                <a:latin typeface="Source Sans 3"/>
                <a:ea typeface="Source Sans 3"/>
                <a:cs typeface="Source Sans 3"/>
                <a:sym typeface="Source Sans 3"/>
              </a:rPr>
              <a:t>framework</a:t>
            </a:r>
            <a:r>
              <a:rPr lang="de-DE" sz="1400" b="0" i="0" u="none" strike="noStrike" cap="none" dirty="0">
                <a:solidFill>
                  <a:srgbClr val="000000"/>
                </a:solidFill>
                <a:effectLst/>
                <a:latin typeface="Source Sans 3"/>
                <a:ea typeface="Source Sans 3"/>
                <a:cs typeface="Source Sans 3"/>
                <a:sym typeface="Source Sans 3"/>
              </a:rPr>
              <a:t>. Research Policy, 50(4), 104147.</a:t>
            </a:r>
            <a:endParaRPr sz="1400" dirty="0">
              <a:latin typeface="Source Sans 3"/>
              <a:ea typeface="Source Sans 3"/>
              <a:cs typeface="Source Sans 3"/>
              <a:sym typeface="Source Sans 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c9c09bd53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c9c09bd53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lang="de-DE" sz="1400" b="1" noProof="1">
                <a:latin typeface="Source Sans 3"/>
                <a:ea typeface="Source Sans 3"/>
                <a:cs typeface="Source Sans 3"/>
                <a:sym typeface="Source Sans 3"/>
              </a:rPr>
              <a:t>TONSPUR:</a:t>
            </a:r>
            <a:endParaRPr lang="de-DE" sz="1400" b="1" u="sng" noProof="1">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Es gibt Forschung zu gesellschaftlichem Impact. Hier eine Studie von Fecher/Hebing, die sich mit der Frage auseinandersetzt, wie sich Forschende gesellschaftlichem Impact nähern.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499 Forschende befragt, mehrere Antwortmöglichkeiten pro Person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Es zeigen sich:</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diverse Impact-Ziele, aufgeteilt in gesellschaftliche Bereiche, u. a. …</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Hinweis: allgemeinere Formulierungen aufgrund geclusterter Disziplinen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unterschiedliche Ziele in unterschiedlichen Disziplinen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 und damit auch unterschiedliche Gruppen, die sich als Zielgruppen eignen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“Aufmerksamkeit/Ruhm” wurde so selten ausgewählt, dass es nicht aufgeführt wurde</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Unterschiede je nach Disziplin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Geisteswissenschaften: eher kultur- und diskursorientierte Ziele</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Sozialwissenschaften: diskurs-, sozial- und politikorientierte Ziele</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Naturwissenschaften: eher technik-, gesundheits- und umweltorientierte Ziele (das Hauptziel der Naturwissenschaftler*innen ist es, technische Innovationen voranzutreiben (59 %), gefolgt von einem Beitrag zur Bildung (58 %) und zum Wohlergehen der Bevölkerung (46 %))</a:t>
            </a:r>
            <a:endParaRPr lang="de-DE" sz="1400" b="1"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Häufigstes Ziel bei allen: Einen Beitrag zur Bildung zu leisten (87 % in den Geisteswissenschaften, 70 % in den Sozialwissenschaften, 58 % in den Naturwissenschaften).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Verbindung zur Definition von Impact als „Benefit“ bzw. Nutzen: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Sozialer Nutzen: links unten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Ökologischer Nutzen: unten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Wirtschaftlicher Nutzen: rechts unten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Kultureller Nutzen: rechts oben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Was die Studie nicht zeigt:</a:t>
            </a:r>
            <a:endParaRPr lang="de-DE" sz="1400" b="1"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Forschende können atypische Impact-Ziele haben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Sagt wenig darüber aus, „wie“ man Wirkung erzielt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Nicht alle Forschenden halten gesellschaftliche Auswirkungen für lohnenswert (aber 89 % betrachten öffentliches Engagement als Teil ihrer Arbeit).</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DIDAKTISCHE ANMERKUNG:</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Diskussionsfrage: Überraschen euch die Ergebnisse?</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Hinweis darauf, dass die Impact-Ziele, die im Rahmen der School formuliert werden, deutlich konkreter sein dürfen.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QUELLEN:</a:t>
            </a:r>
            <a:endParaRPr lang="de-DE" sz="1400" b="1" u="sng" noProof="1">
              <a:latin typeface="Source Sans 3"/>
              <a:ea typeface="Source Sans 3"/>
              <a:cs typeface="Source Sans 3"/>
              <a:sym typeface="Source Sans 3"/>
            </a:endParaRPr>
          </a:p>
          <a:p>
            <a:pPr marL="0" lvl="0" indent="0" algn="l" rtl="0">
              <a:spcBef>
                <a:spcPts val="0"/>
              </a:spcBef>
              <a:spcAft>
                <a:spcPts val="300"/>
              </a:spcAft>
              <a:buNone/>
            </a:pPr>
            <a:r>
              <a:rPr lang="de-DE" sz="1400" noProof="1">
                <a:latin typeface="Source Sans 3"/>
                <a:ea typeface="Source Sans 3"/>
                <a:cs typeface="Source Sans 3"/>
                <a:sym typeface="Source Sans 3"/>
              </a:rPr>
              <a:t>Fecher, B., Hebing, M. (2021): How do researchers approach societal impact? PLoS ONE 16(7): e0254006.</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9c14c8447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9c14c8447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lang="de-DE" sz="1400" b="1" noProof="1">
                <a:latin typeface="Source Sans 3"/>
                <a:ea typeface="Source Sans 3"/>
                <a:cs typeface="Source Sans 3"/>
                <a:sym typeface="Source Sans 3"/>
              </a:rPr>
              <a:t>TONSPUR:</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Übung, um sich dem Formulieren eines eigenen Impact-Ziels zu nähern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DIDAKTISCHE ANMERKUNG:</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Die Erfahrungen aus vergangenen Impact Schools zeigen, dass sich Teilnehmende teilweise mehreren Bereichen zuordnen. Es wird empfohlen, dies zuzulassen und dafür mehrere Post-its zu verwenden.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Diskussionsrunde im Anschluss:</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Fiel es leicht, sich einem übergeordneten gesellschaftlichen Bereich zuzuordnen? Wenn nein, warum nicht?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Aufgreifen, in welchen Bereichen es sich häuft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Welche Abweichungen zu den Studienergebnissen von Fecher/Hebing gibt es?</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91d00d174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91d00d174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lang="de-DE" sz="1400" b="1" noProof="1">
                <a:latin typeface="Source Sans 3"/>
                <a:ea typeface="Source Sans 3"/>
                <a:cs typeface="Source Sans 3"/>
                <a:sym typeface="Source Sans 3"/>
              </a:rPr>
              <a:t>TONSPUR:</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Übung, um sich dem Formulieren eines eigenen Impact-Ziels zu nähern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DIDAKTISCHE ANMERKUNG:</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Die Erfahrungen aus vergangenen Impact Schools zeigen, dass sich Teilnehmende teilweise mehreren Bereichen zuordnen. Es wird empfohlen, dies zuzulassen und dafür mehrere Post-its zu verwenden.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Diskussionsrunde im Anschluss:</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Fiel es leicht, sich einem übergeordneten gesellschaftlichen Bereich zuzuordnen? Wenn nein, warum nicht?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Aufgreifen, in welchen Bereichen es sich häuft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Welche Abweichungen zu den Studienergebnissen von Fecher/Hebing gibt es?</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41cb743f83_0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41cb743f83_0_8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lang="de-DE" sz="1400" b="1" noProof="1">
                <a:latin typeface="Source Sans 3"/>
                <a:ea typeface="Source Sans 3"/>
                <a:cs typeface="Source Sans 3"/>
                <a:sym typeface="Source Sans 3"/>
              </a:rPr>
              <a:t>TONSPUR:</a:t>
            </a:r>
            <a:endParaRPr lang="de-DE" sz="1400" b="1" u="sng" noProof="1">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Erläuterung der Motivationen</a:t>
            </a:r>
            <a:endParaRPr lang="de-DE" sz="1400" b="1"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Individuelle Motivation: Meine Arbeit ist relevant, und ich habe ein Interesse daran, andere daran teilhaben zu lassen.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Institutionelle Motivation: Ich und/oder meine Einrichtung sind (finanziell) davon abhängig, dass meine Forschung als relevant wahrgenommen wird und ich meine Forschung außerhalb der akademischen Welt kommuniziere.</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Idealistische Motivation: Gesellschaftliche Herausforderungen können nur mithilfe von Wissenschaft angegangen werden. Der Wille, gesellschaftliche Probleme zu lösen, ist der Grund für wissenschaftliches Engagement.</a:t>
            </a:r>
          </a:p>
          <a:p>
            <a:pPr marL="457200" lvl="0" indent="-298450" algn="l" rtl="0">
              <a:spcBef>
                <a:spcPts val="0"/>
              </a:spcBef>
              <a:spcAft>
                <a:spcPts val="300"/>
              </a:spcAft>
              <a:buSzPts val="1100"/>
              <a:buChar char="●"/>
            </a:pPr>
            <a:r>
              <a:rPr lang="de-DE" sz="1400" noProof="1">
                <a:latin typeface="Source Sans 3"/>
                <a:ea typeface="Source Sans 3"/>
                <a:cs typeface="Source Sans 3"/>
                <a:sym typeface="Source Sans 3"/>
              </a:rPr>
              <a:t>Es müssen nicht alle dieser Motivationen zutreffen, um sich Gedanken über den gesellschaftlichen Impact der eigenen Forschung machen zu wollen, aber:</a:t>
            </a:r>
          </a:p>
          <a:p>
            <a:pPr marL="914400" lvl="1" indent="-298450" algn="l" rtl="0">
              <a:spcBef>
                <a:spcPts val="0"/>
              </a:spcBef>
              <a:spcAft>
                <a:spcPts val="300"/>
              </a:spcAft>
              <a:buSzPts val="1100"/>
              <a:buChar char="●"/>
            </a:pPr>
            <a:r>
              <a:rPr lang="de-DE" sz="1400" noProof="1">
                <a:latin typeface="Source Sans 3"/>
                <a:ea typeface="Source Sans 3"/>
                <a:cs typeface="Source Sans 3"/>
                <a:sym typeface="Source Sans 3"/>
              </a:rPr>
              <a:t>Alle Motivationen sind triftige Gründe, um sich über gesellschaftlichen Impact Gedanken zu machen</a:t>
            </a:r>
          </a:p>
          <a:p>
            <a:pPr marL="0" lvl="0" indent="0" algn="l" rtl="0">
              <a:spcBef>
                <a:spcPts val="0"/>
              </a:spcBef>
              <a:spcAft>
                <a:spcPts val="300"/>
              </a:spcAft>
              <a:buNone/>
            </a:pPr>
            <a:endParaRPr lang="de-DE" sz="1400" noProof="1">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DIDAKTISCHE ANMERKUNGEN:</a:t>
            </a:r>
            <a:endParaRPr lang="de-DE" sz="1400" b="1" u="sng" noProof="1">
              <a:latin typeface="Source Sans 3"/>
              <a:ea typeface="Source Sans 3"/>
              <a:cs typeface="Source Sans 3"/>
              <a:sym typeface="Source Sans 3"/>
            </a:endParaRPr>
          </a:p>
          <a:p>
            <a:pPr marL="457200" lvl="0" indent="-298450" algn="l" rtl="0">
              <a:spcBef>
                <a:spcPts val="0"/>
              </a:spcBef>
              <a:spcAft>
                <a:spcPts val="300"/>
              </a:spcAft>
              <a:buSzPts val="1100"/>
              <a:buChar char="●"/>
            </a:pPr>
            <a:r>
              <a:rPr lang="de-DE" sz="1400" noProof="1">
                <a:latin typeface="Source Sans 3"/>
                <a:ea typeface="Source Sans 3"/>
                <a:cs typeface="Source Sans 3"/>
                <a:sym typeface="Source Sans 3"/>
              </a:rPr>
              <a:t>Diskussionsfragen:</a:t>
            </a:r>
          </a:p>
          <a:p>
            <a:pPr marL="914400" lvl="1" indent="-298450" algn="l" rtl="0">
              <a:spcBef>
                <a:spcPts val="0"/>
              </a:spcBef>
              <a:spcAft>
                <a:spcPts val="300"/>
              </a:spcAft>
              <a:buSzPts val="1100"/>
              <a:buChar char="○"/>
            </a:pPr>
            <a:r>
              <a:rPr lang="de-DE" sz="1400" noProof="1">
                <a:latin typeface="Source Sans 3"/>
                <a:ea typeface="Source Sans 3"/>
                <a:cs typeface="Source Sans 3"/>
                <a:sym typeface="Source Sans 3"/>
              </a:rPr>
              <a:t>Spielt das bei euch eine Rolle?</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SzPts val="1100"/>
              <a:buChar char="○"/>
            </a:pPr>
            <a:r>
              <a:rPr lang="de-DE" sz="1400" noProof="1">
                <a:latin typeface="Source Sans 3"/>
                <a:ea typeface="Source Sans 3"/>
                <a:cs typeface="Source Sans 3"/>
                <a:sym typeface="Source Sans 3"/>
              </a:rPr>
              <a:t>Warum seid ihr hier, gibt es externe Erwartungen?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5b3be53495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5b3be53495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Beispiele für Impact-Ziele aus vergangenen Impact Schools</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DIDAKTISCHE ANMERKUNG:</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Darauf hinweisen, dass diese deutlich konkreter formuliert sind als die sehr allgemein gehaltenen Ziele aus der Studie von Fecher/Hebing.</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Dazu ermutigen, selbst spezifischer zu werden, indem die Teilnehmenden sich den übergeordneten Bereich anschauen, dem sie sich zugeordnet haben, und von dort aus einen konkreteren Bezug zu ihrem Forschungsthema herstellen.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SzPts val="1100"/>
              <a:buChar char="●"/>
            </a:pPr>
            <a:r>
              <a:rPr lang="de-DE" sz="1400" noProof="1">
                <a:latin typeface="Source Sans 3"/>
                <a:ea typeface="Source Sans 3"/>
                <a:cs typeface="Source Sans 3"/>
                <a:sym typeface="Source Sans 3"/>
              </a:rPr>
              <a:t>Die dargestellten Impact-Ziele wurden allesamt von ehemaligen Teilnehmenden der Impact School formuliert.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91d00d174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91d00d174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sz="1400" b="1">
                <a:latin typeface="Source Sans 3"/>
                <a:ea typeface="Source Sans 3"/>
                <a:cs typeface="Source Sans 3"/>
                <a:sym typeface="Source Sans 3"/>
              </a:rPr>
              <a:t>DIDAKTISCHE ANMERKUNG:</a:t>
            </a:r>
            <a:endParaRPr sz="1400" b="1" u="sng">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Kurzes Plenum zu den Impact-Zielen</a:t>
            </a:r>
            <a:endParaRPr sz="140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Teilnehmende verwechseln ihren angestrebten gesellschaftlichen Impact schnell mit dem konkreten Beitrag, den ihre Forschung leisten kann. Zum Beispiel: „Eine Alternative zu Lithium-Batterien entwickeln“ statt „zu einer klimaneutralen Energieversorgung beitragen“. Hilfreich ist es hier, den Impact als „Benefit“ zu beschreiben, um vom Beitrag („was?“) zum Impact („wofür?“) zu kommen.</a:t>
            </a:r>
            <a:endParaRPr sz="1400">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sz="1400">
              <a:latin typeface="Source Sans 3"/>
              <a:ea typeface="Source Sans 3"/>
              <a:cs typeface="Source Sans 3"/>
              <a:sym typeface="Source Sans 3"/>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91d00d17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91d00d17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sz="1400" b="1">
                <a:latin typeface="Source Sans 3"/>
                <a:ea typeface="Source Sans 3"/>
                <a:cs typeface="Source Sans 3"/>
                <a:sym typeface="Source Sans 3"/>
              </a:rPr>
              <a:t>DIDAKTISCHE ANMERKUNG:</a:t>
            </a:r>
            <a:endParaRPr sz="1400" b="1" u="sng">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Kurzes Plenum zu den Impact-Zielen</a:t>
            </a:r>
            <a:endParaRPr sz="140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a:latin typeface="Source Sans 3"/>
                <a:ea typeface="Source Sans 3"/>
                <a:cs typeface="Source Sans 3"/>
                <a:sym typeface="Source Sans 3"/>
              </a:rPr>
              <a:t>Teilnehmende verwechseln ihren angestrebten gesellschaftlichen Impact schnell mit dem konkreten Beitrag, den ihre Forschung leisten kann. Zum Beispiel: „Eine Alternative zu Lithium-Batterien entwickeln“ statt „zu einer klimaneutralen Energieversorgung beitragen“. Hilfreich ist es hier, den Impact als „Benefit“ zu beschreiben, um vom Beitrag („was?“) zum Impact („wofür?“) zu kommen.</a:t>
            </a:r>
            <a:endParaRPr sz="1400" u="sng">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sz="1400">
              <a:latin typeface="Source Sans 3"/>
              <a:ea typeface="Source Sans 3"/>
              <a:cs typeface="Source Sans 3"/>
              <a:sym typeface="Source Sans 3"/>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1bf8fa7ec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1bf8fa7ec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QUELLEN:</a:t>
            </a:r>
            <a:endParaRPr sz="1400" b="1" dirty="0">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dirty="0">
                <a:latin typeface="Source Sans 3"/>
                <a:ea typeface="Source Sans 3"/>
                <a:cs typeface="Source Sans 3"/>
                <a:sym typeface="Source Sans 3"/>
              </a:rPr>
              <a:t>Grafik: </a:t>
            </a:r>
            <a:r>
              <a:rPr sz="1400" dirty="0">
                <a:latin typeface="Source Sans 3"/>
                <a:ea typeface="Source Sans 3"/>
                <a:cs typeface="Source Sans 3"/>
                <a:sym typeface="Source Sans 3"/>
              </a:rPr>
              <a:t>https://</a:t>
            </a:r>
            <a:r>
              <a:rPr sz="1400" dirty="0" err="1">
                <a:latin typeface="Source Sans 3"/>
                <a:ea typeface="Source Sans 3"/>
                <a:cs typeface="Source Sans 3"/>
                <a:sym typeface="Source Sans 3"/>
              </a:rPr>
              <a:t>unsplash.com</a:t>
            </a:r>
            <a:r>
              <a:rPr sz="1400" dirty="0">
                <a:latin typeface="Source Sans 3"/>
                <a:ea typeface="Source Sans 3"/>
                <a:cs typeface="Source Sans 3"/>
                <a:sym typeface="Source Sans 3"/>
              </a:rPr>
              <a:t>/photos/white-and-red-ceramic-mug-filled-with-tea-7liDpl93wt4</a:t>
            </a:r>
            <a:endParaRPr sz="1400" dirty="0">
              <a:solidFill>
                <a:schemeClr val="dk1"/>
              </a:solidFill>
              <a:latin typeface="Source Sans 3"/>
              <a:ea typeface="Source Sans 3"/>
              <a:cs typeface="Source Sans 3"/>
              <a:sym typeface="Source Sans 3"/>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19bb5a399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19bb5a399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Einstieg in das Thema Wissenschaftskommunikation als Vehikel für gesellschaftlichen Impact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Bedeutung interdisziplinärer und transdisziplinärer Zusammenarbeit in der Wissenschaft für einen breiten gesellschaftlichen Einfluss. Das Zitat verweist darauf, dass wissenschaftliche Forschung, um wirklich bedeutende und weitreichende Auswirkungen auf die Gesellschaft zu haben, über die traditionellen Grenzen einzelner Disziplinen hinausgehen muss.</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noProof="1">
                <a:latin typeface="Source Sans 3"/>
                <a:ea typeface="Source Sans 3"/>
                <a:cs typeface="Source Sans 3"/>
                <a:sym typeface="Source Sans 3"/>
              </a:rPr>
              <a:t>Spaapen, J. &amp; van Drooge, L. (2011): Introducing ‘productive interactions’ in social impact assessment. Research Evaluation, Oxford University Press, vol. 20(3). [Übers. d. Verf.]</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416f6a9b7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416f6a9b7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Vorstellung von Wissenschaft im Dialog</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Zentrale Organisation für Wissenschaftskommunikation in Deutschland</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Im Jahr 2000 von den wichtigsten deutschen Wissenschaftsorganisationen gegründet</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Think-and-Do-Tank für Wissenschaftskommunikation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Erarbeitet praxisrelevantes Wissen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Bietet zielgruppenorientierte Fort- und Weiterbildungen an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Vernetzt unterschiedliche Akteur*innen</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Entwickelt innovative Kommunikationsformate</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WEITERFÜHRENDE INFORMATIONEN:</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https://wissenschaft-im-dialog.de/documents/179/Leitbild_Wissenschaft_im_Dialog.pdf</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u="sng" dirty="0">
              <a:solidFill>
                <a:schemeClr val="dk1"/>
              </a:solidFill>
              <a:latin typeface="Source Sans 3"/>
              <a:ea typeface="Source Sans 3"/>
              <a:cs typeface="Source Sans 3"/>
              <a:sym typeface="Source Sans 3"/>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4b2a66b13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34b2a66b13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200"/>
              </a:spcAft>
              <a:buSzPts val="1100"/>
              <a:buNone/>
            </a:pPr>
            <a:r>
              <a:rPr lang="de-DE" sz="1400" b="1" noProof="1">
                <a:latin typeface="Source Sans 3"/>
                <a:ea typeface="Source Sans 3"/>
                <a:cs typeface="Source Sans 3"/>
                <a:sym typeface="Source Sans 3"/>
              </a:rPr>
              <a:t>TONSPUR:</a:t>
            </a: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Interne Wissenschaftskommunikation (Wissenschaft als Zielgruppe)</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Formell: Lehre, Fachkonferenzen, Publikationen in wissenschaftlichen Journals etc.</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Informell: Austausch unter Wissenschaftler*innen ohne offiziellen Rahmen</a:t>
            </a:r>
            <a:endParaRPr lang="de-DE" sz="1400" noProof="1">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Externe Wissenschaftskommunikation (Fachfremde als Zielgruppe):</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Fremdvermittelt: Jegliche Art von Wissenschaftskommunikation, die nicht von aktiven Wissenschaftler*innen durchgeführt wird. Gängige Beispiele sind der Wissenschaftsjournalismus oder Kommunikationsabteilungen von wissenschaftlichen Einrichtungen.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Selbstvermittelt: Wissenschaftler*innen kommunizieren selbst.</a:t>
            </a:r>
            <a:endParaRPr lang="de-DE" sz="1400" noProof="1">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Anhaltende Debatte: Was zählt zur Wissenschaftskommunikation, was nicht? Andere Begriffe sind z. B. Public Engagement (Fokus auf Partizipation), offene Debatten, ob etwa der Wissenschaftsjournalismus oder der Wissenstrafer der Wissenschaftskommunikation zugeordnet werden können.</a:t>
            </a:r>
            <a:endParaRPr lang="de-DE" sz="1400" noProof="1">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SzPts val="1100"/>
              <a:buNone/>
            </a:pPr>
            <a:endParaRPr lang="de-DE" sz="1400" noProof="1">
              <a:latin typeface="Source Sans 3"/>
              <a:ea typeface="Source Sans 3"/>
              <a:cs typeface="Source Sans 3"/>
              <a:sym typeface="Source Sans 3"/>
            </a:endParaRPr>
          </a:p>
          <a:p>
            <a:pPr marL="0" lvl="0" indent="0" algn="l" rtl="0">
              <a:lnSpc>
                <a:spcPct val="110000"/>
              </a:lnSpc>
              <a:spcBef>
                <a:spcPts val="800"/>
              </a:spcBef>
              <a:spcAft>
                <a:spcPts val="200"/>
              </a:spcAft>
              <a:buNone/>
            </a:pPr>
            <a:r>
              <a:rPr lang="de-DE" sz="1400" b="1" noProof="1">
                <a:latin typeface="Source Sans 3"/>
                <a:ea typeface="Source Sans 3"/>
                <a:cs typeface="Source Sans 3"/>
                <a:sym typeface="Source Sans 3"/>
              </a:rPr>
              <a:t>DIDAKTISCHE ANMERKUNGEN:</a:t>
            </a:r>
            <a:endParaRPr lang="de-DE" sz="1400" b="1" u="sng" noProof="1">
              <a:latin typeface="Source Sans 3"/>
              <a:ea typeface="Source Sans 3"/>
              <a:cs typeface="Source Sans 3"/>
              <a:sym typeface="Source Sans 3"/>
            </a:endParaRPr>
          </a:p>
          <a:p>
            <a:pPr marL="457200" lvl="0" indent="-298450" algn="l" rtl="0">
              <a:lnSpc>
                <a:spcPct val="110000"/>
              </a:lnSpc>
              <a:spcBef>
                <a:spcPts val="0"/>
              </a:spcBef>
              <a:spcAft>
                <a:spcPts val="300"/>
              </a:spcAft>
              <a:buSzPts val="1100"/>
              <a:buChar char="●"/>
            </a:pPr>
            <a:r>
              <a:rPr lang="de-DE" sz="1400" noProof="1">
                <a:latin typeface="Source Sans 3"/>
                <a:ea typeface="Source Sans 3"/>
                <a:cs typeface="Source Sans 3"/>
                <a:sym typeface="Source Sans 3"/>
              </a:rPr>
              <a:t>Mögliche Diskussionsfragen:</a:t>
            </a:r>
          </a:p>
          <a:p>
            <a:pPr marL="914400" lvl="1" indent="-298450" algn="l" rtl="0">
              <a:lnSpc>
                <a:spcPct val="110000"/>
              </a:lnSpc>
              <a:spcBef>
                <a:spcPts val="0"/>
              </a:spcBef>
              <a:spcAft>
                <a:spcPts val="300"/>
              </a:spcAft>
              <a:buSzPts val="1100"/>
              <a:buChar char="○"/>
            </a:pPr>
            <a:r>
              <a:rPr lang="de-DE" sz="1400" noProof="1">
                <a:latin typeface="Source Sans 3"/>
                <a:ea typeface="Source Sans 3"/>
                <a:cs typeface="Source Sans 3"/>
                <a:sym typeface="Source Sans 3"/>
              </a:rPr>
              <a:t>Handzeichen: Erfahrungen mit interner vs. externer Wissenschaftskommunikation</a:t>
            </a:r>
          </a:p>
          <a:p>
            <a:pPr marL="914400" lvl="1" indent="-298450" algn="l" rtl="0">
              <a:lnSpc>
                <a:spcPct val="110000"/>
              </a:lnSpc>
              <a:spcBef>
                <a:spcPts val="0"/>
              </a:spcBef>
              <a:spcAft>
                <a:spcPts val="300"/>
              </a:spcAft>
              <a:buSzPts val="1100"/>
              <a:buChar char="○"/>
            </a:pPr>
            <a:r>
              <a:rPr lang="de-DE" sz="1400" noProof="1">
                <a:latin typeface="Source Sans 3"/>
                <a:ea typeface="Source Sans 3"/>
                <a:cs typeface="Source Sans 3"/>
                <a:sym typeface="Source Sans 3"/>
              </a:rPr>
              <a:t>Habt ihr eure Erfahrungen in der internen Wissenschaftskommunikation als Wisskomm eingestuft?</a:t>
            </a:r>
          </a:p>
          <a:p>
            <a:pPr marL="0" lvl="0" indent="0" algn="l" rtl="0">
              <a:lnSpc>
                <a:spcPct val="110000"/>
              </a:lnSpc>
              <a:spcBef>
                <a:spcPts val="0"/>
              </a:spcBef>
              <a:spcAft>
                <a:spcPts val="300"/>
              </a:spcAft>
              <a:buSzPts val="1100"/>
              <a:buNone/>
            </a:pPr>
            <a:endParaRPr lang="de-DE" sz="1400" noProof="1">
              <a:latin typeface="Source Sans 3"/>
              <a:ea typeface="Source Sans 3"/>
              <a:cs typeface="Source Sans 3"/>
              <a:sym typeface="Source Sans 3"/>
            </a:endParaRPr>
          </a:p>
          <a:p>
            <a:pPr marL="0" lvl="0" indent="0" algn="l" rtl="0">
              <a:lnSpc>
                <a:spcPct val="110000"/>
              </a:lnSpc>
              <a:spcBef>
                <a:spcPts val="800"/>
              </a:spcBef>
              <a:spcAft>
                <a:spcPts val="200"/>
              </a:spcAft>
              <a:buSzPts val="1100"/>
              <a:buNone/>
            </a:pPr>
            <a:r>
              <a:rPr lang="de-DE" sz="1400" b="1" noProof="1">
                <a:latin typeface="Source Sans 3"/>
                <a:ea typeface="Source Sans 3"/>
                <a:cs typeface="Source Sans 3"/>
                <a:sym typeface="Source Sans 3"/>
              </a:rPr>
              <a:t>QUELLEN:</a:t>
            </a:r>
          </a:p>
          <a:p>
            <a:pPr marL="0" lvl="0" indent="0" algn="l" rtl="0">
              <a:lnSpc>
                <a:spcPct val="110000"/>
              </a:lnSpc>
              <a:spcBef>
                <a:spcPts val="0"/>
              </a:spcBef>
              <a:spcAft>
                <a:spcPts val="300"/>
              </a:spcAft>
              <a:buClr>
                <a:schemeClr val="dk1"/>
              </a:buClr>
              <a:buSzPts val="1100"/>
              <a:buFont typeface="Source Sans 3"/>
              <a:buNone/>
            </a:pPr>
            <a:r>
              <a:rPr lang="de-DE" sz="1400" noProof="1">
                <a:latin typeface="Source Sans 3"/>
                <a:ea typeface="Source Sans 3"/>
                <a:cs typeface="Source Sans 3"/>
                <a:sym typeface="Source Sans 3"/>
              </a:rPr>
              <a:t>Hagenhoff, S., Seidenfaden, L., Ortelbach, B., und Schumann, M. (2007): Neue Formen der Wissenschaftskommunikation. In: Göttinger Schriften zur Internetforschung.</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r>
              <a:rPr lang="de-DE" sz="1400" noProof="1">
                <a:latin typeface="Source Sans 3"/>
                <a:ea typeface="Source Sans 3"/>
                <a:cs typeface="Source Sans 3"/>
                <a:sym typeface="Source Sans 3"/>
              </a:rPr>
              <a:t>Schäfer, M. (2017): Wissenschaftskommunikation ist Wissenschaftsjournalismus, Wissenschafts-PR … und mehr. Wissenschaftskommunikation.de.</a:t>
            </a:r>
            <a:endParaRPr lang="de-DE" sz="1400" noProof="1">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SzPts val="1100"/>
              <a:buNone/>
            </a:pPr>
            <a:endParaRPr lang="de-DE" sz="1400" noProof="1">
              <a:latin typeface="Source Sans 3"/>
              <a:ea typeface="Source Sans 3"/>
              <a:cs typeface="Source Sans 3"/>
              <a:sym typeface="Source Sans 3"/>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19bb5a399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19bb5a399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None/>
            </a:pPr>
            <a:r>
              <a:rPr lang="de-DE" sz="1400" b="1" noProof="1">
                <a:latin typeface="Source Sans 3"/>
                <a:ea typeface="Source Sans 3"/>
                <a:cs typeface="Source Sans 3"/>
                <a:sym typeface="Source Sans 3"/>
              </a:rPr>
              <a:t>TONSPUR:</a:t>
            </a:r>
          </a:p>
          <a:p>
            <a:pPr marL="457200" lvl="0"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Bezüglich der Austauschprozesse zwischen Forschung und Gesellschaft führen Spaapen und van Drooge das Konzept der produktiven Interaktionen ein.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Unter produktiven Interaktionen versteht man den Austausch zwischen Forscher*innen und Zielgruppen, bei dem Wissen produziert und genutzt wird, das sowohl wissenschaftlich fundiert als auch gesellschaftlich relevant ist.</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Ziel ist es, wissenschaftliche Erkenntnisse nicht nur zu vermitteln, sondern auch den Dialog zu fördern, um ein besseres Verständnis und eine gemeinsame Wissensbasis zu schaffen.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Produktive Interaktionen in der Wissenschaftskommunikation fördern nicht nur das Verständnis wissenschaftlicher Inhalte, sondern auch das Vertrauen in die Wissenschaft. Sie ermöglichen es der Öffentlichkeit, informierte Entscheidungen zu treffen und sich aktiv am wissenschaftlichen Diskurs zu beteiligen.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Gesellschaftlicher Impact durch Breitenwirkung:</a:t>
            </a: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Keine „eine“ Wissenschaft, deshalb auch kein „One-Size-Fits-All“-Ansatz der Kommunikation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Reichweite ist nicht gleich Wirkung: Ein YouTube-Video mit 200 Klicks ist nicht unbedingt wirkungsvoller als ein Gespräch mit den richtigen drei Personen.</a:t>
            </a:r>
            <a:endParaRPr lang="de-DE" sz="1400" u="sng" noProof="1">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DIDAKTISCHE ANMERKUNG:</a:t>
            </a: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Der letzte Punkt bereitet bereits auf Modul II vor, in dem sich die Teilnehmenden mit Zielgruppen beschäftigen. Schon an diesem Punkt sollte darauf hingewiesen werden, dass eine produktive Interaktion nicht unbedingt eine große Zielgruppe benötigt, um wirkungsvoll zu sein. Die Zielgruppe sollte vielmehr strategisch gewählt werden. Als Beispiel kann erwähnt werden, dass ein Hintergrundgespräch mit einer Abgeordneten, die an einem entscheidenden Gesetzgebungsprozess beteiligt ist, eine größere gesellschaftliche Wirkung entfalten kann als ein YouTube-Video mit mehreren tausend Aufrufen.</a:t>
            </a:r>
            <a:endParaRPr lang="de-DE" sz="1400" noProof="1">
              <a:solidFill>
                <a:schemeClr val="dk1"/>
              </a:solidFill>
              <a:latin typeface="Source Sans 3"/>
              <a:ea typeface="Source Sans 3"/>
              <a:cs typeface="Source Sans 3"/>
              <a:sym typeface="Source Sans 3"/>
            </a:endParaRPr>
          </a:p>
          <a:p>
            <a:pPr marL="457200" lvl="0" indent="0" algn="l" rtl="0">
              <a:spcBef>
                <a:spcPts val="0"/>
              </a:spcBef>
              <a:spcAft>
                <a:spcPts val="300"/>
              </a:spcAft>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None/>
            </a:pPr>
            <a:r>
              <a:rPr lang="de-DE" sz="1400" b="1" noProof="1">
                <a:latin typeface="Source Sans 3"/>
                <a:ea typeface="Source Sans 3"/>
                <a:cs typeface="Source Sans 3"/>
                <a:sym typeface="Source Sans 3"/>
              </a:rPr>
              <a:t>QUELLEN:</a:t>
            </a:r>
          </a:p>
          <a:p>
            <a:pPr marL="0" lvl="0" indent="0" algn="l" rtl="0">
              <a:spcBef>
                <a:spcPts val="0"/>
              </a:spcBef>
              <a:spcAft>
                <a:spcPts val="300"/>
              </a:spcAft>
              <a:buClr>
                <a:schemeClr val="dk1"/>
              </a:buClr>
              <a:buSzPts val="1100"/>
              <a:buFont typeface="Source Sans 3"/>
              <a:buNone/>
            </a:pPr>
            <a:r>
              <a:rPr lang="de-DE" sz="1400" noProof="1">
                <a:latin typeface="Source Sans 3"/>
                <a:ea typeface="Source Sans 3"/>
                <a:cs typeface="Source Sans 3"/>
                <a:sym typeface="Source Sans 3"/>
              </a:rPr>
              <a:t>Spaapen, J., van Drooge, L. (2011): "Introducing ‘productive interactions’ in social impact assessment," Research Evaluation, Oxford University Press, vol. 20(3), S. 211-218.</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lang="de-DE" sz="1400" noProof="1">
              <a:latin typeface="Source Sans 3"/>
              <a:ea typeface="Source Sans 3"/>
              <a:cs typeface="Source Sans 3"/>
              <a:sym typeface="Source Sans 3"/>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3f188c8c63_0_1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33f188c8c63_0_1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Übergeordnetes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Narrativ</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dieser</a:t>
            </a:r>
            <a:r>
              <a:rPr sz="1400" dirty="0">
                <a:latin typeface="Source Sans 3"/>
                <a:ea typeface="Source Sans 3"/>
                <a:cs typeface="Source Sans 3"/>
                <a:sym typeface="Source Sans 3"/>
              </a:rPr>
              <a:t> und der </a:t>
            </a:r>
            <a:r>
              <a:rPr sz="1400" dirty="0" err="1">
                <a:latin typeface="Source Sans 3"/>
                <a:ea typeface="Source Sans 3"/>
                <a:cs typeface="Source Sans 3"/>
                <a:sym typeface="Source Sans 3"/>
              </a:rPr>
              <a:t>vorangegangenen</a:t>
            </a:r>
            <a:r>
              <a:rPr sz="1400" dirty="0">
                <a:latin typeface="Source Sans 3"/>
                <a:ea typeface="Source Sans 3"/>
                <a:cs typeface="Source Sans 3"/>
                <a:sym typeface="Source Sans 3"/>
              </a:rPr>
              <a:t> Folie: </a:t>
            </a:r>
            <a:r>
              <a:rPr sz="1400" dirty="0" err="1">
                <a:latin typeface="Source Sans 3"/>
                <a:ea typeface="Source Sans 3"/>
                <a:cs typeface="Source Sans 3"/>
                <a:sym typeface="Source Sans 3"/>
              </a:rPr>
              <a:t>Forschende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wollen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mehr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Wisskomm</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betreiben</a:t>
            </a:r>
            <a:r>
              <a:rPr sz="1400" dirty="0">
                <a:latin typeface="Source Sans 3"/>
                <a:ea typeface="Source Sans 3"/>
                <a:cs typeface="Source Sans 3"/>
                <a:sym typeface="Source Sans 3"/>
              </a:rPr>
              <a:t>, die Gesellschaft </a:t>
            </a:r>
            <a:r>
              <a:rPr sz="1400" dirty="0" err="1">
                <a:latin typeface="Source Sans 3"/>
                <a:ea typeface="Source Sans 3"/>
                <a:cs typeface="Source Sans 3"/>
                <a:sym typeface="Source Sans 3"/>
              </a:rPr>
              <a:t>sieht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Bedarf</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aber</a:t>
            </a:r>
            <a:r>
              <a:rPr sz="1400" dirty="0">
                <a:latin typeface="Source Sans 3"/>
                <a:ea typeface="Source Sans 3"/>
                <a:cs typeface="Source Sans 3"/>
                <a:sym typeface="Source Sans 3"/>
              </a:rPr>
              <a:t> in der Gesellschaft </a:t>
            </a:r>
            <a:r>
              <a:rPr sz="1400" dirty="0" err="1">
                <a:latin typeface="Source Sans 3"/>
                <a:ea typeface="Source Sans 3"/>
                <a:cs typeface="Source Sans 3"/>
                <a:sym typeface="Source Sans 3"/>
              </a:rPr>
              <a:t>kommen</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Bemühungen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noch</a:t>
            </a:r>
            <a:r>
              <a:rPr sz="1400" dirty="0">
                <a:latin typeface="Source Sans 3"/>
                <a:ea typeface="Source Sans 3"/>
                <a:cs typeface="Source Sans 3"/>
                <a:sym typeface="Source Sans 3"/>
              </a:rPr>
              <a:t> nicht </a:t>
            </a:r>
            <a:r>
              <a:rPr sz="1400" dirty="0" err="1">
                <a:latin typeface="Source Sans 3"/>
                <a:ea typeface="Source Sans 3"/>
                <a:cs typeface="Source Sans 3"/>
                <a:sym typeface="Source Sans 3"/>
              </a:rPr>
              <a:t>vollständig</a:t>
            </a:r>
            <a:r>
              <a:rPr sz="1400" dirty="0">
                <a:latin typeface="Source Sans 3"/>
                <a:ea typeface="Source Sans 3"/>
                <a:cs typeface="Source Sans 3"/>
                <a:sym typeface="Source Sans 3"/>
              </a:rPr>
              <a:t> an, und </a:t>
            </a:r>
            <a:r>
              <a:rPr sz="1400" dirty="0" err="1">
                <a:latin typeface="Source Sans 3"/>
                <a:ea typeface="Source Sans 3"/>
                <a:cs typeface="Source Sans 3"/>
                <a:sym typeface="Source Sans 3"/>
              </a:rPr>
              <a:t>Unterstützung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sowie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Anerkennung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innerhalb</a:t>
            </a:r>
            <a:r>
              <a:rPr sz="1400" dirty="0">
                <a:latin typeface="Source Sans 3"/>
                <a:ea typeface="Source Sans 3"/>
                <a:cs typeface="Source Sans 3"/>
                <a:sym typeface="Source Sans 3"/>
              </a:rPr>
              <a:t> der Wissenschaft </a:t>
            </a:r>
            <a:r>
              <a:rPr sz="1400" dirty="0" err="1">
                <a:latin typeface="Source Sans 3"/>
                <a:ea typeface="Source Sans 3"/>
                <a:cs typeface="Source Sans 3"/>
                <a:sym typeface="Source Sans 3"/>
              </a:rPr>
              <a:t>lassen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noch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wünschen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übrig</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Erläuterung</a:t>
            </a:r>
            <a:r>
              <a:rPr sz="1400" dirty="0">
                <a:latin typeface="Source Sans 3"/>
                <a:ea typeface="Source Sans 3"/>
                <a:cs typeface="Source Sans 3"/>
                <a:sym typeface="Source Sans 3"/>
              </a:rPr>
              <a:t> der Studie:</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Die </a:t>
            </a:r>
            <a:r>
              <a:rPr sz="1400" dirty="0" err="1">
                <a:latin typeface="Source Sans 3"/>
                <a:ea typeface="Source Sans 3"/>
                <a:cs typeface="Source Sans 3"/>
                <a:sym typeface="Source Sans 3"/>
              </a:rPr>
              <a:t>Öffentlichkeit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wird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regelmäßig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ihren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Einstellungen</a:t>
            </a:r>
            <a:r>
              <a:rPr sz="1400" dirty="0">
                <a:latin typeface="Source Sans 3"/>
                <a:ea typeface="Source Sans 3"/>
                <a:cs typeface="Source Sans 3"/>
                <a:sym typeface="Source Sans 3"/>
              </a:rPr>
              <a:t> und </a:t>
            </a:r>
            <a:r>
              <a:rPr sz="1400" dirty="0" err="1">
                <a:latin typeface="Source Sans 3"/>
                <a:ea typeface="Source Sans 3"/>
                <a:cs typeface="Source Sans 3"/>
                <a:sym typeface="Source Sans 3"/>
              </a:rPr>
              <a:t>ihrem</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Vertrauen</a:t>
            </a:r>
            <a:r>
              <a:rPr sz="1400" dirty="0">
                <a:latin typeface="Source Sans 3"/>
                <a:ea typeface="Source Sans 3"/>
                <a:cs typeface="Source Sans 3"/>
                <a:sym typeface="Source Sans 3"/>
              </a:rPr>
              <a:t> in Wissenschaft und Forschung </a:t>
            </a:r>
            <a:r>
              <a:rPr sz="1400" dirty="0" err="1">
                <a:latin typeface="Source Sans 3"/>
                <a:ea typeface="Source Sans 3"/>
                <a:cs typeface="Source Sans 3"/>
                <a:sym typeface="Source Sans 3"/>
              </a:rPr>
              <a:t>befragt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unter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anderem</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im</a:t>
            </a:r>
            <a:r>
              <a:rPr sz="1400" dirty="0">
                <a:latin typeface="Source Sans 3"/>
                <a:ea typeface="Source Sans 3"/>
                <a:cs typeface="Source Sans 3"/>
                <a:sym typeface="Source Sans 3"/>
              </a:rPr>
              <a:t> Rahmen des </a:t>
            </a:r>
            <a:r>
              <a:rPr sz="1400" dirty="0" err="1">
                <a:latin typeface="Source Sans 3"/>
                <a:ea typeface="Source Sans 3"/>
                <a:cs typeface="Source Sans 3"/>
                <a:sym typeface="Source Sans 3"/>
              </a:rPr>
              <a:t>Wissenschaftsbarometers</a:t>
            </a:r>
            <a:r>
              <a:rPr sz="1400" dirty="0">
                <a:latin typeface="Source Sans 3"/>
                <a:ea typeface="Source Sans 3"/>
                <a:cs typeface="Source Sans 3"/>
                <a:sym typeface="Source Sans 3"/>
              </a:rPr>
              <a:t>. Das </a:t>
            </a:r>
            <a:r>
              <a:rPr sz="1400" dirty="0" err="1">
                <a:latin typeface="Source Sans 3"/>
                <a:ea typeface="Source Sans 3"/>
                <a:cs typeface="Source Sans 3"/>
                <a:sym typeface="Source Sans 3"/>
              </a:rPr>
              <a:t>ist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jährlich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stattfindende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bevölkerungsrepräsentative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Umfrage</a:t>
            </a:r>
            <a:r>
              <a:rPr sz="1400" dirty="0">
                <a:latin typeface="Source Sans 3"/>
                <a:ea typeface="Source Sans 3"/>
                <a:cs typeface="Source Sans 3"/>
                <a:sym typeface="Source Sans 3"/>
              </a:rPr>
              <a:t> von Wissenschaft </a:t>
            </a:r>
            <a:r>
              <a:rPr sz="1400" dirty="0" err="1">
                <a:latin typeface="Source Sans 3"/>
                <a:ea typeface="Source Sans 3"/>
                <a:cs typeface="Source Sans 3"/>
                <a:sym typeface="Source Sans 3"/>
              </a:rPr>
              <a:t>im</a:t>
            </a:r>
            <a:r>
              <a:rPr sz="1400" dirty="0">
                <a:latin typeface="Source Sans 3"/>
                <a:ea typeface="Source Sans 3"/>
                <a:cs typeface="Source Sans 3"/>
                <a:sym typeface="Source Sans 3"/>
              </a:rPr>
              <a:t> Dialog.</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Hier </a:t>
            </a:r>
            <a:r>
              <a:rPr sz="1400" dirty="0" err="1">
                <a:latin typeface="Source Sans 3"/>
                <a:ea typeface="Source Sans 3"/>
                <a:cs typeface="Source Sans 3"/>
                <a:sym typeface="Source Sans 3"/>
              </a:rPr>
              <a:t>seht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ihr</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Ergebnisse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der Frage </a:t>
            </a:r>
            <a:r>
              <a:rPr sz="1400" dirty="0" err="1">
                <a:latin typeface="Source Sans 3"/>
                <a:ea typeface="Source Sans 3"/>
                <a:cs typeface="Source Sans 3"/>
                <a:sym typeface="Source Sans 3"/>
              </a:rPr>
              <a:t>ob</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Wissenschaftler</a:t>
            </a:r>
            <a:r>
              <a:rPr sz="1400" dirty="0">
                <a:latin typeface="Source Sans 3"/>
                <a:ea typeface="Source Sans 3"/>
                <a:cs typeface="Source Sans 3"/>
                <a:sym typeface="Source Sans 3"/>
              </a:rPr>
              <a:t>*</a:t>
            </a:r>
            <a:r>
              <a:rPr sz="1400" dirty="0" err="1">
                <a:latin typeface="Source Sans 3"/>
                <a:ea typeface="Source Sans 3"/>
                <a:cs typeface="Source Sans 3"/>
                <a:sym typeface="Source Sans 3"/>
              </a:rPr>
              <a:t>innen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sich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ausreichend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bemühen</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Öffentlichkeit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erreichen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Über</a:t>
            </a:r>
            <a:r>
              <a:rPr sz="1400" dirty="0">
                <a:latin typeface="Source Sans 3"/>
                <a:ea typeface="Source Sans 3"/>
                <a:cs typeface="Source Sans 3"/>
                <a:sym typeface="Source Sans 3"/>
              </a:rPr>
              <a:t> die Jahre </a:t>
            </a:r>
            <a:r>
              <a:rPr sz="1400" dirty="0" err="1">
                <a:latin typeface="Source Sans 3"/>
                <a:ea typeface="Source Sans 3"/>
                <a:cs typeface="Source Sans 3"/>
                <a:sym typeface="Source Sans 3"/>
              </a:rPr>
              <a:t>zeigen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sich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recht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unterschiedliche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Daten</a:t>
            </a:r>
            <a:r>
              <a:rPr sz="1400" dirty="0">
                <a:latin typeface="Source Sans 3"/>
                <a:ea typeface="Source Sans 3"/>
                <a:cs typeface="Source Sans 3"/>
                <a:sym typeface="Source Sans 3"/>
              </a:rPr>
              <a:t>, es </a:t>
            </a:r>
            <a:r>
              <a:rPr sz="1400" dirty="0" err="1">
                <a:latin typeface="Source Sans 3"/>
                <a:ea typeface="Source Sans 3"/>
                <a:cs typeface="Source Sans 3"/>
                <a:sym typeface="Source Sans 3"/>
              </a:rPr>
              <a:t>gibt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aber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relativ</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stabilen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Prozentsatz</a:t>
            </a:r>
            <a:r>
              <a:rPr sz="1400" dirty="0">
                <a:latin typeface="Source Sans 3"/>
                <a:ea typeface="Source Sans 3"/>
                <a:cs typeface="Source Sans 3"/>
                <a:sym typeface="Source Sans 3"/>
              </a:rPr>
              <a:t>, der </a:t>
            </a:r>
            <a:r>
              <a:rPr sz="1400" dirty="0" err="1">
                <a:latin typeface="Source Sans 3"/>
                <a:ea typeface="Source Sans 3"/>
                <a:cs typeface="Source Sans 3"/>
                <a:sym typeface="Source Sans 3"/>
              </a:rPr>
              <a:t>sagt</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Bemühungen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reichen</a:t>
            </a:r>
            <a:r>
              <a:rPr sz="1400" dirty="0">
                <a:latin typeface="Source Sans 3"/>
                <a:ea typeface="Source Sans 3"/>
                <a:cs typeface="Source Sans 3"/>
                <a:sym typeface="Source Sans 3"/>
              </a:rPr>
              <a:t> nicht </a:t>
            </a:r>
            <a:r>
              <a:rPr sz="1400" dirty="0" err="1">
                <a:latin typeface="Source Sans 3"/>
                <a:ea typeface="Source Sans 3"/>
                <a:cs typeface="Source Sans 3"/>
                <a:sym typeface="Source Sans 3"/>
              </a:rPr>
              <a:t>aus</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2021 </a:t>
            </a:r>
            <a:r>
              <a:rPr sz="1400" dirty="0" err="1">
                <a:latin typeface="Source Sans 3"/>
                <a:ea typeface="Source Sans 3"/>
                <a:cs typeface="Source Sans 3"/>
                <a:sym typeface="Source Sans 3"/>
              </a:rPr>
              <a:t>gibt</a:t>
            </a:r>
            <a:r>
              <a:rPr sz="1400" dirty="0">
                <a:latin typeface="Source Sans 3"/>
                <a:ea typeface="Source Sans 3"/>
                <a:cs typeface="Source Sans 3"/>
                <a:sym typeface="Source Sans 3"/>
              </a:rPr>
              <a:t> es </a:t>
            </a:r>
            <a:r>
              <a:rPr sz="1400" dirty="0" err="1">
                <a:latin typeface="Source Sans 3"/>
                <a:ea typeface="Source Sans 3"/>
                <a:cs typeface="Source Sans 3"/>
                <a:sym typeface="Source Sans 3"/>
              </a:rPr>
              <a:t>einen</a:t>
            </a:r>
            <a:r>
              <a:rPr sz="1400" dirty="0">
                <a:latin typeface="Source Sans 3"/>
                <a:ea typeface="Source Sans 3"/>
                <a:cs typeface="Source Sans 3"/>
                <a:sym typeface="Source Sans 3"/>
              </a:rPr>
              <a:t> Knick – die </a:t>
            </a:r>
            <a:r>
              <a:rPr sz="1400" dirty="0" err="1">
                <a:latin typeface="Source Sans 3"/>
                <a:ea typeface="Source Sans 3"/>
                <a:cs typeface="Source Sans 3"/>
                <a:sym typeface="Source Sans 3"/>
              </a:rPr>
              <a:t>Zustimmung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fällt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unter</a:t>
            </a:r>
            <a:r>
              <a:rPr sz="1400" dirty="0">
                <a:latin typeface="Source Sans 3"/>
                <a:ea typeface="Source Sans 3"/>
                <a:cs typeface="Source Sans 3"/>
                <a:sym typeface="Source Sans 3"/>
              </a:rPr>
              <a:t> 30 % (</a:t>
            </a:r>
            <a:r>
              <a:rPr sz="1400" dirty="0" err="1">
                <a:latin typeface="Source Sans 3"/>
                <a:ea typeface="Source Sans 3"/>
                <a:cs typeface="Source Sans 3"/>
                <a:sym typeface="Source Sans 3"/>
              </a:rPr>
              <a:t>Pandemie</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Werte</a:t>
            </a:r>
            <a:r>
              <a:rPr sz="1400" dirty="0">
                <a:latin typeface="Source Sans 3"/>
                <a:ea typeface="Source Sans 3"/>
                <a:cs typeface="Source Sans 3"/>
                <a:sym typeface="Source Sans 3"/>
              </a:rPr>
              <a:t>: 2023 </a:t>
            </a:r>
            <a:r>
              <a:rPr sz="1400" dirty="0" err="1">
                <a:latin typeface="Source Sans 3"/>
                <a:ea typeface="Source Sans 3"/>
                <a:cs typeface="Source Sans 3"/>
                <a:sym typeface="Source Sans 3"/>
              </a:rPr>
              <a:t>haben</a:t>
            </a:r>
            <a:r>
              <a:rPr sz="1400" dirty="0">
                <a:latin typeface="Source Sans 3"/>
                <a:ea typeface="Source Sans 3"/>
                <a:cs typeface="Source Sans 3"/>
                <a:sym typeface="Source Sans 3"/>
              </a:rPr>
              <a:t> 37 % der </a:t>
            </a:r>
            <a:r>
              <a:rPr sz="1400" dirty="0" err="1">
                <a:latin typeface="Source Sans 3"/>
                <a:ea typeface="Source Sans 3"/>
                <a:cs typeface="Source Sans 3"/>
                <a:sym typeface="Source Sans 3"/>
              </a:rPr>
              <a:t>Aussage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ganz</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oder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eher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zugestimmt</a:t>
            </a:r>
            <a:r>
              <a:rPr sz="1400" dirty="0">
                <a:latin typeface="Source Sans 3"/>
                <a:ea typeface="Source Sans 3"/>
                <a:cs typeface="Source Sans 3"/>
                <a:sym typeface="Source Sans 3"/>
              </a:rPr>
              <a:t> (2021 </a:t>
            </a:r>
            <a:r>
              <a:rPr sz="1400" dirty="0" err="1">
                <a:latin typeface="Source Sans 3"/>
                <a:ea typeface="Source Sans 3"/>
                <a:cs typeface="Source Sans 3"/>
                <a:sym typeface="Source Sans 3"/>
              </a:rPr>
              <a:t>noch</a:t>
            </a:r>
            <a:r>
              <a:rPr sz="1400" dirty="0">
                <a:latin typeface="Source Sans 3"/>
                <a:ea typeface="Source Sans 3"/>
                <a:cs typeface="Source Sans 3"/>
                <a:sym typeface="Source Sans 3"/>
              </a:rPr>
              <a:t> 29 %), 32 % </a:t>
            </a:r>
            <a:r>
              <a:rPr sz="1400" dirty="0" err="1">
                <a:latin typeface="Source Sans 3"/>
                <a:ea typeface="Source Sans 3"/>
                <a:cs typeface="Source Sans 3"/>
                <a:sym typeface="Source Sans 3"/>
              </a:rPr>
              <a:t>sind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unentschieden</a:t>
            </a:r>
            <a:r>
              <a:rPr sz="1400" dirty="0">
                <a:latin typeface="Source Sans 3"/>
                <a:ea typeface="Source Sans 3"/>
                <a:cs typeface="Source Sans 3"/>
                <a:sym typeface="Source Sans 3"/>
              </a:rPr>
              <a:t>, 28 % </a:t>
            </a:r>
            <a:r>
              <a:rPr sz="1400" dirty="0" err="1">
                <a:latin typeface="Source Sans 3"/>
                <a:ea typeface="Source Sans 3"/>
                <a:cs typeface="Source Sans 3"/>
                <a:sym typeface="Source Sans 3"/>
              </a:rPr>
              <a:t>stimmen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eher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oder</a:t>
            </a:r>
            <a:r>
              <a:rPr sz="1400" dirty="0">
                <a:latin typeface="Source Sans 3"/>
                <a:ea typeface="Source Sans 3"/>
                <a:cs typeface="Source Sans 3"/>
                <a:sym typeface="Source Sans 3"/>
              </a:rPr>
              <a:t> gar nicht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Seit 2014 </a:t>
            </a:r>
            <a:r>
              <a:rPr sz="1400" dirty="0" err="1">
                <a:latin typeface="Source Sans 3"/>
                <a:ea typeface="Source Sans 3"/>
                <a:cs typeface="Source Sans 3"/>
                <a:sym typeface="Source Sans 3"/>
              </a:rPr>
              <a:t>bildeten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diejenigen</a:t>
            </a:r>
            <a:r>
              <a:rPr sz="1400" dirty="0">
                <a:latin typeface="Source Sans 3"/>
                <a:ea typeface="Source Sans 3"/>
                <a:cs typeface="Source Sans 3"/>
                <a:sym typeface="Source Sans 3"/>
              </a:rPr>
              <a:t>, die der </a:t>
            </a:r>
            <a:r>
              <a:rPr sz="1400" dirty="0" err="1">
                <a:latin typeface="Source Sans 3"/>
                <a:ea typeface="Source Sans 3"/>
                <a:cs typeface="Source Sans 3"/>
                <a:sym typeface="Source Sans 3"/>
              </a:rPr>
              <a:t>Aussage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zustimmen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37–40 % in </a:t>
            </a:r>
            <a:r>
              <a:rPr sz="1400" dirty="0" err="1">
                <a:latin typeface="Source Sans 3"/>
                <a:ea typeface="Source Sans 3"/>
                <a:cs typeface="Source Sans 3"/>
                <a:sym typeface="Source Sans 3"/>
              </a:rPr>
              <a:t>jedem</a:t>
            </a:r>
            <a:r>
              <a:rPr sz="1400" dirty="0">
                <a:latin typeface="Source Sans 3"/>
                <a:ea typeface="Source Sans 3"/>
                <a:cs typeface="Source Sans 3"/>
                <a:sym typeface="Source Sans 3"/>
              </a:rPr>
              <a:t> Jahr die </a:t>
            </a:r>
            <a:r>
              <a:rPr sz="1400" dirty="0" err="1">
                <a:latin typeface="Source Sans 3"/>
                <a:ea typeface="Source Sans 3"/>
                <a:cs typeface="Source Sans 3"/>
                <a:sym typeface="Source Sans 3"/>
              </a:rPr>
              <a:t>größte</a:t>
            </a:r>
            <a:r>
              <a:rPr sz="1400" dirty="0">
                <a:latin typeface="Source Sans 3"/>
                <a:ea typeface="Source Sans 3"/>
                <a:cs typeface="Source Sans 3"/>
                <a:sym typeface="Source Sans 3"/>
              </a:rPr>
              <a:t> Gruppe.</a:t>
            </a: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800"/>
              </a:spcBef>
              <a:spcAft>
                <a:spcPts val="200"/>
              </a:spcAft>
              <a:buNone/>
            </a:pPr>
            <a:r>
              <a:rPr sz="1400" b="1" dirty="0">
                <a:latin typeface="Source Sans 3"/>
                <a:ea typeface="Source Sans 3"/>
                <a:cs typeface="Source Sans 3"/>
                <a:sym typeface="Source Sans 3"/>
              </a:rPr>
              <a:t>DIDAKTISCHE ANMERKUNG:</a:t>
            </a:r>
            <a:endParaRPr sz="1400" b="1" dirty="0">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Gefühle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einfangen</a:t>
            </a:r>
            <a:r>
              <a:rPr sz="1400" dirty="0">
                <a:latin typeface="Source Sans 3"/>
                <a:ea typeface="Source Sans 3"/>
                <a:cs typeface="Source Sans 3"/>
                <a:sym typeface="Source Sans 3"/>
              </a:rPr>
              <a:t>: Was </a:t>
            </a:r>
            <a:r>
              <a:rPr sz="1400" dirty="0" err="1">
                <a:latin typeface="Source Sans 3"/>
                <a:ea typeface="Source Sans 3"/>
                <a:cs typeface="Source Sans 3"/>
                <a:sym typeface="Source Sans 3"/>
              </a:rPr>
              <a:t>machen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diese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Ergebnisse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euch</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800"/>
              </a:spcBef>
              <a:spcAft>
                <a:spcPts val="200"/>
              </a:spcAft>
              <a:buClr>
                <a:schemeClr val="dk1"/>
              </a:buClr>
              <a:buSzPts val="1100"/>
              <a:buFont typeface="Source Sans 3"/>
              <a:buNone/>
            </a:pPr>
            <a:r>
              <a:rPr sz="1400" b="1" dirty="0">
                <a:latin typeface="Source Sans 3"/>
                <a:ea typeface="Source Sans 3"/>
                <a:cs typeface="Source Sans 3"/>
                <a:sym typeface="Source Sans 3"/>
              </a:rPr>
              <a:t>QUELLEN:</a:t>
            </a:r>
            <a:endParaRPr sz="1400" b="1"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SzPts val="1100"/>
              <a:buNone/>
            </a:pPr>
            <a:r>
              <a:rPr sz="1400" dirty="0">
                <a:latin typeface="Source Sans 3"/>
                <a:ea typeface="Source Sans 3"/>
                <a:cs typeface="Source Sans 3"/>
                <a:sym typeface="Source Sans 3"/>
              </a:rPr>
              <a:t>Wissenschaft </a:t>
            </a:r>
            <a:r>
              <a:rPr sz="1400" dirty="0" err="1">
                <a:latin typeface="Source Sans 3"/>
                <a:ea typeface="Source Sans 3"/>
                <a:cs typeface="Source Sans 3"/>
                <a:sym typeface="Source Sans 3"/>
              </a:rPr>
              <a:t>im</a:t>
            </a:r>
            <a:r>
              <a:rPr sz="1400" dirty="0">
                <a:latin typeface="Source Sans 3"/>
                <a:ea typeface="Source Sans 3"/>
                <a:cs typeface="Source Sans 3"/>
                <a:sym typeface="Source Sans 3"/>
              </a:rPr>
              <a:t> Dialog/Kantar</a:t>
            </a:r>
            <a:r>
              <a:rPr lang="de-DE" sz="1400" dirty="0">
                <a:latin typeface="Source Sans 3"/>
                <a:ea typeface="Source Sans 3"/>
                <a:cs typeface="Source Sans 3"/>
                <a:sym typeface="Source Sans 3"/>
              </a:rPr>
              <a:t> (2023):</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Wissenschaftsbarometer</a:t>
            </a:r>
            <a:r>
              <a:rPr sz="1400" dirty="0">
                <a:latin typeface="Source Sans 3"/>
                <a:ea typeface="Source Sans 3"/>
                <a:cs typeface="Source Sans 3"/>
                <a:sym typeface="Source Sans 3"/>
              </a:rPr>
              <a:t> 2023</a:t>
            </a:r>
            <a:r>
              <a:rPr lang="de-DE" sz="1400" dirty="0">
                <a:latin typeface="Source Sans 3"/>
                <a:ea typeface="Source Sans 3"/>
                <a:cs typeface="Source Sans 3"/>
                <a:sym typeface="Source Sans 3"/>
              </a:rPr>
              <a:t>.</a:t>
            </a:r>
            <a:endParaRPr sz="1400" dirty="0">
              <a:latin typeface="Source Sans 3"/>
              <a:ea typeface="Source Sans 3"/>
              <a:cs typeface="Source Sans 3"/>
              <a:sym typeface="Source Sans 3"/>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3f188c8c63_0_17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33f188c8c63_0_17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dirty="0">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Übergeordnetes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Narrativ</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dieser</a:t>
            </a:r>
            <a:r>
              <a:rPr sz="1400" dirty="0">
                <a:latin typeface="Source Sans 3"/>
                <a:ea typeface="Source Sans 3"/>
                <a:cs typeface="Source Sans 3"/>
                <a:sym typeface="Source Sans 3"/>
              </a:rPr>
              <a:t> und der </a:t>
            </a:r>
            <a:r>
              <a:rPr sz="1400" dirty="0" err="1">
                <a:latin typeface="Source Sans 3"/>
                <a:ea typeface="Source Sans 3"/>
                <a:cs typeface="Source Sans 3"/>
                <a:sym typeface="Source Sans 3"/>
              </a:rPr>
              <a:t>nächsten</a:t>
            </a:r>
            <a:r>
              <a:rPr sz="1400" dirty="0">
                <a:latin typeface="Source Sans 3"/>
                <a:ea typeface="Source Sans 3"/>
                <a:cs typeface="Source Sans 3"/>
                <a:sym typeface="Source Sans 3"/>
              </a:rPr>
              <a:t> Folie: </a:t>
            </a:r>
            <a:r>
              <a:rPr sz="1400" dirty="0" err="1">
                <a:latin typeface="Source Sans 3"/>
                <a:ea typeface="Source Sans 3"/>
                <a:cs typeface="Source Sans 3"/>
                <a:sym typeface="Source Sans 3"/>
              </a:rPr>
              <a:t>Forschende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wollen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mehr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Wisskomm</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betreiben</a:t>
            </a:r>
            <a:r>
              <a:rPr sz="1400" dirty="0">
                <a:latin typeface="Source Sans 3"/>
                <a:ea typeface="Source Sans 3"/>
                <a:cs typeface="Source Sans 3"/>
                <a:sym typeface="Source Sans 3"/>
              </a:rPr>
              <a:t>, die Gesellschaft </a:t>
            </a:r>
            <a:r>
              <a:rPr sz="1400" dirty="0" err="1">
                <a:latin typeface="Source Sans 3"/>
                <a:ea typeface="Source Sans 3"/>
                <a:cs typeface="Source Sans 3"/>
                <a:sym typeface="Source Sans 3"/>
              </a:rPr>
              <a:t>sieht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Bedarf</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aber</a:t>
            </a:r>
            <a:r>
              <a:rPr sz="1400" dirty="0">
                <a:latin typeface="Source Sans 3"/>
                <a:ea typeface="Source Sans 3"/>
                <a:cs typeface="Source Sans 3"/>
                <a:sym typeface="Source Sans 3"/>
              </a:rPr>
              <a:t> in der Gesellschaft </a:t>
            </a:r>
            <a:r>
              <a:rPr sz="1400" dirty="0" err="1">
                <a:latin typeface="Source Sans 3"/>
                <a:ea typeface="Source Sans 3"/>
                <a:cs typeface="Source Sans 3"/>
                <a:sym typeface="Source Sans 3"/>
              </a:rPr>
              <a:t>kommen</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Bemühungen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noch</a:t>
            </a:r>
            <a:r>
              <a:rPr sz="1400" dirty="0">
                <a:latin typeface="Source Sans 3"/>
                <a:ea typeface="Source Sans 3"/>
                <a:cs typeface="Source Sans 3"/>
                <a:sym typeface="Source Sans 3"/>
              </a:rPr>
              <a:t> nicht </a:t>
            </a:r>
            <a:r>
              <a:rPr sz="1400" dirty="0" err="1">
                <a:latin typeface="Source Sans 3"/>
                <a:ea typeface="Source Sans 3"/>
                <a:cs typeface="Source Sans 3"/>
                <a:sym typeface="Source Sans 3"/>
              </a:rPr>
              <a:t>vollständig</a:t>
            </a:r>
            <a:r>
              <a:rPr sz="1400" dirty="0">
                <a:latin typeface="Source Sans 3"/>
                <a:ea typeface="Source Sans 3"/>
                <a:cs typeface="Source Sans 3"/>
                <a:sym typeface="Source Sans 3"/>
              </a:rPr>
              <a:t> an, und </a:t>
            </a:r>
            <a:r>
              <a:rPr sz="1400" dirty="0" err="1">
                <a:latin typeface="Source Sans 3"/>
                <a:ea typeface="Source Sans 3"/>
                <a:cs typeface="Source Sans 3"/>
                <a:sym typeface="Source Sans 3"/>
              </a:rPr>
              <a:t>Unterstützung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sowie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Anerkennung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innerhalb</a:t>
            </a:r>
            <a:r>
              <a:rPr sz="1400" dirty="0">
                <a:latin typeface="Source Sans 3"/>
                <a:ea typeface="Source Sans 3"/>
                <a:cs typeface="Source Sans 3"/>
                <a:sym typeface="Source Sans 3"/>
              </a:rPr>
              <a:t> der Wissenschaft </a:t>
            </a:r>
            <a:r>
              <a:rPr sz="1400" dirty="0" err="1">
                <a:latin typeface="Source Sans 3"/>
                <a:ea typeface="Source Sans 3"/>
                <a:cs typeface="Source Sans 3"/>
                <a:sym typeface="Source Sans 3"/>
              </a:rPr>
              <a:t>lassen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noch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wünschen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übrig</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Erläuterung</a:t>
            </a:r>
            <a:r>
              <a:rPr sz="1400" dirty="0">
                <a:latin typeface="Source Sans 3"/>
                <a:ea typeface="Source Sans 3"/>
                <a:cs typeface="Source Sans 3"/>
                <a:sym typeface="Source Sans 3"/>
              </a:rPr>
              <a:t> der Studie:</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Gleiche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Studiengruppe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wie</a:t>
            </a:r>
            <a:r>
              <a:rPr sz="1400" dirty="0">
                <a:latin typeface="Source Sans 3"/>
                <a:ea typeface="Source Sans 3"/>
                <a:cs typeface="Source Sans 3"/>
                <a:sym typeface="Source Sans 3"/>
              </a:rPr>
              <a:t> die des Impact-</a:t>
            </a:r>
            <a:r>
              <a:rPr sz="1400" dirty="0" err="1">
                <a:latin typeface="Source Sans 3"/>
                <a:ea typeface="Source Sans 3"/>
                <a:cs typeface="Source Sans 3"/>
                <a:sym typeface="Source Sans 3"/>
              </a:rPr>
              <a:t>Diagramms</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In </a:t>
            </a:r>
            <a:r>
              <a:rPr sz="1400" dirty="0" err="1">
                <a:latin typeface="Source Sans 3"/>
                <a:ea typeface="Source Sans 3"/>
                <a:cs typeface="Source Sans 3"/>
                <a:sym typeface="Source Sans 3"/>
              </a:rPr>
              <a:t>allen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Disziplinen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stimmen</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Befragten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weitgehend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darin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überein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dass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öffentliches</a:t>
            </a:r>
            <a:r>
              <a:rPr sz="1400" dirty="0">
                <a:latin typeface="Source Sans 3"/>
                <a:ea typeface="Source Sans 3"/>
                <a:cs typeface="Source Sans 3"/>
                <a:sym typeface="Source Sans 3"/>
              </a:rPr>
              <a:t> Engagement Teil der </a:t>
            </a:r>
            <a:r>
              <a:rPr sz="1400" dirty="0" err="1">
                <a:latin typeface="Source Sans 3"/>
                <a:ea typeface="Source Sans 3"/>
                <a:cs typeface="Source Sans 3"/>
                <a:sym typeface="Source Sans 3"/>
              </a:rPr>
              <a:t>wissenschaftlichen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Tätigkeit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ist</a:t>
            </a:r>
            <a:r>
              <a:rPr sz="1400" dirty="0">
                <a:latin typeface="Source Sans 3"/>
                <a:ea typeface="Source Sans 3"/>
                <a:cs typeface="Source Sans 3"/>
                <a:sym typeface="Source Sans 3"/>
              </a:rPr>
              <a:t> (86 % in den </a:t>
            </a:r>
            <a:r>
              <a:rPr sz="1400" dirty="0" err="1">
                <a:latin typeface="Source Sans 3"/>
                <a:ea typeface="Source Sans 3"/>
                <a:cs typeface="Source Sans 3"/>
                <a:sym typeface="Source Sans 3"/>
              </a:rPr>
              <a:t>Naturwissenschaften</a:t>
            </a:r>
            <a:r>
              <a:rPr sz="1400" dirty="0">
                <a:latin typeface="Source Sans 3"/>
                <a:ea typeface="Source Sans 3"/>
                <a:cs typeface="Source Sans 3"/>
                <a:sym typeface="Source Sans 3"/>
              </a:rPr>
              <a:t>, 91 % in den </a:t>
            </a:r>
            <a:r>
              <a:rPr sz="1400" dirty="0" err="1">
                <a:latin typeface="Source Sans 3"/>
                <a:ea typeface="Source Sans 3"/>
                <a:cs typeface="Source Sans 3"/>
                <a:sym typeface="Source Sans 3"/>
              </a:rPr>
              <a:t>Geisteswissenschaften</a:t>
            </a:r>
            <a:r>
              <a:rPr sz="1400" dirty="0">
                <a:latin typeface="Source Sans 3"/>
                <a:ea typeface="Source Sans 3"/>
                <a:cs typeface="Source Sans 3"/>
                <a:sym typeface="Source Sans 3"/>
              </a:rPr>
              <a:t> und 93 % in den </a:t>
            </a:r>
            <a:r>
              <a:rPr sz="1400" dirty="0" err="1">
                <a:latin typeface="Source Sans 3"/>
                <a:ea typeface="Source Sans 3"/>
                <a:cs typeface="Source Sans 3"/>
                <a:sym typeface="Source Sans 3"/>
              </a:rPr>
              <a:t>Sozialwissenschaften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Bei der Frage, </a:t>
            </a:r>
            <a:r>
              <a:rPr sz="1400" dirty="0" err="1">
                <a:latin typeface="Source Sans 3"/>
                <a:ea typeface="Source Sans 3"/>
                <a:cs typeface="Source Sans 3"/>
                <a:sym typeface="Source Sans 3"/>
              </a:rPr>
              <a:t>ob</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gesellschaftlichen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Auswirkungen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a:t>
            </a:r>
            <a:r>
              <a:rPr sz="1400" dirty="0">
                <a:latin typeface="Source Sans 3"/>
                <a:ea typeface="Source Sans 3"/>
                <a:cs typeface="Source Sans 3"/>
                <a:sym typeface="Source Sans 3"/>
              </a:rPr>
              <a:t> der </a:t>
            </a:r>
            <a:r>
              <a:rPr sz="1400" dirty="0" err="1">
                <a:latin typeface="Source Sans 3"/>
                <a:ea typeface="Source Sans 3"/>
                <a:cs typeface="Source Sans 3"/>
                <a:sym typeface="Source Sans 3"/>
              </a:rPr>
              <a:t>Bewertung</a:t>
            </a:r>
            <a:r>
              <a:rPr sz="1400" dirty="0">
                <a:latin typeface="Source Sans 3"/>
                <a:ea typeface="Source Sans 3"/>
                <a:cs typeface="Source Sans 3"/>
                <a:sym typeface="Source Sans 3"/>
              </a:rPr>
              <a:t> der Forschung </a:t>
            </a:r>
            <a:r>
              <a:rPr sz="1400" dirty="0" err="1">
                <a:latin typeface="Source Sans 3"/>
                <a:ea typeface="Source Sans 3"/>
                <a:cs typeface="Source Sans 3"/>
                <a:sym typeface="Source Sans 3"/>
              </a:rPr>
              <a:t>stärker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berücksichtigt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werden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sollten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sind</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Befragten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unterschiedlicher</a:t>
            </a:r>
            <a:r>
              <a:rPr sz="1400" dirty="0">
                <a:latin typeface="Source Sans 3"/>
                <a:ea typeface="Source Sans 3"/>
                <a:cs typeface="Source Sans 3"/>
                <a:sym typeface="Source Sans 3"/>
              </a:rPr>
              <a:t> Meinung: Nur 40 % der </a:t>
            </a:r>
            <a:r>
              <a:rPr sz="1400" dirty="0" err="1">
                <a:latin typeface="Source Sans 3"/>
                <a:ea typeface="Source Sans 3"/>
                <a:cs typeface="Source Sans 3"/>
                <a:sym typeface="Source Sans 3"/>
              </a:rPr>
              <a:t>Befragten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aus</a:t>
            </a:r>
            <a:r>
              <a:rPr sz="1400" dirty="0">
                <a:latin typeface="Source Sans 3"/>
                <a:ea typeface="Source Sans 3"/>
                <a:cs typeface="Source Sans 3"/>
                <a:sym typeface="Source Sans 3"/>
              </a:rPr>
              <a:t> den </a:t>
            </a:r>
            <a:r>
              <a:rPr sz="1400" dirty="0" err="1">
                <a:latin typeface="Source Sans 3"/>
                <a:ea typeface="Source Sans 3"/>
                <a:cs typeface="Source Sans 3"/>
                <a:sym typeface="Source Sans 3"/>
              </a:rPr>
              <a:t>Naturwissenschaften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stimmen</a:t>
            </a:r>
            <a:r>
              <a:rPr sz="1400" dirty="0">
                <a:latin typeface="Source Sans 3"/>
                <a:ea typeface="Source Sans 3"/>
                <a:cs typeface="Source Sans 3"/>
                <a:sym typeface="Source Sans 3"/>
              </a:rPr>
              <a:t> dem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gegenüber</a:t>
            </a:r>
            <a:r>
              <a:rPr sz="1400" dirty="0">
                <a:latin typeface="Source Sans 3"/>
                <a:ea typeface="Source Sans 3"/>
                <a:cs typeface="Source Sans 3"/>
                <a:sym typeface="Source Sans 3"/>
              </a:rPr>
              <a:t> 65 % in den </a:t>
            </a:r>
            <a:r>
              <a:rPr sz="1400" dirty="0" err="1">
                <a:latin typeface="Source Sans 3"/>
                <a:ea typeface="Source Sans 3"/>
                <a:cs typeface="Source Sans 3"/>
                <a:sym typeface="Source Sans 3"/>
              </a:rPr>
              <a:t>Sozialwissenschaften</a:t>
            </a:r>
            <a:r>
              <a:rPr sz="1400" dirty="0">
                <a:latin typeface="Source Sans 3"/>
                <a:ea typeface="Source Sans 3"/>
                <a:cs typeface="Source Sans 3"/>
                <a:sym typeface="Source Sans 3"/>
              </a:rPr>
              <a:t> und 58 % in den </a:t>
            </a:r>
            <a:r>
              <a:rPr sz="1400" dirty="0" err="1">
                <a:latin typeface="Source Sans 3"/>
                <a:ea typeface="Source Sans 3"/>
                <a:cs typeface="Source Sans 3"/>
                <a:sym typeface="Source Sans 3"/>
              </a:rPr>
              <a:t>Geisteswissenschaften</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Zustimmung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ist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angewandter</a:t>
            </a:r>
            <a:r>
              <a:rPr sz="1400" dirty="0">
                <a:latin typeface="Source Sans 3"/>
                <a:ea typeface="Source Sans 3"/>
                <a:cs typeface="Source Sans 3"/>
                <a:sym typeface="Source Sans 3"/>
              </a:rPr>
              <a:t> Forschung </a:t>
            </a:r>
            <a:r>
              <a:rPr sz="1400" dirty="0" err="1">
                <a:latin typeface="Source Sans 3"/>
                <a:ea typeface="Source Sans 3"/>
                <a:cs typeface="Source Sans 3"/>
                <a:sym typeface="Source Sans 3"/>
              </a:rPr>
              <a:t>deutlich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höher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als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Grundlagenforschung</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Nur 15 % der </a:t>
            </a:r>
            <a:r>
              <a:rPr sz="1400" dirty="0" err="1">
                <a:latin typeface="Source Sans 3"/>
                <a:ea typeface="Source Sans 3"/>
                <a:cs typeface="Source Sans 3"/>
                <a:sym typeface="Source Sans 3"/>
              </a:rPr>
              <a:t>Befragten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aus</a:t>
            </a:r>
            <a:r>
              <a:rPr sz="1400" dirty="0">
                <a:latin typeface="Source Sans 3"/>
                <a:ea typeface="Source Sans 3"/>
                <a:cs typeface="Source Sans 3"/>
                <a:sym typeface="Source Sans 3"/>
              </a:rPr>
              <a:t> den </a:t>
            </a:r>
            <a:r>
              <a:rPr sz="1400" dirty="0" err="1">
                <a:latin typeface="Source Sans 3"/>
                <a:ea typeface="Source Sans 3"/>
                <a:cs typeface="Source Sans 3"/>
                <a:sym typeface="Source Sans 3"/>
              </a:rPr>
              <a:t>Geisteswissenschaften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sind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davon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überzeugt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dass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ihre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institutionellen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Kommunikationsabteilungen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relevante</a:t>
            </a:r>
            <a:r>
              <a:rPr sz="1400" dirty="0">
                <a:latin typeface="Source Sans 3"/>
                <a:ea typeface="Source Sans 3"/>
                <a:cs typeface="Source Sans 3"/>
                <a:sym typeface="Source Sans 3"/>
              </a:rPr>
              <a:t> Stakeholder in der Gesellschaft </a:t>
            </a:r>
            <a:r>
              <a:rPr sz="1400" dirty="0" err="1">
                <a:latin typeface="Source Sans 3"/>
                <a:ea typeface="Source Sans 3"/>
                <a:cs typeface="Source Sans 3"/>
                <a:sym typeface="Source Sans 3"/>
              </a:rPr>
              <a:t>erreichen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verglichen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30 % der </a:t>
            </a:r>
            <a:r>
              <a:rPr sz="1400" dirty="0" err="1">
                <a:latin typeface="Source Sans 3"/>
                <a:ea typeface="Source Sans 3"/>
                <a:cs typeface="Source Sans 3"/>
                <a:sym typeface="Source Sans 3"/>
              </a:rPr>
              <a:t>Naturwissenschaftler</a:t>
            </a:r>
            <a:r>
              <a:rPr sz="1400" dirty="0">
                <a:latin typeface="Source Sans 3"/>
                <a:ea typeface="Source Sans 3"/>
                <a:cs typeface="Source Sans 3"/>
                <a:sym typeface="Source Sans 3"/>
              </a:rPr>
              <a:t>*</a:t>
            </a:r>
            <a:r>
              <a:rPr sz="1400" dirty="0" err="1">
                <a:latin typeface="Source Sans 3"/>
                <a:ea typeface="Source Sans 3"/>
                <a:cs typeface="Source Sans 3"/>
                <a:sym typeface="Source Sans 3"/>
              </a:rPr>
              <a:t>innen</a:t>
            </a:r>
            <a:r>
              <a:rPr sz="1400" dirty="0">
                <a:latin typeface="Source Sans 3"/>
                <a:ea typeface="Source Sans 3"/>
                <a:cs typeface="Source Sans 3"/>
                <a:sym typeface="Source Sans 3"/>
              </a:rPr>
              <a:t> und 31 % der </a:t>
            </a:r>
            <a:r>
              <a:rPr sz="1400" dirty="0" err="1">
                <a:latin typeface="Source Sans 3"/>
                <a:ea typeface="Source Sans 3"/>
                <a:cs typeface="Source Sans 3"/>
                <a:sym typeface="Source Sans 3"/>
              </a:rPr>
              <a:t>Sozialwissenschaftler</a:t>
            </a:r>
            <a:r>
              <a:rPr sz="1400" dirty="0">
                <a:latin typeface="Source Sans 3"/>
                <a:ea typeface="Source Sans 3"/>
                <a:cs typeface="Source Sans 3"/>
                <a:sym typeface="Source Sans 3"/>
              </a:rPr>
              <a:t>*</a:t>
            </a:r>
            <a:r>
              <a:rPr sz="1400" dirty="0" err="1">
                <a:latin typeface="Source Sans 3"/>
                <a:ea typeface="Source Sans 3"/>
                <a:cs typeface="Source Sans 3"/>
                <a:sym typeface="Source Sans 3"/>
              </a:rPr>
              <a:t>innen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SzPts val="1100"/>
              <a:buNone/>
            </a:pP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800"/>
              </a:spcBef>
              <a:spcAft>
                <a:spcPts val="200"/>
              </a:spcAft>
              <a:buClr>
                <a:schemeClr val="dk1"/>
              </a:buClr>
              <a:buSzPts val="1100"/>
              <a:buFont typeface="Source Sans 3"/>
              <a:buNone/>
            </a:pPr>
            <a:r>
              <a:rPr sz="1400" b="1" dirty="0">
                <a:latin typeface="Source Sans 3"/>
                <a:ea typeface="Source Sans 3"/>
                <a:cs typeface="Source Sans 3"/>
                <a:sym typeface="Source Sans 3"/>
              </a:rPr>
              <a:t>WEITERFÜHRENDE INFORMATIONEN:</a:t>
            </a:r>
            <a:endParaRPr sz="1400" b="1"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SzPts val="1100"/>
              <a:buNone/>
            </a:pPr>
            <a:r>
              <a:rPr sz="1400" dirty="0">
                <a:latin typeface="Source Sans 3"/>
                <a:ea typeface="Source Sans 3"/>
                <a:cs typeface="Source Sans 3"/>
                <a:sym typeface="Source Sans 3"/>
              </a:rPr>
              <a:t>“Across all disciplinary groups, the respondents largely agree that public engagement is part of scientific activity (from 86% in the natural sciences, 91% in the humanities, to 93% in the social sciences). Respondents vary in their opinions on whether societal impact should be given more weight in research evaluations: Only 40% of the respondents from the natural sciences agree compared to 65% for the social sciences and 58% for the humanities. Applied researchers are more in favor of societal relevance being given greater consideration in evaluations than basic researchers (see Fig 2). Only 15% of respondents from the humanities are convinced that their institutional communication departments are reaching relevant stakeholders in society, compared to 30% of natural scientists and 31% of social scientists.” (Fecher/Hebing 2021)</a:t>
            </a: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800"/>
              </a:spcBef>
              <a:spcAft>
                <a:spcPts val="200"/>
              </a:spcAft>
              <a:buNone/>
            </a:pPr>
            <a:r>
              <a:rPr sz="1400" b="1" dirty="0">
                <a:latin typeface="Source Sans 3"/>
                <a:ea typeface="Source Sans 3"/>
                <a:cs typeface="Source Sans 3"/>
                <a:sym typeface="Source Sans 3"/>
              </a:rPr>
              <a:t>DIDAKTISCHE ANMERKUNG:</a:t>
            </a:r>
            <a:endParaRPr sz="1400" b="1" dirty="0">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sz="1400" dirty="0" err="1">
                <a:latin typeface="Source Sans 3"/>
                <a:ea typeface="Source Sans 3"/>
                <a:cs typeface="Source Sans 3"/>
                <a:sym typeface="Source Sans 3"/>
              </a:rPr>
              <a:t>Mögliche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Diskussionsfragen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Was </a:t>
            </a:r>
            <a:r>
              <a:rPr sz="1400" dirty="0" err="1">
                <a:latin typeface="Source Sans 3"/>
                <a:ea typeface="Source Sans 3"/>
                <a:cs typeface="Source Sans 3"/>
                <a:sym typeface="Source Sans 3"/>
              </a:rPr>
              <a:t>glaubt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ihr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warum</a:t>
            </a:r>
            <a:r>
              <a:rPr sz="1400" dirty="0">
                <a:latin typeface="Source Sans 3"/>
                <a:ea typeface="Source Sans 3"/>
                <a:cs typeface="Source Sans 3"/>
                <a:sym typeface="Source Sans 3"/>
              </a:rPr>
              <a:t> es </a:t>
            </a:r>
            <a:r>
              <a:rPr sz="1400" dirty="0" err="1">
                <a:latin typeface="Source Sans 3"/>
                <a:ea typeface="Source Sans 3"/>
                <a:cs typeface="Source Sans 3"/>
                <a:sym typeface="Source Sans 3"/>
              </a:rPr>
              <a:t>insbesondere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a:t>
            </a:r>
            <a:r>
              <a:rPr sz="1400" dirty="0">
                <a:latin typeface="Source Sans 3"/>
                <a:ea typeface="Source Sans 3"/>
                <a:cs typeface="Source Sans 3"/>
                <a:sym typeface="Source Sans 3"/>
              </a:rPr>
              <a:t> der </a:t>
            </a:r>
            <a:r>
              <a:rPr sz="1400" dirty="0" err="1">
                <a:latin typeface="Source Sans 3"/>
                <a:ea typeface="Source Sans 3"/>
                <a:cs typeface="Source Sans 3"/>
                <a:sym typeface="Source Sans 3"/>
              </a:rPr>
              <a:t>zweiten</a:t>
            </a:r>
            <a:r>
              <a:rPr sz="1400" dirty="0">
                <a:latin typeface="Source Sans 3"/>
                <a:ea typeface="Source Sans 3"/>
                <a:cs typeface="Source Sans 3"/>
                <a:sym typeface="Source Sans 3"/>
              </a:rPr>
              <a:t> Frage </a:t>
            </a:r>
            <a:r>
              <a:rPr sz="1400" dirty="0" err="1">
                <a:latin typeface="Source Sans 3"/>
                <a:ea typeface="Source Sans 3"/>
                <a:cs typeface="Source Sans 3"/>
                <a:sym typeface="Source Sans 3"/>
              </a:rPr>
              <a:t>disziplinspezifische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Unterschiede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gibt</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sz="1400" dirty="0">
                <a:latin typeface="Source Sans 3"/>
                <a:ea typeface="Source Sans 3"/>
                <a:cs typeface="Source Sans 3"/>
                <a:sym typeface="Source Sans 3"/>
              </a:rPr>
              <a:t>Wie </a:t>
            </a:r>
            <a:r>
              <a:rPr sz="1400" dirty="0" err="1">
                <a:latin typeface="Source Sans 3"/>
                <a:ea typeface="Source Sans 3"/>
                <a:cs typeface="Source Sans 3"/>
                <a:sym typeface="Source Sans 3"/>
              </a:rPr>
              <a:t>nehmt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ihr</a:t>
            </a:r>
            <a:r>
              <a:rPr sz="1400" dirty="0">
                <a:latin typeface="Source Sans 3"/>
                <a:ea typeface="Source Sans 3"/>
                <a:cs typeface="Source Sans 3"/>
                <a:sym typeface="Source Sans 3"/>
              </a:rPr>
              <a:t> es an </a:t>
            </a:r>
            <a:r>
              <a:rPr sz="1400" dirty="0" err="1">
                <a:latin typeface="Source Sans 3"/>
                <a:ea typeface="Source Sans 3"/>
                <a:cs typeface="Source Sans 3"/>
                <a:sym typeface="Source Sans 3"/>
              </a:rPr>
              <a:t>euren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Einrichtungen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wahr</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lnSpc>
                <a:spcPct val="110000"/>
              </a:lnSpc>
              <a:spcBef>
                <a:spcPts val="800"/>
              </a:spcBef>
              <a:spcAft>
                <a:spcPts val="200"/>
              </a:spcAft>
              <a:buClr>
                <a:schemeClr val="dk1"/>
              </a:buClr>
              <a:buSzPts val="1100"/>
              <a:buFont typeface="Source Sans 3"/>
              <a:buNone/>
            </a:pPr>
            <a:r>
              <a:rPr sz="1400" b="1" dirty="0">
                <a:latin typeface="Source Sans 3"/>
                <a:ea typeface="Source Sans 3"/>
                <a:cs typeface="Source Sans 3"/>
                <a:sym typeface="Source Sans 3"/>
              </a:rPr>
              <a:t>QUELLEN:</a:t>
            </a:r>
          </a:p>
          <a:p>
            <a:pPr marL="0" lvl="0" indent="0" algn="l" rtl="0">
              <a:lnSpc>
                <a:spcPct val="110000"/>
              </a:lnSpc>
              <a:spcBef>
                <a:spcPts val="0"/>
              </a:spcBef>
              <a:spcAft>
                <a:spcPts val="300"/>
              </a:spcAft>
              <a:buClr>
                <a:srgbClr val="000000"/>
              </a:buClr>
              <a:buSzPts val="1100"/>
              <a:buFont typeface="Source Sans 3"/>
              <a:buNone/>
            </a:pPr>
            <a:r>
              <a:rPr sz="1400" dirty="0">
                <a:latin typeface="Source Sans 3"/>
                <a:ea typeface="Source Sans 3"/>
                <a:cs typeface="Source Sans 3"/>
                <a:sym typeface="Source Sans 3"/>
              </a:rPr>
              <a:t>Fecher</a:t>
            </a:r>
            <a:r>
              <a:rPr lang="de-DE" sz="1400" dirty="0">
                <a:latin typeface="Source Sans 3"/>
                <a:ea typeface="Source Sans 3"/>
                <a:cs typeface="Source Sans 3"/>
                <a:sym typeface="Source Sans 3"/>
              </a:rPr>
              <a:t>, </a:t>
            </a:r>
            <a:r>
              <a:rPr sz="1400" dirty="0">
                <a:latin typeface="Source Sans 3"/>
                <a:ea typeface="Source Sans 3"/>
                <a:cs typeface="Source Sans 3"/>
                <a:sym typeface="Source Sans 3"/>
              </a:rPr>
              <a:t>B</a:t>
            </a:r>
            <a:r>
              <a:rPr lang="de-DE" sz="1400" dirty="0">
                <a:latin typeface="Source Sans 3"/>
                <a:ea typeface="Source Sans 3"/>
                <a:cs typeface="Source Sans 3"/>
                <a:sym typeface="Source Sans 3"/>
              </a:rPr>
              <a:t>., </a:t>
            </a:r>
            <a:r>
              <a:rPr sz="1400" dirty="0">
                <a:latin typeface="Source Sans 3"/>
                <a:ea typeface="Source Sans 3"/>
                <a:cs typeface="Source Sans 3"/>
                <a:sym typeface="Source Sans 3"/>
              </a:rPr>
              <a:t>Hebing</a:t>
            </a:r>
            <a:r>
              <a:rPr lang="de-DE" sz="1400" dirty="0">
                <a:latin typeface="Source Sans 3"/>
                <a:ea typeface="Source Sans 3"/>
                <a:cs typeface="Source Sans 3"/>
                <a:sym typeface="Source Sans 3"/>
              </a:rPr>
              <a:t>,</a:t>
            </a:r>
            <a:r>
              <a:rPr sz="1400" dirty="0">
                <a:latin typeface="Source Sans 3"/>
                <a:ea typeface="Source Sans 3"/>
                <a:cs typeface="Source Sans 3"/>
                <a:sym typeface="Source Sans 3"/>
              </a:rPr>
              <a:t> M</a:t>
            </a:r>
            <a:r>
              <a:rPr lang="de-DE" sz="1400" dirty="0">
                <a:latin typeface="Source Sans 3"/>
                <a:ea typeface="Source Sans 3"/>
                <a:cs typeface="Source Sans 3"/>
                <a:sym typeface="Source Sans 3"/>
              </a:rPr>
              <a:t>.</a:t>
            </a:r>
            <a:r>
              <a:rPr sz="1400" dirty="0">
                <a:latin typeface="Source Sans 3"/>
                <a:ea typeface="Source Sans 3"/>
                <a:cs typeface="Source Sans 3"/>
                <a:sym typeface="Source Sans 3"/>
              </a:rPr>
              <a:t> (2021): How do researchers approach societal impact? </a:t>
            </a:r>
            <a:r>
              <a:rPr sz="1400" dirty="0" err="1">
                <a:latin typeface="Source Sans 3"/>
                <a:ea typeface="Source Sans 3"/>
                <a:cs typeface="Source Sans 3"/>
                <a:sym typeface="Source Sans 3"/>
              </a:rPr>
              <a:t>PLoS</a:t>
            </a:r>
            <a:r>
              <a:rPr sz="1400" dirty="0">
                <a:latin typeface="Source Sans 3"/>
                <a:ea typeface="Source Sans 3"/>
                <a:cs typeface="Source Sans 3"/>
                <a:sym typeface="Source Sans 3"/>
              </a:rPr>
              <a:t> ONE 16(7)</a:t>
            </a:r>
            <a:r>
              <a:rPr lang="de-DE" sz="1400" dirty="0">
                <a:latin typeface="Source Sans 3"/>
                <a:ea typeface="Source Sans 3"/>
                <a:cs typeface="Source Sans 3"/>
                <a:sym typeface="Source Sans 3"/>
              </a:rPr>
              <a:t>.</a:t>
            </a:r>
            <a:endParaRPr sz="1400" dirty="0">
              <a:latin typeface="Source Sans 3"/>
              <a:ea typeface="Source Sans 3"/>
              <a:cs typeface="Source Sans 3"/>
              <a:sym typeface="Source Sans 3"/>
            </a:endParaRPr>
          </a:p>
          <a:p>
            <a:pPr marL="0" lvl="0" indent="0" algn="l" rtl="0">
              <a:lnSpc>
                <a:spcPct val="110000"/>
              </a:lnSpc>
              <a:spcBef>
                <a:spcPts val="0"/>
              </a:spcBef>
              <a:spcAft>
                <a:spcPts val="300"/>
              </a:spcAft>
              <a:buSzPts val="1100"/>
              <a:buNone/>
            </a:pPr>
            <a:endParaRPr sz="1400" dirty="0">
              <a:latin typeface="Source Sans 3"/>
              <a:ea typeface="Source Sans 3"/>
              <a:cs typeface="Source Sans 3"/>
              <a:sym typeface="Source Sans 3"/>
            </a:endParaRPr>
          </a:p>
        </p:txBody>
      </p:sp>
      <p:sp>
        <p:nvSpPr>
          <p:cNvPr id="505" name="Google Shape;505;g33f188c8c63_0_17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300"/>
              </a:spcAft>
              <a:buClr>
                <a:srgbClr val="000000"/>
              </a:buClr>
              <a:buSzPts val="1400"/>
              <a:buFont typeface="Source Sans 3"/>
              <a:buNone/>
            </a:pPr>
            <a:fld id="{00000000-1234-1234-1234-123412341234}" type="slidenum">
              <a:rPr lang="de" sz="1400" b="0" i="0" u="none" strike="noStrike" cap="none">
                <a:solidFill>
                  <a:srgbClr val="000000"/>
                </a:solidFill>
                <a:latin typeface="Source Sans 3"/>
                <a:ea typeface="Source Sans 3"/>
                <a:cs typeface="Source Sans 3"/>
                <a:sym typeface="Source Sans 3"/>
              </a:rPr>
              <a:t>33</a:t>
            </a:fld>
            <a:endParaRPr sz="1400" b="0" i="0" u="none" strike="noStrike" cap="none">
              <a:solidFill>
                <a:srgbClr val="000000"/>
              </a:solidFill>
              <a:latin typeface="Source Sans 3"/>
              <a:ea typeface="Source Sans 3"/>
              <a:cs typeface="Source Sans 3"/>
              <a:sym typeface="Source Sans 3"/>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19bb5a3999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19bb5a3999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Schlüsse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aus</a:t>
            </a:r>
            <a:r>
              <a:rPr sz="1400" dirty="0">
                <a:latin typeface="Source Sans 3"/>
                <a:ea typeface="Source Sans 3"/>
                <a:cs typeface="Source Sans 3"/>
                <a:sym typeface="Source Sans 3"/>
              </a:rPr>
              <a:t> den </a:t>
            </a:r>
            <a:r>
              <a:rPr sz="1400" dirty="0" err="1">
                <a:latin typeface="Source Sans 3"/>
                <a:ea typeface="Source Sans 3"/>
                <a:cs typeface="Source Sans 3"/>
                <a:sym typeface="Source Sans 3"/>
              </a:rPr>
              <a:t>letzten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beiden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Folien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Forschenden</a:t>
            </a:r>
            <a:r>
              <a:rPr sz="1400" dirty="0">
                <a:latin typeface="Source Sans 3"/>
                <a:ea typeface="Source Sans 3"/>
                <a:cs typeface="Source Sans 3"/>
                <a:sym typeface="Source Sans 3"/>
              </a:rPr>
              <a:t> – </a:t>
            </a:r>
            <a:r>
              <a:rPr sz="1400" dirty="0" err="1">
                <a:latin typeface="Source Sans 3"/>
                <a:ea typeface="Source Sans 3"/>
                <a:cs typeface="Source Sans 3"/>
                <a:sym typeface="Source Sans 3"/>
              </a:rPr>
              <a:t>disziplinenübergreifend</a:t>
            </a:r>
            <a:r>
              <a:rPr sz="1400" dirty="0">
                <a:latin typeface="Source Sans 3"/>
                <a:ea typeface="Source Sans 3"/>
                <a:cs typeface="Source Sans 3"/>
                <a:sym typeface="Source Sans 3"/>
              </a:rPr>
              <a:t> – </a:t>
            </a:r>
            <a:r>
              <a:rPr sz="1400" dirty="0" err="1">
                <a:latin typeface="Source Sans 3"/>
                <a:ea typeface="Source Sans 3"/>
                <a:cs typeface="Source Sans 3"/>
                <a:sym typeface="Source Sans 3"/>
              </a:rPr>
              <a:t>ist</a:t>
            </a:r>
            <a:r>
              <a:rPr sz="1400" dirty="0">
                <a:latin typeface="Source Sans 3"/>
                <a:ea typeface="Source Sans 3"/>
                <a:cs typeface="Source Sans 3"/>
                <a:sym typeface="Source Sans 3"/>
              </a:rPr>
              <a:t> der </a:t>
            </a:r>
            <a:r>
              <a:rPr sz="1400" dirty="0" err="1">
                <a:latin typeface="Source Sans 3"/>
                <a:ea typeface="Source Sans 3"/>
                <a:cs typeface="Source Sans 3"/>
                <a:sym typeface="Source Sans 3"/>
              </a:rPr>
              <a:t>gesellschaftliche</a:t>
            </a:r>
            <a:r>
              <a:rPr sz="1400" dirty="0">
                <a:latin typeface="Source Sans 3"/>
                <a:ea typeface="Source Sans 3"/>
                <a:cs typeface="Source Sans 3"/>
                <a:sym typeface="Source Sans 3"/>
              </a:rPr>
              <a:t> Impact </a:t>
            </a:r>
            <a:r>
              <a:rPr sz="1400" dirty="0" err="1">
                <a:latin typeface="Source Sans 3"/>
                <a:ea typeface="Source Sans 3"/>
                <a:cs typeface="Source Sans 3"/>
                <a:sym typeface="Source Sans 3"/>
              </a:rPr>
              <a:t>ihrer</a:t>
            </a:r>
            <a:r>
              <a:rPr sz="1400" dirty="0">
                <a:latin typeface="Source Sans 3"/>
                <a:ea typeface="Source Sans 3"/>
                <a:cs typeface="Source Sans 3"/>
                <a:sym typeface="Source Sans 3"/>
              </a:rPr>
              <a:t> Forschung </a:t>
            </a:r>
            <a:r>
              <a:rPr sz="1400" dirty="0" err="1">
                <a:latin typeface="Source Sans 3"/>
                <a:ea typeface="Source Sans 3"/>
                <a:cs typeface="Source Sans 3"/>
                <a:sym typeface="Source Sans 3"/>
              </a:rPr>
              <a:t>wichtig</a:t>
            </a:r>
            <a:r>
              <a:rPr sz="1400" dirty="0">
                <a:latin typeface="Source Sans 3"/>
                <a:ea typeface="Source Sans 3"/>
                <a:cs typeface="Source Sans 3"/>
                <a:sym typeface="Source Sans 3"/>
              </a:rPr>
              <a:t>, was </a:t>
            </a:r>
            <a:r>
              <a:rPr sz="1400" dirty="0" err="1">
                <a:latin typeface="Source Sans 3"/>
                <a:ea typeface="Source Sans 3"/>
                <a:cs typeface="Source Sans 3"/>
                <a:sym typeface="Source Sans 3"/>
              </a:rPr>
              <a:t>sich</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auch</a:t>
            </a:r>
            <a:r>
              <a:rPr sz="1400" dirty="0">
                <a:latin typeface="Source Sans 3"/>
                <a:ea typeface="Source Sans 3"/>
                <a:cs typeface="Source Sans 3"/>
                <a:sym typeface="Source Sans 3"/>
              </a:rPr>
              <a:t> in der </a:t>
            </a:r>
            <a:r>
              <a:rPr sz="1400" dirty="0" err="1">
                <a:latin typeface="Source Sans 3"/>
                <a:ea typeface="Source Sans 3"/>
                <a:cs typeface="Source Sans 3"/>
                <a:sym typeface="Source Sans 3"/>
              </a:rPr>
              <a:t>Teilnahme</a:t>
            </a:r>
            <a:r>
              <a:rPr sz="1400" dirty="0">
                <a:latin typeface="Source Sans 3"/>
                <a:ea typeface="Source Sans 3"/>
                <a:cs typeface="Source Sans 3"/>
                <a:sym typeface="Source Sans 3"/>
              </a:rPr>
              <a:t> an der Impact School </a:t>
            </a:r>
            <a:r>
              <a:rPr sz="1400" dirty="0" err="1">
                <a:latin typeface="Source Sans 3"/>
                <a:ea typeface="Source Sans 3"/>
                <a:cs typeface="Source Sans 3"/>
                <a:sym typeface="Source Sans 3"/>
              </a:rPr>
              <a:t>zeigt</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Kommunikation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wird</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als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wichtiger</a:t>
            </a:r>
            <a:r>
              <a:rPr sz="1400" dirty="0">
                <a:latin typeface="Source Sans 3"/>
                <a:ea typeface="Source Sans 3"/>
                <a:cs typeface="Source Sans 3"/>
                <a:sym typeface="Source Sans 3"/>
              </a:rPr>
              <a:t> Teil </a:t>
            </a:r>
            <a:r>
              <a:rPr sz="1400" dirty="0" err="1">
                <a:latin typeface="Source Sans 3"/>
                <a:ea typeface="Source Sans 3"/>
                <a:cs typeface="Source Sans 3"/>
                <a:sym typeface="Source Sans 3"/>
              </a:rPr>
              <a:t>wissenschaftlicher</a:t>
            </a:r>
            <a:r>
              <a:rPr sz="1400" dirty="0">
                <a:latin typeface="Source Sans 3"/>
                <a:ea typeface="Source Sans 3"/>
                <a:cs typeface="Source Sans 3"/>
                <a:sym typeface="Source Sans 3"/>
              </a:rPr>
              <a:t> Arbeit </a:t>
            </a:r>
            <a:r>
              <a:rPr sz="1400" dirty="0" err="1">
                <a:latin typeface="Source Sans 3"/>
                <a:ea typeface="Source Sans 3"/>
                <a:cs typeface="Source Sans 3"/>
                <a:sym typeface="Source Sans 3"/>
              </a:rPr>
              <a:t>wahrgenommen</a:t>
            </a:r>
            <a:endParaRPr sz="1400" dirty="0">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Kommunikation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als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Königsweg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gesellschaftlichem</a:t>
            </a:r>
            <a:r>
              <a:rPr sz="1400" dirty="0">
                <a:latin typeface="Source Sans 3"/>
                <a:ea typeface="Source Sans 3"/>
                <a:cs typeface="Source Sans 3"/>
                <a:sym typeface="Source Sans 3"/>
              </a:rPr>
              <a:t> Impact: “In order to have Impact, you got to have contact” (</a:t>
            </a:r>
            <a:r>
              <a:rPr sz="1400" dirty="0" err="1">
                <a:latin typeface="Source Sans 3"/>
                <a:ea typeface="Source Sans 3"/>
                <a:cs typeface="Source Sans 3"/>
                <a:sym typeface="Source Sans 3"/>
              </a:rPr>
              <a:t>ebenfalls</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aus</a:t>
            </a:r>
            <a:r>
              <a:rPr sz="1400" dirty="0">
                <a:latin typeface="Source Sans 3"/>
                <a:ea typeface="Source Sans 3"/>
                <a:cs typeface="Source Sans 3"/>
                <a:sym typeface="Source Sans 3"/>
              </a:rPr>
              <a:t> Jack </a:t>
            </a:r>
            <a:r>
              <a:rPr sz="1400" dirty="0" err="1">
                <a:latin typeface="Source Sans 3"/>
                <a:ea typeface="Source Sans 3"/>
                <a:cs typeface="Source Sans 3"/>
                <a:sym typeface="Source Sans 3"/>
              </a:rPr>
              <a:t>Spaapen</a:t>
            </a:r>
            <a:r>
              <a:rPr sz="1400" dirty="0">
                <a:latin typeface="Source Sans 3"/>
                <a:ea typeface="Source Sans 3"/>
                <a:cs typeface="Source Sans 3"/>
                <a:sym typeface="Source Sans 3"/>
              </a:rPr>
              <a:t> &amp; Leonie van </a:t>
            </a:r>
            <a:r>
              <a:rPr sz="1400" dirty="0" err="1">
                <a:latin typeface="Source Sans 3"/>
                <a:ea typeface="Source Sans 3"/>
                <a:cs typeface="Source Sans 3"/>
                <a:sym typeface="Source Sans 3"/>
              </a:rPr>
              <a:t>Drooge</a:t>
            </a:r>
            <a:r>
              <a:rPr sz="1400" dirty="0">
                <a:latin typeface="Source Sans 3"/>
                <a:ea typeface="Source Sans 3"/>
                <a:cs typeface="Source Sans 3"/>
                <a:sym typeface="Source Sans 3"/>
              </a:rPr>
              <a:t>, 2011. "Introducing ‘productive interactions’ in social impact assessment," Research Evaluation, Oxford University Press, vol. 20(3), S. 211-218)</a:t>
            </a:r>
            <a:endParaRPr sz="1400"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Ausblick</a:t>
            </a:r>
            <a:r>
              <a:rPr sz="1400" dirty="0">
                <a:latin typeface="Source Sans 3"/>
                <a:ea typeface="Source Sans 3"/>
                <a:cs typeface="Source Sans 3"/>
                <a:sym typeface="Source Sans 3"/>
              </a:rPr>
              <a:t> auf die </a:t>
            </a:r>
            <a:r>
              <a:rPr sz="1400" dirty="0" err="1">
                <a:latin typeface="Source Sans 3"/>
                <a:ea typeface="Source Sans 3"/>
                <a:cs typeface="Source Sans 3"/>
                <a:sym typeface="Source Sans 3"/>
              </a:rPr>
              <a:t>nächsten</a:t>
            </a:r>
            <a:r>
              <a:rPr sz="1400" dirty="0">
                <a:latin typeface="Source Sans 3"/>
                <a:ea typeface="Source Sans 3"/>
                <a:cs typeface="Source Sans 3"/>
                <a:sym typeface="Source Sans 3"/>
              </a:rPr>
              <a:t> Module: </a:t>
            </a:r>
            <a:r>
              <a:rPr sz="1400" dirty="0" err="1">
                <a:latin typeface="Source Sans 3"/>
                <a:ea typeface="Source Sans 3"/>
                <a:cs typeface="Source Sans 3"/>
                <a:sym typeface="Source Sans 3"/>
              </a:rPr>
              <a:t>Strategische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Planung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kann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helfen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effektiv</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kommunizieren</a:t>
            </a:r>
            <a:endParaRPr sz="1400" dirty="0">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sz="1400" b="1" dirty="0">
                <a:latin typeface="Source Sans 3"/>
                <a:ea typeface="Source Sans 3"/>
                <a:cs typeface="Source Sans 3"/>
                <a:sym typeface="Source Sans 3"/>
              </a:rPr>
              <a:t>DIDAKTISCHE ANMERKUNG:</a:t>
            </a:r>
            <a:endParaRPr sz="1400" b="1"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Ausblick</a:t>
            </a:r>
            <a:r>
              <a:rPr sz="1400" dirty="0">
                <a:latin typeface="Source Sans 3"/>
                <a:ea typeface="Source Sans 3"/>
                <a:cs typeface="Source Sans 3"/>
                <a:sym typeface="Source Sans 3"/>
              </a:rPr>
              <a:t>: Nach der </a:t>
            </a:r>
            <a:r>
              <a:rPr sz="1400" dirty="0" err="1">
                <a:latin typeface="Source Sans 3"/>
                <a:ea typeface="Source Sans 3"/>
                <a:cs typeface="Source Sans 3"/>
                <a:sym typeface="Source Sans 3"/>
              </a:rPr>
              <a:t>Festlegung</a:t>
            </a:r>
            <a:r>
              <a:rPr sz="1400" dirty="0">
                <a:latin typeface="Source Sans 3"/>
                <a:ea typeface="Source Sans 3"/>
                <a:cs typeface="Source Sans 3"/>
                <a:sym typeface="Source Sans 3"/>
              </a:rPr>
              <a:t> des Impact-Ziels </a:t>
            </a:r>
            <a:r>
              <a:rPr sz="1400" dirty="0" err="1">
                <a:latin typeface="Source Sans 3"/>
                <a:ea typeface="Source Sans 3"/>
                <a:cs typeface="Source Sans 3"/>
                <a:sym typeface="Source Sans 3"/>
              </a:rPr>
              <a:t>beginnt</a:t>
            </a:r>
            <a:r>
              <a:rPr sz="1400" dirty="0">
                <a:latin typeface="Source Sans 3"/>
                <a:ea typeface="Source Sans 3"/>
                <a:cs typeface="Source Sans 3"/>
                <a:sym typeface="Source Sans 3"/>
              </a:rPr>
              <a:t> die </a:t>
            </a:r>
            <a:r>
              <a:rPr sz="1400" dirty="0" err="1">
                <a:latin typeface="Source Sans 3"/>
                <a:ea typeface="Source Sans 3"/>
                <a:cs typeface="Source Sans 3"/>
                <a:sym typeface="Source Sans 3"/>
              </a:rPr>
              <a:t>strategische</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Planung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der </a:t>
            </a:r>
            <a:r>
              <a:rPr sz="1400" dirty="0" err="1">
                <a:latin typeface="Source Sans 3"/>
                <a:ea typeface="Source Sans 3"/>
                <a:cs typeface="Source Sans 3"/>
                <a:sym typeface="Source Sans 3"/>
              </a:rPr>
              <a:t>Auseinandersetzung</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Zielgruppen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dirty="0">
              <a:latin typeface="Source Sans 3"/>
              <a:ea typeface="Source Sans 3"/>
              <a:cs typeface="Source Sans 3"/>
              <a:sym typeface="Source Sans 3"/>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3f188c8c63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33f188c8c63_0_1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sz="1400" b="1" dirty="0">
                <a:latin typeface="Source Sans 3"/>
                <a:ea typeface="Source Sans 3"/>
                <a:cs typeface="Source Sans 3"/>
                <a:sym typeface="Source Sans 3"/>
              </a:rPr>
              <a:t>TONSPUR:</a:t>
            </a:r>
            <a:endParaRPr sz="1400" b="1" u="sng"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Wichtigste</a:t>
            </a:r>
            <a:r>
              <a:rPr sz="1400" dirty="0">
                <a:latin typeface="Source Sans 3"/>
                <a:ea typeface="Source Sans 3"/>
                <a:cs typeface="Source Sans 3"/>
                <a:sym typeface="Source Sans 3"/>
              </a:rPr>
              <a:t> Learnings </a:t>
            </a:r>
            <a:r>
              <a:rPr sz="1400" dirty="0" err="1">
                <a:latin typeface="Source Sans 3"/>
                <a:ea typeface="Source Sans 3"/>
                <a:cs typeface="Source Sans 3"/>
                <a:sym typeface="Source Sans 3"/>
              </a:rPr>
              <a:t>aus</a:t>
            </a:r>
            <a:r>
              <a:rPr sz="1400" dirty="0">
                <a:latin typeface="Source Sans 3"/>
                <a:ea typeface="Source Sans 3"/>
                <a:cs typeface="Source Sans 3"/>
                <a:sym typeface="Source Sans 3"/>
              </a:rPr>
              <a:t> dem </a:t>
            </a:r>
            <a:r>
              <a:rPr sz="1400" dirty="0" err="1">
                <a:latin typeface="Source Sans 3"/>
                <a:ea typeface="Source Sans 3"/>
                <a:cs typeface="Source Sans 3"/>
                <a:sym typeface="Source Sans 3"/>
              </a:rPr>
              <a:t>ersten</a:t>
            </a:r>
            <a:r>
              <a:rPr sz="1400" dirty="0">
                <a:latin typeface="Source Sans 3"/>
                <a:ea typeface="Source Sans 3"/>
                <a:cs typeface="Source Sans 3"/>
                <a:sym typeface="Source Sans 3"/>
              </a:rPr>
              <a:t> Modul</a:t>
            </a:r>
            <a:endParaRPr sz="1400"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err="1">
                <a:latin typeface="Source Sans 3"/>
                <a:ea typeface="Source Sans 3"/>
                <a:cs typeface="Source Sans 3"/>
                <a:sym typeface="Source Sans 3"/>
              </a:rPr>
              <a:t>Punkte</a:t>
            </a:r>
            <a:r>
              <a:rPr sz="1400" dirty="0">
                <a:latin typeface="Source Sans 3"/>
                <a:ea typeface="Source Sans 3"/>
                <a:cs typeface="Source Sans 3"/>
                <a:sym typeface="Source Sans 3"/>
              </a:rPr>
              <a:t> 2 und 3: </a:t>
            </a:r>
            <a:r>
              <a:rPr sz="1400" dirty="0" err="1">
                <a:latin typeface="Source Sans 3"/>
                <a:ea typeface="Source Sans 3"/>
                <a:cs typeface="Source Sans 3"/>
                <a:sym typeface="Source Sans 3"/>
              </a:rPr>
              <a:t>Im</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nächsten</a:t>
            </a:r>
            <a:r>
              <a:rPr sz="1400" dirty="0">
                <a:latin typeface="Source Sans 3"/>
                <a:ea typeface="Source Sans 3"/>
                <a:cs typeface="Source Sans 3"/>
                <a:sym typeface="Source Sans 3"/>
              </a:rPr>
              <a:t> Modul </a:t>
            </a:r>
            <a:r>
              <a:rPr sz="1400" dirty="0" err="1">
                <a:latin typeface="Source Sans 3"/>
                <a:ea typeface="Source Sans 3"/>
                <a:cs typeface="Source Sans 3"/>
                <a:sym typeface="Source Sans 3"/>
              </a:rPr>
              <a:t>lernen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wir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Zielgruppen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identifizieren</a:t>
            </a:r>
            <a:r>
              <a:rPr sz="1400" dirty="0">
                <a:latin typeface="Source Sans 3"/>
                <a:ea typeface="Source Sans 3"/>
                <a:cs typeface="Source Sans 3"/>
                <a:sym typeface="Source Sans 3"/>
              </a:rPr>
              <a:t>, um </a:t>
            </a:r>
            <a:r>
              <a:rPr sz="1400" dirty="0" err="1">
                <a:latin typeface="Source Sans 3"/>
                <a:ea typeface="Source Sans 3"/>
                <a:cs typeface="Source Sans 3"/>
                <a:sym typeface="Source Sans 3"/>
              </a:rPr>
              <a:t>diesen</a:t>
            </a:r>
            <a:r>
              <a:rPr sz="1400" dirty="0">
                <a:latin typeface="Source Sans 3"/>
                <a:ea typeface="Source Sans 3"/>
                <a:cs typeface="Source Sans 3"/>
                <a:sym typeface="Source Sans 3"/>
              </a:rPr>
              <a:t> Austausch </a:t>
            </a:r>
            <a:r>
              <a:rPr sz="1400" dirty="0" err="1">
                <a:latin typeface="Source Sans 3"/>
                <a:ea typeface="Source Sans 3"/>
                <a:cs typeface="Source Sans 3"/>
                <a:sym typeface="Source Sans 3"/>
              </a:rPr>
              <a:t>herzustellen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sz="1400" dirty="0">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sz="1400" b="1" dirty="0">
                <a:latin typeface="Source Sans 3"/>
                <a:ea typeface="Source Sans 3"/>
                <a:cs typeface="Source Sans 3"/>
                <a:sym typeface="Source Sans 3"/>
              </a:rPr>
              <a:t>DIDAKTISCHE ANMERKUNGEN:</a:t>
            </a:r>
            <a:endParaRPr sz="1400" b="1" u="sng" dirty="0">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sz="1400" dirty="0">
                <a:latin typeface="Source Sans 3"/>
                <a:ea typeface="Source Sans 3"/>
                <a:cs typeface="Source Sans 3"/>
                <a:sym typeface="Source Sans 3"/>
              </a:rPr>
              <a:t>Folie </a:t>
            </a:r>
            <a:r>
              <a:rPr sz="1400" dirty="0" err="1">
                <a:latin typeface="Source Sans 3"/>
                <a:ea typeface="Source Sans 3"/>
                <a:cs typeface="Source Sans 3"/>
                <a:sym typeface="Source Sans 3"/>
              </a:rPr>
              <a:t>nur</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nutzen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wenn</a:t>
            </a:r>
            <a:r>
              <a:rPr sz="1400" dirty="0">
                <a:latin typeface="Source Sans 3"/>
                <a:ea typeface="Source Sans 3"/>
                <a:cs typeface="Source Sans 3"/>
                <a:sym typeface="Source Sans 3"/>
              </a:rPr>
              <a:t> Modul II nicht am </a:t>
            </a:r>
            <a:r>
              <a:rPr sz="1400" dirty="0" err="1">
                <a:latin typeface="Source Sans 3"/>
                <a:ea typeface="Source Sans 3"/>
                <a:cs typeface="Source Sans 3"/>
                <a:sym typeface="Source Sans 3"/>
              </a:rPr>
              <a:t>selben</a:t>
            </a:r>
            <a:r>
              <a:rPr sz="1400" dirty="0">
                <a:latin typeface="Source Sans 3"/>
                <a:ea typeface="Source Sans 3"/>
                <a:cs typeface="Source Sans 3"/>
                <a:sym typeface="Source Sans 3"/>
              </a:rPr>
              <a:t> Tag </a:t>
            </a:r>
            <a:r>
              <a:rPr sz="1400" dirty="0" err="1">
                <a:latin typeface="Source Sans 3"/>
                <a:ea typeface="Source Sans 3"/>
                <a:cs typeface="Source Sans 3"/>
                <a:sym typeface="Source Sans 3"/>
              </a:rPr>
              <a:t>folgt</a:t>
            </a:r>
            <a:r>
              <a:rPr sz="1400" dirty="0">
                <a:latin typeface="Source Sans 3"/>
                <a:ea typeface="Source Sans 3"/>
                <a:cs typeface="Source Sans 3"/>
                <a:sym typeface="Source Sans 3"/>
              </a:rPr>
              <a:t>. Falls das der Fall </a:t>
            </a:r>
            <a:r>
              <a:rPr sz="1400" dirty="0" err="1">
                <a:latin typeface="Source Sans 3"/>
                <a:ea typeface="Source Sans 3"/>
                <a:cs typeface="Source Sans 3"/>
                <a:sym typeface="Source Sans 3"/>
              </a:rPr>
              <a:t>ist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gibt</a:t>
            </a:r>
            <a:r>
              <a:rPr sz="1400" dirty="0">
                <a:latin typeface="Source Sans 3"/>
                <a:ea typeface="Source Sans 3"/>
                <a:cs typeface="Source Sans 3"/>
                <a:sym typeface="Source Sans 3"/>
              </a:rPr>
              <a:t> es in Modul II </a:t>
            </a:r>
            <a:r>
              <a:rPr sz="1400" dirty="0" err="1">
                <a:latin typeface="Source Sans 3"/>
                <a:ea typeface="Source Sans 3"/>
                <a:cs typeface="Source Sans 3"/>
                <a:sym typeface="Source Sans 3"/>
              </a:rPr>
              <a:t>eine</a:t>
            </a:r>
            <a:r>
              <a:rPr sz="1400" dirty="0">
                <a:latin typeface="Source Sans 3"/>
                <a:ea typeface="Source Sans 3"/>
                <a:cs typeface="Source Sans 3"/>
                <a:sym typeface="Source Sans 3"/>
              </a:rPr>
              <a:t> Folie </a:t>
            </a:r>
            <a:r>
              <a:rPr sz="1400" dirty="0" err="1">
                <a:latin typeface="Source Sans 3"/>
                <a:ea typeface="Source Sans 3"/>
                <a:cs typeface="Source Sans 3"/>
                <a:sym typeface="Source Sans 3"/>
              </a:rPr>
              <a:t>mit</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zusammengefassten</a:t>
            </a:r>
            <a:r>
              <a:rPr sz="1400" dirty="0">
                <a:latin typeface="Source Sans 3"/>
                <a:ea typeface="Source Sans 3"/>
                <a:cs typeface="Source Sans 3"/>
                <a:sym typeface="Source Sans 3"/>
              </a:rPr>
              <a:t> Learnings </a:t>
            </a:r>
            <a:r>
              <a:rPr sz="1400" dirty="0" err="1">
                <a:latin typeface="Source Sans 3"/>
                <a:ea typeface="Source Sans 3"/>
                <a:cs typeface="Source Sans 3"/>
                <a:sym typeface="Source Sans 3"/>
              </a:rPr>
              <a:t>aus</a:t>
            </a:r>
            <a:r>
              <a:rPr sz="1400" dirty="0">
                <a:latin typeface="Source Sans 3"/>
                <a:ea typeface="Source Sans 3"/>
                <a:cs typeface="Source Sans 3"/>
                <a:sym typeface="Source Sans 3"/>
              </a:rPr>
              <a:t> den </a:t>
            </a:r>
            <a:r>
              <a:rPr sz="1400" dirty="0" err="1">
                <a:latin typeface="Source Sans 3"/>
                <a:ea typeface="Source Sans 3"/>
                <a:cs typeface="Source Sans 3"/>
                <a:sym typeface="Source Sans 3"/>
              </a:rPr>
              <a:t>ersten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beiden</a:t>
            </a:r>
            <a:r>
              <a:rPr sz="1400" dirty="0">
                <a:latin typeface="Source Sans 3"/>
                <a:ea typeface="Source Sans 3"/>
                <a:cs typeface="Source Sans 3"/>
                <a:sym typeface="Source Sans 3"/>
              </a:rPr>
              <a:t> </a:t>
            </a:r>
            <a:r>
              <a:rPr sz="1400" dirty="0" err="1">
                <a:latin typeface="Source Sans 3"/>
                <a:ea typeface="Source Sans 3"/>
                <a:cs typeface="Source Sans 3"/>
                <a:sym typeface="Source Sans 3"/>
              </a:rPr>
              <a:t>Modulen</a:t>
            </a:r>
            <a:r>
              <a:rPr sz="1400" dirty="0">
                <a:latin typeface="Source Sans 3"/>
                <a:ea typeface="Source Sans 3"/>
                <a:cs typeface="Source Sans 3"/>
                <a:sym typeface="Source Sans 3"/>
              </a:rPr>
              <a:t>.</a:t>
            </a:r>
            <a:endParaRPr sz="1400" dirty="0">
              <a:solidFill>
                <a:schemeClr val="dk1"/>
              </a:solidFill>
              <a:latin typeface="Source Sans 3"/>
              <a:ea typeface="Source Sans 3"/>
              <a:cs typeface="Source Sans 3"/>
              <a:sym typeface="Source Sans 3"/>
            </a:endParaRPr>
          </a:p>
          <a:p>
            <a:pPr marL="0" lvl="0" indent="0" algn="l" rtl="0">
              <a:spcBef>
                <a:spcPts val="0"/>
              </a:spcBef>
              <a:spcAft>
                <a:spcPts val="300"/>
              </a:spcAft>
              <a:buNone/>
            </a:pPr>
            <a:endParaRPr sz="1400" dirty="0">
              <a:latin typeface="Source Sans 3"/>
              <a:ea typeface="Source Sans 3"/>
              <a:cs typeface="Source Sans 3"/>
              <a:sym typeface="Source Sans 3"/>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3f188c8c6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3f188c8c6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Erläuterung der Vision von Wissenschaft im Dialog</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Eine offene und demokratische Gesellschaft, der es gelingt, die kritischen und konstruktiven Fähigkeiten der Menschen freizusetzen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Dazu gehört…</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eine freie und verantwortliche Wissenschaft</a:t>
            </a:r>
            <a:endParaRPr lang="de-DE" sz="1400" noProof="1">
              <a:solidFill>
                <a:schemeClr val="dk1"/>
              </a:solidFill>
              <a:latin typeface="Source Sans 3"/>
              <a:ea typeface="Source Sans 3"/>
              <a:cs typeface="Source Sans 3"/>
              <a:sym typeface="Source Sans 3"/>
            </a:endParaRPr>
          </a:p>
          <a:p>
            <a:pPr marL="1371600" lvl="2"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ein informierter und lösungsorientierter öffentlicher Diskurs als wichtigstes Mittel für politische und gesellschaftliche Entscheidungsfindungsprozesse</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WEITERFÜHRENDE INFORMATIONEN:</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https://wissenschaft-im-dialog.de/uber-uns/vision/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sz="1400" dirty="0">
              <a:solidFill>
                <a:schemeClr val="dk1"/>
              </a:solidFill>
              <a:latin typeface="Source Sans 3"/>
              <a:ea typeface="Source Sans 3"/>
              <a:cs typeface="Source Sans 3"/>
              <a:sym typeface="Source Sans 3"/>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f409719023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f409719023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Erläuterung der Mission von Wissenschaft im Dialog</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Impulse geben (Insights): Wir wollen praxisrelevante Expertise zur Gestaltung eines produktiven Dialogs zwischen Wissenschaft und Öffentlichkeit generieren und effektiv vermitteln. Hierzu beobachten wir Trends und Entwicklungen, reflektieren diese und erarbeiten praxisrelevantes Wissen in enger Zusammenarbeit mit unseren Partnern aus Forschung und Praxis.</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Vernetzung fördern (Exchange): Wir wollen das transdisziplinäre Feld der Wissenschaftskommunikation stärken und weiterentwickeln. Hierzu schaffen wir Foren des Austauschs und der Vernetzung zwischen unterschiedlichen Akteur*innen der Wissenschaftskommunikation.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Formate entwickeln (Engagement): Wir wollen zu einer innovativen und qualitätsorientierten Wissenschaftskommunikation beitragen. Hierzu entwickeln, erproben und verstetigen wir neue Formate der Wissenschaftskommunikation.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Zum Dialog befähigen (Academy): Wir wollen Forschende und weitere gesellschaftliche Akteur*innen dazu befähigen, sich an einem produktiven und wissensbasierten Dialog zu beteiligen. Hierzu führen wir zielgruppenorientierte Fort- und Weiterbildungsangebote durch und engagieren uns in der Beratung von Projekten. Im Bereich Academy ist auch die Impact School angesiedelt.</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WEITERFÜHRENDE INFORMATIONEN:</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https://wissenschaft-im-dialog.de/uber-uns/mission-und-ziele/</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noProof="1">
                <a:latin typeface="Source Sans 3"/>
                <a:ea typeface="Source Sans 3"/>
                <a:cs typeface="Source Sans 3"/>
                <a:sym typeface="Source Sans 3"/>
              </a:rPr>
              <a:t>https://wissenschaft-im-dialog.de/uber-uns/mission-und-ziele/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96218b4608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396218b4608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0" lvl="0" indent="0" algn="l" rtl="0">
              <a:lnSpc>
                <a:spcPct val="110000"/>
              </a:lnSpc>
              <a:spcBef>
                <a:spcPts val="0"/>
              </a:spcBef>
              <a:spcAft>
                <a:spcPts val="300"/>
              </a:spcAft>
              <a:buNone/>
            </a:pPr>
            <a:r>
              <a:rPr lang="de-DE" sz="1400" noProof="1">
                <a:latin typeface="Source Sans 3"/>
                <a:ea typeface="Source Sans 3"/>
                <a:cs typeface="Source Sans 3"/>
                <a:sym typeface="Source Sans 3"/>
              </a:rPr>
              <a:t>Ausgangslage: Gesellschaft im kontinuierlichen Transformationsprozess</a:t>
            </a: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Ökologische Transformation</a:t>
            </a:r>
            <a:endParaRPr lang="de-DE" sz="1400" b="1"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Herausforderung: Veränderung des Lebensraums (Klimawandel, aber auch Veränderungen des Stadt-Land-Verhältnisses)</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Epistemische Natur: „Epistemisch“ bezeichnet das individuelle Verständnis einer Person von Wissen und Wissenserwerb. Viele Menschen haben Schwierigkeiten, wissenschaftliche Informationen über den Klimawandel zu verstehen oder zu akzeptieren. Falschinformationen, fehlendes Verständnis für wissenschaftliche Methoden oder die Komplexität der Klimaforschung führen dazu, dass die Gesellschaft nicht einheitlich handelt.</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Digitale Transformation</a:t>
            </a: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Herausforderung: Die Verbreitung von Falschinformationen im Internet kann die öffentliche Meinung und politische Entscheidungen stark beeinflussen.</a:t>
            </a: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Epistemische Natur: Menschen müssen in der Lage sein, vertrauenswürdige Informationen von Fake News zu unterscheiden. Dies erfordert eine kritische Auseinandersetzung mit den Quellen und Inhalten von Informationen, was oft eine epistemische Herausforderung darstellt.</a:t>
            </a: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Herausforderungen demokratischer Öffentlichkeit:</a:t>
            </a:r>
            <a:endParaRPr lang="de-DE" sz="1400" b="1"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Herausforderung: Krise von Demokratie, Vertrauen und öffentlicher Kommunikation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sz="1400" noProof="1">
                <a:latin typeface="Source Sans 3"/>
                <a:ea typeface="Source Sans 3"/>
                <a:cs typeface="Source Sans 3"/>
                <a:sym typeface="Source Sans 3"/>
              </a:rPr>
              <a:t>Gesellschaftliche Herausforderungen sind epistemischer Natur. Das bedeutet, dass viele der Probleme, mit denen unsere Gesellschaft konfrontiert ist, mit unserem Wissen, unserer Erkenntnis und unserer Fähigkeit zusammenhängen, Informationen zu verarbeiten und zu verstehen.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QUELLEN:</a:t>
            </a:r>
            <a:endParaRPr lang="de-DE" sz="1400" b="1" noProof="1">
              <a:solidFill>
                <a:schemeClr val="dk1"/>
              </a:solidFill>
              <a:latin typeface="Source Sans 3"/>
              <a:ea typeface="Source Sans 3"/>
              <a:cs typeface="Source Sans 3"/>
              <a:sym typeface="Source Sans 3"/>
            </a:endParaRPr>
          </a:p>
          <a:p>
            <a:pPr marL="0" lvl="0" indent="0" algn="l" rtl="0">
              <a:spcBef>
                <a:spcPts val="0"/>
              </a:spcBef>
              <a:spcAft>
                <a:spcPts val="300"/>
              </a:spcAft>
              <a:buNone/>
            </a:pPr>
            <a:r>
              <a:rPr lang="de-DE" noProof="1"/>
              <a:t>Jacob, K., Bär, H. und Graaf, L. (2015): Was sind Transformationen? Begriffliche und theoretische Grundlagen zur Analyse von gesellschaftlichen Transformationen. In Umweltbundesamt &amp; Freie Universität Berlin, Forschungszentrum für Umweltpolitik (FFU) Berlin, Berlin, </a:t>
            </a:r>
            <a:r>
              <a:rPr lang="de-DE" i="1" noProof="1"/>
              <a:t>TEXTE</a:t>
            </a:r>
            <a:r>
              <a:rPr lang="de-DE" noProof="1"/>
              <a:t> (report Nr. 58/2015). Umweltbundesamt.</a:t>
            </a:r>
          </a:p>
          <a:p>
            <a:pPr marL="0" lvl="0" indent="0" algn="l" rtl="0">
              <a:spcBef>
                <a:spcPts val="0"/>
              </a:spcBef>
              <a:spcAft>
                <a:spcPts val="300"/>
              </a:spcAft>
              <a:buNone/>
            </a:pPr>
            <a:r>
              <a:rPr lang="de-DE" noProof="1"/>
              <a:t>Jarren, Otfried (2025): Social Media und die Krise der repräsentativ verfassten Demokratie. MedienWirtschaft 22(3):19-51. </a:t>
            </a:r>
          </a:p>
          <a:p>
            <a:pPr marL="0" lvl="0" indent="0" algn="l" rtl="0">
              <a:spcBef>
                <a:spcPts val="0"/>
              </a:spcBef>
              <a:spcAft>
                <a:spcPts val="300"/>
              </a:spcAft>
              <a:buNone/>
            </a:pPr>
            <a:r>
              <a:rPr lang="de-DE" noProof="1"/>
              <a:t>Krcmar, H. (2022): Digitale Transformation aus Perspektive von Wissenschaft und Forschung. In: Oswald, G., Saueressig, T., Krcmar, H. (Hrsg.) Digitale Transformation. Informationsmanagement und digitale Transformation. Springer Gabler, Wiesbaden. </a:t>
            </a:r>
            <a:endParaRPr lang="de-DE" sz="1400" noProof="1">
              <a:latin typeface="Source Sans 3"/>
              <a:ea typeface="Source Sans 3"/>
              <a:cs typeface="Source Sans 3"/>
              <a:sym typeface="Source Sans 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96218b4608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g396218b4608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Wir erleben derzeit eine grundlegende Transformation der Kommunikation mit und über Wissenschaft. Diese Entwicklung bringt neue Anforderungen an Wissenschaftskommunikation mit sich.</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Gesellschaftlicher Impact: Wissenschaftskommunikation soll nicht nur informieren, sondern gezielt dort wirken, wo Wissenschaft auf Politik, Wirtschaft und Zivilgesellschaft trifft. Sie wird damit zu einer wichtigen Brücke zwischen Forschung und gesellschaftlicher Veränderung.</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Plattformen und KI: Kommunikation findet heute in digitalen, plattformgeprägten Öffentlichkeiten statt und wird zunehmend durch KI beeinflusst. Wissenschaftskommunikation muss deshalb souverän, professionell und reflektiert mit diesen Infrastrukturen umgehen.</a:t>
            </a:r>
            <a:endParaRPr lang="de-DE" sz="1400" noProof="1">
              <a:solidFill>
                <a:schemeClr val="dk1"/>
              </a:solidFill>
              <a:latin typeface="Source Sans 3"/>
              <a:ea typeface="Source Sans 3"/>
              <a:cs typeface="Source Sans 3"/>
              <a:sym typeface="Source Sans 3"/>
            </a:endParaRPr>
          </a:p>
          <a:p>
            <a:pPr marL="914400" lvl="1"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Angriffe auf die freie Wissenschaft: In einer Zeit, in der Fakten, wissenschaftliche Prozesse und demokratische Institutionen unter Druck geraten, kommt Wissenschaftskommunikation eine besondere Rolle zu. Sie muss sich aktiv für freie Wissenschaft in einer offenen Gesellschaft einsetzen und Vertrauen in wissenschaftliche Erkenntnisse und Verfahren stärken.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a:p>
            <a:pPr marL="0" lvl="0" indent="0" algn="l" rtl="0">
              <a:spcBef>
                <a:spcPts val="80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WEITERFÜHRENDE INFORMATIONEN:</a:t>
            </a:r>
            <a:endParaRPr lang="de-DE" sz="1400" b="1" u="sng"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b="0" i="0" u="none" strike="noStrike" cap="none" noProof="1">
                <a:solidFill>
                  <a:srgbClr val="000000"/>
                </a:solidFill>
                <a:effectLst/>
                <a:latin typeface="Source Sans 3"/>
                <a:ea typeface="Source Sans 3"/>
                <a:cs typeface="Source Sans 3"/>
                <a:sym typeface="Source Sans 3"/>
              </a:rPr>
              <a:t>Wissenschaft im Dialog. (2025). </a:t>
            </a:r>
            <a:r>
              <a:rPr lang="de-DE" sz="1400" b="0" i="1" u="none" strike="noStrike" cap="none" noProof="1">
                <a:solidFill>
                  <a:srgbClr val="000000"/>
                </a:solidFill>
                <a:effectLst/>
                <a:latin typeface="Source Sans 3"/>
                <a:ea typeface="Source Sans 3"/>
                <a:cs typeface="Source Sans 3"/>
                <a:sym typeface="Source Sans 3"/>
              </a:rPr>
              <a:t>Wissenschaftskommunikation mit generativer KI: Perspektiven für Einsatz und Governance</a:t>
            </a:r>
            <a:r>
              <a:rPr lang="de-DE" sz="1400" b="0" i="0" u="none" strike="noStrike" cap="none" noProof="1">
                <a:solidFill>
                  <a:srgbClr val="000000"/>
                </a:solidFill>
                <a:effectLst/>
                <a:latin typeface="Source Sans 3"/>
                <a:ea typeface="Source Sans 3"/>
                <a:cs typeface="Source Sans 3"/>
                <a:sym typeface="Source Sans 3"/>
              </a:rPr>
              <a:t> (WiD-Perspektiven).</a:t>
            </a:r>
          </a:p>
          <a:p>
            <a:pPr marL="457200" lvl="0" indent="-298450" algn="l" rtl="0">
              <a:spcBef>
                <a:spcPts val="0"/>
              </a:spcBef>
              <a:spcAft>
                <a:spcPts val="300"/>
              </a:spcAft>
              <a:buClr>
                <a:schemeClr val="dk1"/>
              </a:buClr>
              <a:buSzPts val="1100"/>
              <a:buChar char="●"/>
            </a:pPr>
            <a:r>
              <a:rPr lang="de-DE" sz="1400" b="0" i="0" u="none" strike="noStrike" cap="none" noProof="1">
                <a:solidFill>
                  <a:srgbClr val="000000"/>
                </a:solidFill>
                <a:effectLst/>
                <a:latin typeface="Source Sans 3"/>
                <a:ea typeface="Source Sans 3"/>
                <a:cs typeface="Source Sans 3"/>
                <a:sym typeface="Source Sans 3"/>
              </a:rPr>
              <a:t>Wissenschaft im Dialog. (2025). </a:t>
            </a:r>
            <a:r>
              <a:rPr lang="de-DE" sz="1400" b="0" i="1" u="none" strike="noStrike" cap="none" noProof="1">
                <a:solidFill>
                  <a:srgbClr val="000000"/>
                </a:solidFill>
                <a:effectLst/>
                <a:latin typeface="Source Sans 3"/>
                <a:ea typeface="Source Sans 3"/>
                <a:cs typeface="Source Sans 3"/>
                <a:sym typeface="Source Sans 3"/>
              </a:rPr>
              <a:t>Wissenschaftsfreiheit und Wissenschaftskommunikation: Wahrnehmungsunterschiede zwischen Hochschulleitungen und Bevölkerung</a:t>
            </a:r>
            <a:r>
              <a:rPr lang="de-DE" sz="1400" b="0" i="0" u="none" strike="noStrike" cap="none" noProof="1">
                <a:solidFill>
                  <a:srgbClr val="000000"/>
                </a:solidFill>
                <a:effectLst/>
                <a:latin typeface="Source Sans 3"/>
                <a:ea typeface="Source Sans 3"/>
                <a:cs typeface="Source Sans 3"/>
                <a:sym typeface="Source Sans 3"/>
              </a:rPr>
              <a:t> (WiD-Perspektiven)</a:t>
            </a:r>
            <a:endParaRPr lang="de-DE" sz="1400" noProof="1">
              <a:solidFill>
                <a:schemeClr val="dk1"/>
              </a:solidFill>
              <a:latin typeface="Source Sans 3"/>
              <a:ea typeface="Source Sans 3"/>
              <a:cs typeface="Source Sans 3"/>
              <a:sym typeface="Source Sans 3"/>
            </a:endParaRPr>
          </a:p>
          <a:p>
            <a:pPr marL="0" lvl="0" indent="0" algn="l" rtl="0">
              <a:spcBef>
                <a:spcPts val="0"/>
              </a:spcBef>
              <a:spcAft>
                <a:spcPts val="300"/>
              </a:spcAft>
              <a:buClr>
                <a:schemeClr val="dk1"/>
              </a:buClr>
              <a:buSzPts val="1100"/>
              <a:buFont typeface="Source Sans 3"/>
              <a:buNone/>
            </a:pP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96218b460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g396218b4608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0000"/>
              </a:lnSpc>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p>
          <a:p>
            <a:pPr marL="457200" lvl="0"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Erhöhter Anspruch an Wissenschaft und (MINT-)Forschende, sich aktiv an gesellschaftlichen Debatten zu beteiligen</a:t>
            </a: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Der Anspruch an die Naturwissenschaften besteht darin, Wissen nicht nur zu generieren, sondern es auch verständlich zu kommunizieren, in einen breiteren gesellschaftlichen Kontext zu stellen und interdisziplinär sowie ethisch reflektiert zu handeln. Nur so können die epistemischen Herausforderungen, die mit gesellschaftlichen Problemen einhergehen, erfolgreich gemeistert werden.</a:t>
            </a:r>
          </a:p>
          <a:p>
            <a:pPr marL="914400" lvl="1" indent="-298450" algn="l" rtl="0">
              <a:lnSpc>
                <a:spcPct val="110000"/>
              </a:lnSpc>
              <a:spcBef>
                <a:spcPts val="0"/>
              </a:spcBef>
              <a:spcAft>
                <a:spcPts val="300"/>
              </a:spcAft>
              <a:buClr>
                <a:schemeClr val="dk1"/>
              </a:buClr>
              <a:buSzPts val="1100"/>
              <a:buFont typeface="Source Sans 3"/>
              <a:buChar char="○"/>
            </a:pPr>
            <a:r>
              <a:rPr lang="de-DE" sz="1400" noProof="1">
                <a:latin typeface="Source Sans 3"/>
                <a:ea typeface="Source Sans 3"/>
                <a:cs typeface="Source Sans 3"/>
                <a:sym typeface="Source Sans 3"/>
              </a:rPr>
              <a:t>Wissenschaftskommunikation wird also immer wichtiger, und auch in diesem Feld hat sich in den letzten Jahren einiges getan:</a:t>
            </a:r>
            <a:endParaRPr lang="de-DE" sz="1400" noProof="1">
              <a:solidFill>
                <a:schemeClr val="dk1"/>
              </a:solidFill>
              <a:latin typeface="Source Sans 3"/>
              <a:ea typeface="Source Sans 3"/>
              <a:cs typeface="Source Sans 3"/>
              <a:sym typeface="Source Sans 3"/>
            </a:endParaRPr>
          </a:p>
          <a:p>
            <a:pPr marL="1371600" lvl="2"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Wachsendes politisches Interesse an Wissenschaftskommunikation</a:t>
            </a:r>
            <a:endParaRPr lang="de-DE" sz="1400" noProof="1">
              <a:solidFill>
                <a:schemeClr val="dk1"/>
              </a:solidFill>
              <a:latin typeface="Source Sans 3"/>
              <a:ea typeface="Source Sans 3"/>
              <a:cs typeface="Source Sans 3"/>
              <a:sym typeface="Source Sans 3"/>
            </a:endParaRPr>
          </a:p>
          <a:p>
            <a:pPr marL="1371600" lvl="2"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Veränderungen in der Förderlandschaft: Immer mehr Förderprogramme machen Wissenschaftskommunikation zur Bedingung.</a:t>
            </a:r>
            <a:endParaRPr lang="de-DE" sz="1400" noProof="1">
              <a:solidFill>
                <a:schemeClr val="dk1"/>
              </a:solidFill>
              <a:latin typeface="Source Sans 3"/>
              <a:ea typeface="Source Sans 3"/>
              <a:cs typeface="Source Sans 3"/>
              <a:sym typeface="Source Sans 3"/>
            </a:endParaRPr>
          </a:p>
          <a:p>
            <a:pPr marL="1371600" lvl="2" indent="-298450" algn="l" rtl="0">
              <a:lnSpc>
                <a:spcPct val="110000"/>
              </a:lnSpc>
              <a:spcBef>
                <a:spcPts val="0"/>
              </a:spcBef>
              <a:spcAft>
                <a:spcPts val="300"/>
              </a:spcAft>
              <a:buClr>
                <a:schemeClr val="dk1"/>
              </a:buClr>
              <a:buSzPts val="1100"/>
              <a:buChar char="■"/>
            </a:pPr>
            <a:r>
              <a:rPr lang="de-DE" sz="1400" noProof="1">
                <a:latin typeface="Source Sans 3"/>
                <a:ea typeface="Source Sans 3"/>
                <a:cs typeface="Source Sans 3"/>
                <a:sym typeface="Source Sans 3"/>
              </a:rPr>
              <a:t>Wissenschaftskommunikation erfolgt nicht mehr nur durch Wissenschaftsjournalismus oder Kommunikationsabteilungen; Wissenschaftler*innen selbst nehmen dabei eine aktive Rolle ein.</a:t>
            </a:r>
            <a:endParaRPr lang="de-DE" sz="1400" noProof="1">
              <a:solidFill>
                <a:schemeClr val="dk1"/>
              </a:solidFill>
              <a:latin typeface="Source Sans 3"/>
              <a:ea typeface="Source Sans 3"/>
              <a:cs typeface="Source Sans 3"/>
              <a:sym typeface="Source Sans 3"/>
            </a:endParaRPr>
          </a:p>
          <a:p>
            <a:pPr marL="457200" lvl="0" indent="-228600" algn="l" rtl="0">
              <a:lnSpc>
                <a:spcPct val="110000"/>
              </a:lnSpc>
              <a:spcBef>
                <a:spcPts val="0"/>
              </a:spcBef>
              <a:spcAft>
                <a:spcPts val="300"/>
              </a:spcAft>
              <a:buSzPts val="1100"/>
              <a:buNone/>
            </a:pPr>
            <a:endParaRPr lang="de-DE" sz="1400" noProof="1">
              <a:latin typeface="Source Sans 3"/>
              <a:ea typeface="Source Sans 3"/>
              <a:cs typeface="Source Sans 3"/>
              <a:sym typeface="Source Sans 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3f188c8c6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3f188c8c6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200"/>
              </a:spcAft>
              <a:buClr>
                <a:schemeClr val="dk1"/>
              </a:buClr>
              <a:buSzPts val="1100"/>
              <a:buFont typeface="Source Sans 3"/>
              <a:buNone/>
            </a:pPr>
            <a:r>
              <a:rPr lang="de-DE" sz="1400" b="1" noProof="1">
                <a:latin typeface="Source Sans 3"/>
                <a:ea typeface="Source Sans 3"/>
                <a:cs typeface="Source Sans 3"/>
                <a:sym typeface="Source Sans 3"/>
              </a:rPr>
              <a:t>TONSPUR:</a:t>
            </a:r>
            <a:endParaRPr lang="de-DE" sz="1400" b="1"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Die Impact School soll Forschende dazu befähigen, sich aktiv in gesellschaftliche Diskurse einzubringen und gesellschaftlichen Wandel mitzugestalten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Veränderungs- und Transformationsprozesse brauchen wissenschaftliche Expertise und gute Wissenschaftskommunikation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Verständnis dafür schaffen, dass Teilnehmende an gesellschaftlich relevanten Themen arbeiten und Changemaker sind</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Gesellschaftliche Pflicht zur Kommunikation</a:t>
            </a:r>
            <a:endParaRPr lang="de-DE" sz="1400" noProof="1">
              <a:solidFill>
                <a:schemeClr val="dk1"/>
              </a:solidFill>
              <a:latin typeface="Source Sans 3"/>
              <a:ea typeface="Source Sans 3"/>
              <a:cs typeface="Source Sans 3"/>
              <a:sym typeface="Source Sans 3"/>
            </a:endParaRPr>
          </a:p>
          <a:p>
            <a:pPr marL="914400" lvl="1"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Die Impact School ist eine Reaktion auf Stimmen aus Wissenschaft und Wisskomm-Community nach mehr, besseren und zielgerichteten Fortbildungen zum Thema Wissenschaftskommunikation.</a:t>
            </a:r>
            <a:endParaRPr lang="de-DE" sz="1400" noProof="1">
              <a:solidFill>
                <a:schemeClr val="dk1"/>
              </a:solidFill>
              <a:latin typeface="Source Sans 3"/>
              <a:ea typeface="Source Sans 3"/>
              <a:cs typeface="Source Sans 3"/>
              <a:sym typeface="Source Sans 3"/>
            </a:endParaRPr>
          </a:p>
          <a:p>
            <a:pPr marL="457200" lvl="0" indent="-298450" algn="l" rtl="0">
              <a:spcBef>
                <a:spcPts val="0"/>
              </a:spcBef>
              <a:spcAft>
                <a:spcPts val="300"/>
              </a:spcAft>
              <a:buClr>
                <a:schemeClr val="dk1"/>
              </a:buClr>
              <a:buSzPts val="1100"/>
              <a:buChar char="●"/>
            </a:pPr>
            <a:r>
              <a:rPr lang="de-DE" sz="1400" noProof="1">
                <a:latin typeface="Source Sans 3"/>
                <a:ea typeface="Source Sans 3"/>
                <a:cs typeface="Source Sans 3"/>
                <a:sym typeface="Source Sans 3"/>
              </a:rPr>
              <a:t>Erläuterung der Zielsetzung der Impact School</a:t>
            </a:r>
            <a:endParaRPr lang="de-DE" sz="1400" noProof="1">
              <a:solidFill>
                <a:schemeClr val="dk1"/>
              </a:solidFill>
              <a:latin typeface="Source Sans 3"/>
              <a:ea typeface="Source Sans 3"/>
              <a:cs typeface="Source Sans 3"/>
              <a:sym typeface="Source Sans 3"/>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odultitel" type="title">
  <p:cSld name="TITL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l="-134" t="22452" r="23536" b="44205"/>
          <a:stretch>
            <a:fillRect/>
          </a:stretch>
        </p:blipFill>
        <p:spPr>
          <a:xfrm>
            <a:off x="-32351" y="-182880"/>
            <a:ext cx="9176351" cy="5326380"/>
          </a:xfrm>
          <a:prstGeom prst="rect">
            <a:avLst/>
          </a:prstGeom>
          <a:noFill/>
          <a:ln>
            <a:noFill/>
          </a:ln>
        </p:spPr>
      </p:pic>
      <p:sp>
        <p:nvSpPr>
          <p:cNvPr id="15" name="Google Shape;15;p2"/>
          <p:cNvSpPr/>
          <p:nvPr/>
        </p:nvSpPr>
        <p:spPr>
          <a:xfrm>
            <a:off x="97200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6" name="Google Shape;16;p2"/>
          <p:cNvSpPr/>
          <p:nvPr/>
        </p:nvSpPr>
        <p:spPr>
          <a:xfrm>
            <a:off x="-1274650" y="-196300"/>
            <a:ext cx="10418650" cy="2641300"/>
          </a:xfrm>
          <a:prstGeom prst="rect">
            <a:avLst/>
          </a:prstGeom>
          <a:gradFill>
            <a:gsLst>
              <a:gs pos="0">
                <a:schemeClr val="lt2"/>
              </a:gs>
              <a:gs pos="100000">
                <a:srgbClr val="EEEEEE">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a:ea typeface="Calibri"/>
              <a:cs typeface="Calibri"/>
              <a:sym typeface="Calibri"/>
            </a:endParaRPr>
          </a:p>
        </p:txBody>
      </p:sp>
      <p:sp>
        <p:nvSpPr>
          <p:cNvPr id="17" name="Google Shape;17;p2"/>
          <p:cNvSpPr txBox="1">
            <a:spLocks noGrp="1"/>
          </p:cNvSpPr>
          <p:nvPr>
            <p:ph type="ctrTitle"/>
          </p:nvPr>
        </p:nvSpPr>
        <p:spPr>
          <a:xfrm>
            <a:off x="1077335" y="2704500"/>
            <a:ext cx="34332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000"/>
              <a:buNone/>
              <a:defRPr/>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dirty="0"/>
          </a:p>
        </p:txBody>
      </p:sp>
      <p:sp>
        <p:nvSpPr>
          <p:cNvPr id="18" name="Google Shape;18;p2"/>
          <p:cNvSpPr txBox="1">
            <a:spLocks noGrp="1"/>
          </p:cNvSpPr>
          <p:nvPr>
            <p:ph type="subTitle" idx="1"/>
          </p:nvPr>
        </p:nvSpPr>
        <p:spPr>
          <a:xfrm>
            <a:off x="1077335" y="3609600"/>
            <a:ext cx="53595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rtl="0">
              <a:lnSpc>
                <a:spcPct val="100000"/>
              </a:lnSpc>
              <a:spcBef>
                <a:spcPts val="0"/>
              </a:spcBef>
              <a:spcAft>
                <a:spcPts val="0"/>
              </a:spcAft>
              <a:buSzPts val="1600"/>
              <a:buFont typeface="Calibri"/>
              <a:buNone/>
              <a:defRPr sz="1600">
                <a:latin typeface="Calibri"/>
                <a:ea typeface="Calibri"/>
                <a:cs typeface="Calibri"/>
                <a:sym typeface="Calibri"/>
              </a:defRPr>
            </a:lvl2pPr>
            <a:lvl3pPr lvl="2" algn="ctr" rtl="0">
              <a:lnSpc>
                <a:spcPct val="100000"/>
              </a:lnSpc>
              <a:spcBef>
                <a:spcPts val="0"/>
              </a:spcBef>
              <a:spcAft>
                <a:spcPts val="0"/>
              </a:spcAft>
              <a:buSzPts val="1600"/>
              <a:buFont typeface="Calibri"/>
              <a:buNone/>
              <a:defRPr sz="1600">
                <a:latin typeface="Calibri"/>
                <a:ea typeface="Calibri"/>
                <a:cs typeface="Calibri"/>
                <a:sym typeface="Calibri"/>
              </a:defRPr>
            </a:lvl3pPr>
            <a:lvl4pPr lvl="3" algn="ctr" rtl="0">
              <a:lnSpc>
                <a:spcPct val="100000"/>
              </a:lnSpc>
              <a:spcBef>
                <a:spcPts val="0"/>
              </a:spcBef>
              <a:spcAft>
                <a:spcPts val="0"/>
              </a:spcAft>
              <a:buSzPts val="1600"/>
              <a:buFont typeface="Calibri"/>
              <a:buNone/>
              <a:defRPr sz="1600">
                <a:latin typeface="Calibri"/>
                <a:ea typeface="Calibri"/>
                <a:cs typeface="Calibri"/>
                <a:sym typeface="Calibri"/>
              </a:defRPr>
            </a:lvl4pPr>
            <a:lvl5pPr lvl="4" algn="ctr" rtl="0">
              <a:lnSpc>
                <a:spcPct val="100000"/>
              </a:lnSpc>
              <a:spcBef>
                <a:spcPts val="0"/>
              </a:spcBef>
              <a:spcAft>
                <a:spcPts val="0"/>
              </a:spcAft>
              <a:buSzPts val="1600"/>
              <a:buFont typeface="Calibri"/>
              <a:buNone/>
              <a:defRPr sz="1600">
                <a:latin typeface="Calibri"/>
                <a:ea typeface="Calibri"/>
                <a:cs typeface="Calibri"/>
                <a:sym typeface="Calibri"/>
              </a:defRPr>
            </a:lvl5pPr>
            <a:lvl6pPr lvl="5" algn="ctr" rtl="0">
              <a:lnSpc>
                <a:spcPct val="100000"/>
              </a:lnSpc>
              <a:spcBef>
                <a:spcPts val="0"/>
              </a:spcBef>
              <a:spcAft>
                <a:spcPts val="0"/>
              </a:spcAft>
              <a:buSzPts val="1600"/>
              <a:buFont typeface="Calibri"/>
              <a:buNone/>
              <a:defRPr sz="1600">
                <a:latin typeface="Calibri"/>
                <a:ea typeface="Calibri"/>
                <a:cs typeface="Calibri"/>
                <a:sym typeface="Calibri"/>
              </a:defRPr>
            </a:lvl6pPr>
            <a:lvl7pPr lvl="6" algn="ctr" rtl="0">
              <a:lnSpc>
                <a:spcPct val="100000"/>
              </a:lnSpc>
              <a:spcBef>
                <a:spcPts val="0"/>
              </a:spcBef>
              <a:spcAft>
                <a:spcPts val="0"/>
              </a:spcAft>
              <a:buSzPts val="1600"/>
              <a:buFont typeface="Calibri"/>
              <a:buNone/>
              <a:defRPr sz="1600">
                <a:latin typeface="Calibri"/>
                <a:ea typeface="Calibri"/>
                <a:cs typeface="Calibri"/>
                <a:sym typeface="Calibri"/>
              </a:defRPr>
            </a:lvl7pPr>
            <a:lvl8pPr lvl="7" algn="ctr" rtl="0">
              <a:lnSpc>
                <a:spcPct val="100000"/>
              </a:lnSpc>
              <a:spcBef>
                <a:spcPts val="0"/>
              </a:spcBef>
              <a:spcAft>
                <a:spcPts val="0"/>
              </a:spcAft>
              <a:buSzPts val="1600"/>
              <a:buFont typeface="Calibri"/>
              <a:buNone/>
              <a:defRPr sz="1600">
                <a:latin typeface="Calibri"/>
                <a:ea typeface="Calibri"/>
                <a:cs typeface="Calibri"/>
                <a:sym typeface="Calibri"/>
              </a:defRPr>
            </a:lvl8pPr>
            <a:lvl9pPr lvl="8" algn="ctr" rtl="0">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dirty="0"/>
          </a:p>
        </p:txBody>
      </p:sp>
      <p:cxnSp>
        <p:nvCxnSpPr>
          <p:cNvPr id="22" name="Google Shape;22;p2"/>
          <p:cNvCxnSpPr>
            <a:stCxn id="15" idx="1"/>
          </p:cNvCxnSpPr>
          <p:nvPr/>
        </p:nvCxnSpPr>
        <p:spPr>
          <a:xfrm>
            <a:off x="97200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23" name="Google Shape;23;p2"/>
          <p:cNvCxnSpPr/>
          <p:nvPr/>
        </p:nvCxnSpPr>
        <p:spPr>
          <a:xfrm>
            <a:off x="4663025" y="2571750"/>
            <a:ext cx="0" cy="900900"/>
          </a:xfrm>
          <a:prstGeom prst="straightConnector1">
            <a:avLst/>
          </a:prstGeom>
          <a:noFill/>
          <a:ln w="9525" cap="flat" cmpd="sng">
            <a:solidFill>
              <a:srgbClr val="858585"/>
            </a:solidFill>
            <a:prstDash val="solid"/>
            <a:round/>
            <a:headEnd type="none" w="med" len="med"/>
            <a:tailEnd type="none" w="med" len="med"/>
          </a:ln>
        </p:spPr>
      </p:cxnSp>
      <p:pic>
        <p:nvPicPr>
          <p:cNvPr id="3" name="Grafik 2">
            <a:extLst>
              <a:ext uri="{FF2B5EF4-FFF2-40B4-BE49-F238E27FC236}">
                <a16:creationId xmlns:a16="http://schemas.microsoft.com/office/drawing/2014/main" id="{F808EF1F-92A9-C8B0-7D13-0CD2410F78CF}"/>
              </a:ext>
            </a:extLst>
          </p:cNvPr>
          <p:cNvPicPr>
            <a:picLocks noChangeAspect="1"/>
          </p:cNvPicPr>
          <p:nvPr userDrawn="1"/>
        </p:nvPicPr>
        <p:blipFill>
          <a:blip r:embed="rId3"/>
          <a:stretch>
            <a:fillRect/>
          </a:stretch>
        </p:blipFill>
        <p:spPr>
          <a:xfrm>
            <a:off x="7251590" y="163130"/>
            <a:ext cx="1892410" cy="787039"/>
          </a:xfrm>
          <a:prstGeom prst="rect">
            <a:avLst/>
          </a:prstGeom>
        </p:spPr>
      </p:pic>
    </p:spTree>
  </p:cSld>
  <p:clrMapOvr>
    <a:masterClrMapping/>
  </p:clrMapOvr>
  <p:extLst>
    <p:ext uri="{DCECCB84-F9BA-43D5-87BE-67443E8EF086}">
      <p15:sldGuideLst xmlns:p15="http://schemas.microsoft.com/office/powerpoint/2012/main">
        <p15:guide id="1" pos="2880">
          <p15:clr>
            <a:srgbClr val="E46962"/>
          </p15:clr>
        </p15:guide>
        <p15:guide id="2" pos="159">
          <p15:clr>
            <a:srgbClr val="E46962"/>
          </p15:clr>
        </p15:guide>
        <p15:guide id="3" pos="5601">
          <p15:clr>
            <a:srgbClr val="E46962"/>
          </p15:clr>
        </p15:guide>
        <p15:guide id="4" pos="1974">
          <p15:clr>
            <a:srgbClr val="E46962"/>
          </p15:clr>
        </p15:guide>
        <p15:guide id="5" pos="3786">
          <p15:clr>
            <a:srgbClr val="E46962"/>
          </p15:clr>
        </p15:guide>
        <p15:guide id="6" pos="1066">
          <p15:clr>
            <a:srgbClr val="E46962"/>
          </p15:clr>
        </p15:guide>
        <p15:guide id="7" pos="4694">
          <p15:clr>
            <a:srgbClr val="E46962"/>
          </p15:clr>
        </p15:guide>
        <p15:guide id="8" orient="horz" pos="1620">
          <p15:clr>
            <a:srgbClr val="E46962"/>
          </p15:clr>
        </p15:guide>
        <p15:guide id="9" orient="horz" pos="530">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Usecase/Praxisbeispiel">
  <p:cSld name="ONE_COLUMN_TEXT_1">
    <p:spTree>
      <p:nvGrpSpPr>
        <p:cNvPr id="1" name="Shape 88"/>
        <p:cNvGrpSpPr/>
        <p:nvPr/>
      </p:nvGrpSpPr>
      <p:grpSpPr>
        <a:xfrm>
          <a:off x="0" y="0"/>
          <a:ext cx="0" cy="0"/>
          <a:chOff x="0" y="0"/>
          <a:chExt cx="0" cy="0"/>
        </a:xfrm>
      </p:grpSpPr>
      <p:sp>
        <p:nvSpPr>
          <p:cNvPr id="89" name="Google Shape;89;p11"/>
          <p:cNvSpPr>
            <a:spLocks noGrp="1"/>
          </p:cNvSpPr>
          <p:nvPr>
            <p:ph type="pic" idx="2"/>
          </p:nvPr>
        </p:nvSpPr>
        <p:spPr>
          <a:xfrm>
            <a:off x="252000" y="252000"/>
            <a:ext cx="8892000" cy="4586400"/>
          </a:xfrm>
          <a:prstGeom prst="rect">
            <a:avLst/>
          </a:prstGeom>
          <a:solidFill>
            <a:srgbClr val="AFDACB"/>
          </a:solidFill>
          <a:ln>
            <a:noFill/>
          </a:ln>
        </p:spPr>
      </p:sp>
      <p:sp>
        <p:nvSpPr>
          <p:cNvPr id="90" name="Google Shape;9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
              <a:t>‹Nr.›</a:t>
            </a:fld>
            <a:endParaRPr/>
          </a:p>
        </p:txBody>
      </p:sp>
      <p:sp>
        <p:nvSpPr>
          <p:cNvPr id="91" name="Google Shape;91;p11"/>
          <p:cNvSpPr/>
          <p:nvPr/>
        </p:nvSpPr>
        <p:spPr>
          <a:xfrm>
            <a:off x="1008000" y="2571750"/>
            <a:ext cx="8136000" cy="257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2" name="Google Shape;92;p11"/>
          <p:cNvSpPr txBox="1">
            <a:spLocks noGrp="1"/>
          </p:cNvSpPr>
          <p:nvPr>
            <p:ph type="subTitle" idx="1"/>
          </p:nvPr>
        </p:nvSpPr>
        <p:spPr>
          <a:xfrm>
            <a:off x="1199352" y="2765200"/>
            <a:ext cx="7643100" cy="1818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None/>
              <a:defRPr>
                <a:solidFill>
                  <a:srgbClr val="858585"/>
                </a:solidFill>
              </a:defRPr>
            </a:lvl1pPr>
            <a:lvl2pPr lvl="1">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2pPr>
            <a:lvl3pPr lvl="2">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3pPr>
            <a:lvl4pPr lvl="3">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4pPr>
            <a:lvl5pPr lvl="4">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5pPr>
            <a:lvl6pPr lvl="5">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6pPr>
            <a:lvl7pPr lvl="6">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7pPr>
            <a:lvl8pPr lvl="7">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8pPr>
            <a:lvl9pPr lvl="8">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9pPr>
          </a:lstStyle>
          <a:p>
            <a:endParaRPr/>
          </a:p>
        </p:txBody>
      </p:sp>
      <p:sp>
        <p:nvSpPr>
          <p:cNvPr id="93" name="Google Shape;93;p11"/>
          <p:cNvSpPr txBox="1">
            <a:spLocks noGrp="1"/>
          </p:cNvSpPr>
          <p:nvPr>
            <p:ph type="body" idx="3"/>
          </p:nvPr>
        </p:nvSpPr>
        <p:spPr>
          <a:xfrm>
            <a:off x="1237525" y="2947000"/>
            <a:ext cx="8136000" cy="2196600"/>
          </a:xfrm>
          <a:prstGeom prst="rect">
            <a:avLst/>
          </a:prstGeom>
          <a:noFill/>
          <a:ln>
            <a:noFill/>
          </a:ln>
        </p:spPr>
        <p:txBody>
          <a:bodyPr spcFirstLastPara="1" wrap="square" lIns="252000" tIns="360000" rIns="252000" bIns="252000" anchor="t" anchorCtr="0">
            <a:noAutofit/>
          </a:bodyPr>
          <a:lstStyle>
            <a:lvl1pPr marL="457200" lvl="0"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1pPr>
            <a:lvl2pPr marL="914400" lvl="1"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60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600"/>
              </a:spcBef>
              <a:spcAft>
                <a:spcPts val="60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dirty="0"/>
          </a:p>
        </p:txBody>
      </p:sp>
      <p:sp>
        <p:nvSpPr>
          <p:cNvPr id="94" name="Google Shape;94;p11"/>
          <p:cNvSpPr/>
          <p:nvPr/>
        </p:nvSpPr>
        <p:spPr>
          <a:xfrm>
            <a:off x="282775" y="4896450"/>
            <a:ext cx="1061100" cy="18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eystatement/Begrifflichkeit">
  <p:cSld name="SECTION_TITLE_AND_DESCRIPTION">
    <p:spTree>
      <p:nvGrpSpPr>
        <p:cNvPr id="1" name="Shape 95"/>
        <p:cNvGrpSpPr/>
        <p:nvPr/>
      </p:nvGrpSpPr>
      <p:grpSpPr>
        <a:xfrm>
          <a:off x="0" y="0"/>
          <a:ext cx="0" cy="0"/>
          <a:chOff x="0" y="0"/>
          <a:chExt cx="0" cy="0"/>
        </a:xfrm>
      </p:grpSpPr>
      <p:sp>
        <p:nvSpPr>
          <p:cNvPr id="96" name="Google Shape;96;p12"/>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2"/>
          <p:cNvSpPr txBox="1">
            <a:spLocks noGrp="1"/>
          </p:cNvSpPr>
          <p:nvPr>
            <p:ph type="title"/>
          </p:nvPr>
        </p:nvSpPr>
        <p:spPr>
          <a:xfrm>
            <a:off x="493506" y="1934850"/>
            <a:ext cx="3837000" cy="6369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2200"/>
              <a:buNone/>
              <a:defRPr sz="2200"/>
            </a:lvl1pPr>
            <a:lvl2pPr lvl="1" rtl="0">
              <a:lnSpc>
                <a:spcPct val="100000"/>
              </a:lnSpc>
              <a:spcBef>
                <a:spcPts val="0"/>
              </a:spcBef>
              <a:spcAft>
                <a:spcPts val="0"/>
              </a:spcAft>
              <a:buSzPts val="4200"/>
              <a:buNone/>
              <a:defRPr sz="4200"/>
            </a:lvl2pPr>
            <a:lvl3pPr lvl="2" rtl="0">
              <a:lnSpc>
                <a:spcPct val="100000"/>
              </a:lnSpc>
              <a:spcBef>
                <a:spcPts val="0"/>
              </a:spcBef>
              <a:spcAft>
                <a:spcPts val="0"/>
              </a:spcAft>
              <a:buSzPts val="4200"/>
              <a:buNone/>
              <a:defRPr sz="4200"/>
            </a:lvl3pPr>
            <a:lvl4pPr lvl="3" rtl="0">
              <a:lnSpc>
                <a:spcPct val="100000"/>
              </a:lnSpc>
              <a:spcBef>
                <a:spcPts val="0"/>
              </a:spcBef>
              <a:spcAft>
                <a:spcPts val="0"/>
              </a:spcAft>
              <a:buSzPts val="4200"/>
              <a:buNone/>
              <a:defRPr sz="4200"/>
            </a:lvl4pPr>
            <a:lvl5pPr lvl="4" rtl="0">
              <a:lnSpc>
                <a:spcPct val="100000"/>
              </a:lnSpc>
              <a:spcBef>
                <a:spcPts val="0"/>
              </a:spcBef>
              <a:spcAft>
                <a:spcPts val="0"/>
              </a:spcAft>
              <a:buSzPts val="4200"/>
              <a:buNone/>
              <a:defRPr sz="4200"/>
            </a:lvl5pPr>
            <a:lvl6pPr lvl="5" rtl="0">
              <a:lnSpc>
                <a:spcPct val="100000"/>
              </a:lnSpc>
              <a:spcBef>
                <a:spcPts val="0"/>
              </a:spcBef>
              <a:spcAft>
                <a:spcPts val="0"/>
              </a:spcAft>
              <a:buSzPts val="4200"/>
              <a:buNone/>
              <a:defRPr sz="4200"/>
            </a:lvl6pPr>
            <a:lvl7pPr lvl="6" rtl="0">
              <a:lnSpc>
                <a:spcPct val="100000"/>
              </a:lnSpc>
              <a:spcBef>
                <a:spcPts val="0"/>
              </a:spcBef>
              <a:spcAft>
                <a:spcPts val="0"/>
              </a:spcAft>
              <a:buSzPts val="4200"/>
              <a:buNone/>
              <a:defRPr sz="4200"/>
            </a:lvl7pPr>
            <a:lvl8pPr lvl="7" rtl="0">
              <a:lnSpc>
                <a:spcPct val="100000"/>
              </a:lnSpc>
              <a:spcBef>
                <a:spcPts val="0"/>
              </a:spcBef>
              <a:spcAft>
                <a:spcPts val="0"/>
              </a:spcAft>
              <a:buSzPts val="4200"/>
              <a:buNone/>
              <a:defRPr sz="4200"/>
            </a:lvl8pPr>
            <a:lvl9pPr lvl="8" rtl="0">
              <a:lnSpc>
                <a:spcPct val="100000"/>
              </a:lnSpc>
              <a:spcBef>
                <a:spcPts val="0"/>
              </a:spcBef>
              <a:spcAft>
                <a:spcPts val="0"/>
              </a:spcAft>
              <a:buSzPts val="4200"/>
              <a:buNone/>
              <a:defRPr sz="4200"/>
            </a:lvl9pPr>
          </a:lstStyle>
          <a:p>
            <a:endParaRPr/>
          </a:p>
        </p:txBody>
      </p:sp>
      <p:sp>
        <p:nvSpPr>
          <p:cNvPr id="98" name="Google Shape;98;p12"/>
          <p:cNvSpPr txBox="1">
            <a:spLocks noGrp="1"/>
          </p:cNvSpPr>
          <p:nvPr>
            <p:ph type="subTitle" idx="1"/>
          </p:nvPr>
        </p:nvSpPr>
        <p:spPr>
          <a:xfrm>
            <a:off x="493500" y="1565500"/>
            <a:ext cx="3837000" cy="3693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rt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99" name="Google Shape;99;p12"/>
          <p:cNvSpPr txBox="1">
            <a:spLocks noGrp="1"/>
          </p:cNvSpPr>
          <p:nvPr>
            <p:ph type="body" idx="2"/>
          </p:nvPr>
        </p:nvSpPr>
        <p:spPr>
          <a:xfrm>
            <a:off x="4818000" y="497850"/>
            <a:ext cx="4074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wischenüberschrift/Trenner">
  <p:cSld name="SECTION_TITLE_AND_DESCRIPTION_1">
    <p:spTree>
      <p:nvGrpSpPr>
        <p:cNvPr id="1" name="Shape 100"/>
        <p:cNvGrpSpPr/>
        <p:nvPr/>
      </p:nvGrpSpPr>
      <p:grpSpPr>
        <a:xfrm>
          <a:off x="0" y="0"/>
          <a:ext cx="0" cy="0"/>
          <a:chOff x="0" y="0"/>
          <a:chExt cx="0" cy="0"/>
        </a:xfrm>
      </p:grpSpPr>
      <p:sp>
        <p:nvSpPr>
          <p:cNvPr id="101" name="Google Shape;101;p13"/>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3"/>
          <p:cNvSpPr txBox="1">
            <a:spLocks noGrp="1"/>
          </p:cNvSpPr>
          <p:nvPr>
            <p:ph type="title"/>
          </p:nvPr>
        </p:nvSpPr>
        <p:spPr>
          <a:xfrm>
            <a:off x="493506" y="1934850"/>
            <a:ext cx="3837000" cy="6369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2200"/>
              <a:buNone/>
              <a:defRPr sz="2200"/>
            </a:lvl1pPr>
            <a:lvl2pPr lvl="1">
              <a:lnSpc>
                <a:spcPct val="100000"/>
              </a:lnSpc>
              <a:spcBef>
                <a:spcPts val="0"/>
              </a:spcBef>
              <a:spcAft>
                <a:spcPts val="0"/>
              </a:spcAft>
              <a:buSzPts val="4200"/>
              <a:buNone/>
              <a:defRPr sz="4200"/>
            </a:lvl2pPr>
            <a:lvl3pPr lvl="2">
              <a:lnSpc>
                <a:spcPct val="100000"/>
              </a:lnSpc>
              <a:spcBef>
                <a:spcPts val="0"/>
              </a:spcBef>
              <a:spcAft>
                <a:spcPts val="0"/>
              </a:spcAft>
              <a:buSzPts val="4200"/>
              <a:buNone/>
              <a:defRPr sz="4200"/>
            </a:lvl3pPr>
            <a:lvl4pPr lvl="3">
              <a:lnSpc>
                <a:spcPct val="100000"/>
              </a:lnSpc>
              <a:spcBef>
                <a:spcPts val="0"/>
              </a:spcBef>
              <a:spcAft>
                <a:spcPts val="0"/>
              </a:spcAft>
              <a:buSzPts val="4200"/>
              <a:buNone/>
              <a:defRPr sz="4200"/>
            </a:lvl4pPr>
            <a:lvl5pPr lvl="4">
              <a:lnSpc>
                <a:spcPct val="100000"/>
              </a:lnSpc>
              <a:spcBef>
                <a:spcPts val="0"/>
              </a:spcBef>
              <a:spcAft>
                <a:spcPts val="0"/>
              </a:spcAft>
              <a:buSzPts val="4200"/>
              <a:buNone/>
              <a:defRPr sz="4200"/>
            </a:lvl5pPr>
            <a:lvl6pPr lvl="5">
              <a:lnSpc>
                <a:spcPct val="100000"/>
              </a:lnSpc>
              <a:spcBef>
                <a:spcPts val="0"/>
              </a:spcBef>
              <a:spcAft>
                <a:spcPts val="0"/>
              </a:spcAft>
              <a:buSzPts val="4200"/>
              <a:buNone/>
              <a:defRPr sz="4200"/>
            </a:lvl6pPr>
            <a:lvl7pPr lvl="6">
              <a:lnSpc>
                <a:spcPct val="100000"/>
              </a:lnSpc>
              <a:spcBef>
                <a:spcPts val="0"/>
              </a:spcBef>
              <a:spcAft>
                <a:spcPts val="0"/>
              </a:spcAft>
              <a:buSzPts val="4200"/>
              <a:buNone/>
              <a:defRPr sz="4200"/>
            </a:lvl7pPr>
            <a:lvl8pPr lvl="7">
              <a:lnSpc>
                <a:spcPct val="100000"/>
              </a:lnSpc>
              <a:spcBef>
                <a:spcPts val="0"/>
              </a:spcBef>
              <a:spcAft>
                <a:spcPts val="0"/>
              </a:spcAft>
              <a:buSzPts val="4200"/>
              <a:buNone/>
              <a:defRPr sz="4200"/>
            </a:lvl8pPr>
            <a:lvl9pPr lvl="8">
              <a:lnSpc>
                <a:spcPct val="100000"/>
              </a:lnSpc>
              <a:spcBef>
                <a:spcPts val="0"/>
              </a:spcBef>
              <a:spcAft>
                <a:spcPts val="0"/>
              </a:spcAft>
              <a:buSzPts val="4200"/>
              <a:buNone/>
              <a:defRPr sz="4200"/>
            </a:lvl9pPr>
          </a:lstStyle>
          <a:p>
            <a:endParaRPr/>
          </a:p>
        </p:txBody>
      </p:sp>
      <p:sp>
        <p:nvSpPr>
          <p:cNvPr id="103" name="Google Shape;103;p13"/>
          <p:cNvSpPr txBox="1">
            <a:spLocks noGrp="1"/>
          </p:cNvSpPr>
          <p:nvPr>
            <p:ph type="subTitle" idx="1"/>
          </p:nvPr>
        </p:nvSpPr>
        <p:spPr>
          <a:xfrm>
            <a:off x="493500" y="1565500"/>
            <a:ext cx="3837000" cy="3693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104" name="Google Shape;104;p13"/>
          <p:cNvSpPr>
            <a:spLocks noGrp="1"/>
          </p:cNvSpPr>
          <p:nvPr>
            <p:ph type="pic" idx="2"/>
          </p:nvPr>
        </p:nvSpPr>
        <p:spPr>
          <a:xfrm>
            <a:off x="4572000" y="252000"/>
            <a:ext cx="4322100" cy="4586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SECTION_TITLE_AND_DESCRIPTION_1_1">
    <p:spTree>
      <p:nvGrpSpPr>
        <p:cNvPr id="1" name="Shape 105"/>
        <p:cNvGrpSpPr/>
        <p:nvPr/>
      </p:nvGrpSpPr>
      <p:grpSpPr>
        <a:xfrm>
          <a:off x="0" y="0"/>
          <a:ext cx="0" cy="0"/>
          <a:chOff x="0" y="0"/>
          <a:chExt cx="0" cy="0"/>
        </a:xfrm>
      </p:grpSpPr>
      <p:sp>
        <p:nvSpPr>
          <p:cNvPr id="106" name="Google Shape;106;p14"/>
          <p:cNvSpPr/>
          <p:nvPr/>
        </p:nvSpPr>
        <p:spPr>
          <a:xfrm>
            <a:off x="457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4"/>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AGENDA</a:t>
            </a:r>
            <a:endParaRPr sz="1000">
              <a:latin typeface="JetBrains Mono Light"/>
              <a:ea typeface="JetBrains Mono Light"/>
              <a:cs typeface="JetBrains Mono Light"/>
              <a:sym typeface="JetBrains Mono Light"/>
            </a:endParaRPr>
          </a:p>
        </p:txBody>
      </p:sp>
      <p:pic>
        <p:nvPicPr>
          <p:cNvPr id="108" name="Google Shape;108;p14"/>
          <p:cNvPicPr preferRelativeResize="0"/>
          <p:nvPr/>
        </p:nvPicPr>
        <p:blipFill rotWithShape="1">
          <a:blip r:embed="rId2">
            <a:alphaModFix/>
          </a:blip>
          <a:srcRect t="19131" r="50045" b="19137"/>
          <a:stretch/>
        </p:blipFill>
        <p:spPr>
          <a:xfrm>
            <a:off x="1244075" y="1129550"/>
            <a:ext cx="2317800" cy="2831299"/>
          </a:xfrm>
          <a:prstGeom prst="rect">
            <a:avLst/>
          </a:prstGeom>
          <a:noFill/>
          <a:ln>
            <a:noFill/>
          </a:ln>
        </p:spPr>
      </p:pic>
      <p:sp>
        <p:nvSpPr>
          <p:cNvPr id="109" name="Google Shape;109;p14"/>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110" name="Google Shape;110;p14"/>
          <p:cNvSpPr txBox="1">
            <a:spLocks noGrp="1"/>
          </p:cNvSpPr>
          <p:nvPr>
            <p:ph type="title"/>
          </p:nvPr>
        </p:nvSpPr>
        <p:spPr>
          <a:xfrm>
            <a:off x="1075960" y="1976850"/>
            <a:ext cx="2317800" cy="1189800"/>
          </a:xfrm>
          <a:prstGeom prst="rect">
            <a:avLst/>
          </a:prstGeom>
          <a:ln>
            <a:noFill/>
          </a:ln>
        </p:spPr>
        <p:txBody>
          <a:bodyPr spcFirstLastPara="1" wrap="square" lIns="91425" tIns="91425" rIns="91425" bIns="91425" anchor="ctr" anchorCtr="0">
            <a:normAutofit/>
          </a:bodyPr>
          <a:lstStyle>
            <a:lvl1pPr marL="0" marR="0" lvl="0" indent="0" algn="ctr" rtl="0">
              <a:lnSpc>
                <a:spcPct val="115000"/>
              </a:lnSpc>
              <a:spcBef>
                <a:spcPts val="0"/>
              </a:spcBef>
              <a:spcAft>
                <a:spcPts val="0"/>
              </a:spcAft>
              <a:buNone/>
              <a:defRPr sz="2300">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eitfrage">
  <p:cSld name="SECTION_TITLE_AND_DESCRIPTION_1_1_1">
    <p:spTree>
      <p:nvGrpSpPr>
        <p:cNvPr id="1" name="Shape 111"/>
        <p:cNvGrpSpPr/>
        <p:nvPr/>
      </p:nvGrpSpPr>
      <p:grpSpPr>
        <a:xfrm>
          <a:off x="0" y="0"/>
          <a:ext cx="0" cy="0"/>
          <a:chOff x="0" y="0"/>
          <a:chExt cx="0" cy="0"/>
        </a:xfrm>
      </p:grpSpPr>
      <p:sp>
        <p:nvSpPr>
          <p:cNvPr id="112" name="Google Shape;112;p15"/>
          <p:cNvSpPr/>
          <p:nvPr/>
        </p:nvSpPr>
        <p:spPr>
          <a:xfrm>
            <a:off x="457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5"/>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LEITFRAGE</a:t>
            </a:r>
            <a:endParaRPr sz="1000">
              <a:latin typeface="JetBrains Mono Light"/>
              <a:ea typeface="JetBrains Mono Light"/>
              <a:cs typeface="JetBrains Mono Light"/>
              <a:sym typeface="JetBrains Mono Light"/>
            </a:endParaRPr>
          </a:p>
        </p:txBody>
      </p:sp>
      <p:sp>
        <p:nvSpPr>
          <p:cNvPr id="114" name="Google Shape;114;p15"/>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arnings">
  <p:cSld name="SECTION_TITLE_AND_DESCRIPTION_1_1_1_1">
    <p:spTree>
      <p:nvGrpSpPr>
        <p:cNvPr id="1" name="Shape 115"/>
        <p:cNvGrpSpPr/>
        <p:nvPr/>
      </p:nvGrpSpPr>
      <p:grpSpPr>
        <a:xfrm>
          <a:off x="0" y="0"/>
          <a:ext cx="0" cy="0"/>
          <a:chOff x="0" y="0"/>
          <a:chExt cx="0" cy="0"/>
        </a:xfrm>
      </p:grpSpPr>
      <p:sp>
        <p:nvSpPr>
          <p:cNvPr id="116" name="Google Shape;116;p16"/>
          <p:cNvSpPr/>
          <p:nvPr/>
        </p:nvSpPr>
        <p:spPr>
          <a:xfrm>
            <a:off x="4572000" y="252000"/>
            <a:ext cx="4320000" cy="4586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6"/>
          <p:cNvSpPr txBox="1"/>
          <p:nvPr/>
        </p:nvSpPr>
        <p:spPr>
          <a:xfrm>
            <a:off x="252000" y="631041"/>
            <a:ext cx="38370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000"/>
              <a:buFont typeface="JetBrains Mono Light"/>
              <a:buNone/>
            </a:pPr>
            <a:r>
              <a:rPr lang="de" sz="1000">
                <a:latin typeface="JetBrains Mono Light"/>
                <a:ea typeface="JetBrains Mono Light"/>
                <a:cs typeface="JetBrains Mono Light"/>
                <a:sym typeface="JetBrains Mono Light"/>
              </a:rPr>
              <a:t>LEARNINGS</a:t>
            </a:r>
            <a:endParaRPr sz="1000">
              <a:latin typeface="JetBrains Mono Light"/>
              <a:ea typeface="JetBrains Mono Light"/>
              <a:cs typeface="JetBrains Mono Light"/>
              <a:sym typeface="JetBrains Mono Light"/>
            </a:endParaRPr>
          </a:p>
        </p:txBody>
      </p:sp>
      <p:sp>
        <p:nvSpPr>
          <p:cNvPr id="118" name="Google Shape;118;p16"/>
          <p:cNvSpPr txBox="1">
            <a:spLocks noGrp="1"/>
          </p:cNvSpPr>
          <p:nvPr>
            <p:ph type="body" idx="1"/>
          </p:nvPr>
        </p:nvSpPr>
        <p:spPr>
          <a:xfrm>
            <a:off x="4813500" y="524400"/>
            <a:ext cx="3837000" cy="4094700"/>
          </a:xfrm>
          <a:prstGeom prst="rect">
            <a:avLst/>
          </a:prstGeom>
          <a:noFill/>
          <a:ln>
            <a:noFill/>
          </a:ln>
        </p:spPr>
        <p:txBody>
          <a:bodyPr spcFirstLastPara="1" wrap="square" lIns="91425" tIns="91425" rIns="91425" bIns="91425" anchor="ctr" anchorCtr="0">
            <a:normAutofit/>
          </a:bodyPr>
          <a:lstStyle>
            <a:lvl1pPr marL="457200" lvl="0" indent="-355600" algn="l">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Übung (inkl. Details)">
  <p:cSld name="Key statement + Bullets">
    <p:spTree>
      <p:nvGrpSpPr>
        <p:cNvPr id="1" name="Shape 119"/>
        <p:cNvGrpSpPr/>
        <p:nvPr/>
      </p:nvGrpSpPr>
      <p:grpSpPr>
        <a:xfrm>
          <a:off x="0" y="0"/>
          <a:ext cx="0" cy="0"/>
          <a:chOff x="0" y="0"/>
          <a:chExt cx="0" cy="0"/>
        </a:xfrm>
      </p:grpSpPr>
      <p:sp>
        <p:nvSpPr>
          <p:cNvPr id="120" name="Google Shape;120;p17"/>
          <p:cNvSpPr/>
          <p:nvPr/>
        </p:nvSpPr>
        <p:spPr>
          <a:xfrm>
            <a:off x="252000" y="252000"/>
            <a:ext cx="4322100" cy="4586400"/>
          </a:xfrm>
          <a:prstGeom prst="rect">
            <a:avLst/>
          </a:prstGeom>
          <a:solidFill>
            <a:srgbClr val="0062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65"/>
              </a:solidFill>
              <a:latin typeface="Arial"/>
              <a:ea typeface="Arial"/>
              <a:cs typeface="Arial"/>
              <a:sym typeface="Arial"/>
            </a:endParaRPr>
          </a:p>
        </p:txBody>
      </p:sp>
      <p:sp>
        <p:nvSpPr>
          <p:cNvPr id="121" name="Google Shape;121;p17"/>
          <p:cNvSpPr/>
          <p:nvPr/>
        </p:nvSpPr>
        <p:spPr>
          <a:xfrm>
            <a:off x="4569775" y="252000"/>
            <a:ext cx="4322100" cy="45864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2" name="Google Shape;122;p17"/>
          <p:cNvSpPr txBox="1">
            <a:spLocks noGrp="1"/>
          </p:cNvSpPr>
          <p:nvPr>
            <p:ph type="title"/>
          </p:nvPr>
        </p:nvSpPr>
        <p:spPr>
          <a:xfrm>
            <a:off x="433975" y="1934850"/>
            <a:ext cx="3837000" cy="6369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200"/>
              <a:buNone/>
              <a:defRPr sz="2200">
                <a:solidFill>
                  <a:schemeClr val="lt1"/>
                </a:solidFill>
              </a:defRPr>
            </a:lvl1pPr>
            <a:lvl2pPr lvl="1" rtl="0">
              <a:lnSpc>
                <a:spcPct val="100000"/>
              </a:lnSpc>
              <a:spcBef>
                <a:spcPts val="0"/>
              </a:spcBef>
              <a:spcAft>
                <a:spcPts val="0"/>
              </a:spcAft>
              <a:buClr>
                <a:schemeClr val="lt1"/>
              </a:buClr>
              <a:buSzPts val="4200"/>
              <a:buNone/>
              <a:defRPr sz="4200">
                <a:solidFill>
                  <a:schemeClr val="lt1"/>
                </a:solidFill>
              </a:defRPr>
            </a:lvl2pPr>
            <a:lvl3pPr lvl="2" rtl="0">
              <a:lnSpc>
                <a:spcPct val="100000"/>
              </a:lnSpc>
              <a:spcBef>
                <a:spcPts val="0"/>
              </a:spcBef>
              <a:spcAft>
                <a:spcPts val="0"/>
              </a:spcAft>
              <a:buClr>
                <a:schemeClr val="lt1"/>
              </a:buClr>
              <a:buSzPts val="4200"/>
              <a:buNone/>
              <a:defRPr sz="4200">
                <a:solidFill>
                  <a:schemeClr val="lt1"/>
                </a:solidFill>
              </a:defRPr>
            </a:lvl3pPr>
            <a:lvl4pPr lvl="3" rtl="0">
              <a:lnSpc>
                <a:spcPct val="100000"/>
              </a:lnSpc>
              <a:spcBef>
                <a:spcPts val="0"/>
              </a:spcBef>
              <a:spcAft>
                <a:spcPts val="0"/>
              </a:spcAft>
              <a:buClr>
                <a:schemeClr val="lt1"/>
              </a:buClr>
              <a:buSzPts val="4200"/>
              <a:buNone/>
              <a:defRPr sz="4200">
                <a:solidFill>
                  <a:schemeClr val="lt1"/>
                </a:solidFill>
              </a:defRPr>
            </a:lvl4pPr>
            <a:lvl5pPr lvl="4" rtl="0">
              <a:lnSpc>
                <a:spcPct val="100000"/>
              </a:lnSpc>
              <a:spcBef>
                <a:spcPts val="0"/>
              </a:spcBef>
              <a:spcAft>
                <a:spcPts val="0"/>
              </a:spcAft>
              <a:buClr>
                <a:schemeClr val="lt1"/>
              </a:buClr>
              <a:buSzPts val="4200"/>
              <a:buNone/>
              <a:defRPr sz="4200">
                <a:solidFill>
                  <a:schemeClr val="lt1"/>
                </a:solidFill>
              </a:defRPr>
            </a:lvl5pPr>
            <a:lvl6pPr lvl="5" rtl="0">
              <a:lnSpc>
                <a:spcPct val="100000"/>
              </a:lnSpc>
              <a:spcBef>
                <a:spcPts val="0"/>
              </a:spcBef>
              <a:spcAft>
                <a:spcPts val="0"/>
              </a:spcAft>
              <a:buClr>
                <a:schemeClr val="lt1"/>
              </a:buClr>
              <a:buSzPts val="4200"/>
              <a:buNone/>
              <a:defRPr sz="4200">
                <a:solidFill>
                  <a:schemeClr val="lt1"/>
                </a:solidFill>
              </a:defRPr>
            </a:lvl6pPr>
            <a:lvl7pPr lvl="6" rtl="0">
              <a:lnSpc>
                <a:spcPct val="100000"/>
              </a:lnSpc>
              <a:spcBef>
                <a:spcPts val="0"/>
              </a:spcBef>
              <a:spcAft>
                <a:spcPts val="0"/>
              </a:spcAft>
              <a:buClr>
                <a:schemeClr val="lt1"/>
              </a:buClr>
              <a:buSzPts val="4200"/>
              <a:buNone/>
              <a:defRPr sz="4200">
                <a:solidFill>
                  <a:schemeClr val="lt1"/>
                </a:solidFill>
              </a:defRPr>
            </a:lvl7pPr>
            <a:lvl8pPr lvl="7" rtl="0">
              <a:lnSpc>
                <a:spcPct val="100000"/>
              </a:lnSpc>
              <a:spcBef>
                <a:spcPts val="0"/>
              </a:spcBef>
              <a:spcAft>
                <a:spcPts val="0"/>
              </a:spcAft>
              <a:buClr>
                <a:schemeClr val="lt1"/>
              </a:buClr>
              <a:buSzPts val="4200"/>
              <a:buNone/>
              <a:defRPr sz="4200">
                <a:solidFill>
                  <a:schemeClr val="lt1"/>
                </a:solidFill>
              </a:defRPr>
            </a:lvl8pPr>
            <a:lvl9pPr lvl="8" rtl="0">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3" name="Google Shape;123;p17"/>
          <p:cNvSpPr txBox="1">
            <a:spLocks noGrp="1"/>
          </p:cNvSpPr>
          <p:nvPr>
            <p:ph type="subTitle" idx="1"/>
          </p:nvPr>
        </p:nvSpPr>
        <p:spPr>
          <a:xfrm>
            <a:off x="433969" y="1565500"/>
            <a:ext cx="3837000" cy="369300"/>
          </a:xfrm>
          <a:prstGeom prst="rect">
            <a:avLst/>
          </a:prstGeom>
          <a:noFill/>
          <a:ln>
            <a:noFill/>
          </a:ln>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1pPr>
            <a:lvl2pPr lvl="1"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2pPr>
            <a:lvl3pPr lvl="2"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3pPr>
            <a:lvl4pPr lvl="3"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4pPr>
            <a:lvl5pPr lvl="4"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5pPr>
            <a:lvl6pPr lvl="5"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6pPr>
            <a:lvl7pPr lvl="6"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7pPr>
            <a:lvl8pPr lvl="7"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8pPr>
            <a:lvl9pPr lvl="8" rt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9pPr>
          </a:lstStyle>
          <a:p>
            <a:endParaRPr/>
          </a:p>
        </p:txBody>
      </p:sp>
      <p:sp>
        <p:nvSpPr>
          <p:cNvPr id="124" name="Google Shape;124;p17"/>
          <p:cNvSpPr txBox="1">
            <a:spLocks noGrp="1"/>
          </p:cNvSpPr>
          <p:nvPr>
            <p:ph type="body" idx="2"/>
          </p:nvPr>
        </p:nvSpPr>
        <p:spPr>
          <a:xfrm>
            <a:off x="4812325" y="500850"/>
            <a:ext cx="3837000" cy="4088700"/>
          </a:xfrm>
          <a:prstGeom prst="rect">
            <a:avLst/>
          </a:prstGeom>
          <a:noFill/>
          <a:ln>
            <a:noFill/>
          </a:ln>
        </p:spPr>
        <p:txBody>
          <a:bodyPr spcFirstLastPara="1" wrap="square" lIns="91425" tIns="91425" rIns="91425" bIns="91425" anchor="ctr" anchorCtr="0">
            <a:normAutofit/>
          </a:bodyPr>
          <a:lstStyle>
            <a:lvl1pPr marL="457200" lvl="0" indent="-355600" algn="l" rtl="0">
              <a:lnSpc>
                <a:spcPct val="115000"/>
              </a:lnSpc>
              <a:spcBef>
                <a:spcPts val="0"/>
              </a:spcBef>
              <a:spcAft>
                <a:spcPts val="0"/>
              </a:spcAft>
              <a:buSzPts val="2000"/>
              <a:buFont typeface="Source Sans 3"/>
              <a:buChar char="●"/>
              <a:defRPr sz="1600">
                <a:latin typeface="Source Sans 3"/>
                <a:ea typeface="Source Sans 3"/>
                <a:cs typeface="Source Sans 3"/>
                <a:sym typeface="Source Sans 3"/>
              </a:defRPr>
            </a:lvl1pPr>
            <a:lvl2pPr marL="914400" lvl="1"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gn="l"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gn="l"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cSld>
  <p:clrMapOvr>
    <a:masterClrMapping/>
  </p:clrMapOvr>
  <p:extLst>
    <p:ext uri="{DCECCB84-F9BA-43D5-87BE-67443E8EF086}">
      <p15:sldGuideLst xmlns:p15="http://schemas.microsoft.com/office/powerpoint/2012/main">
        <p15:guide id="1" pos="159">
          <p15:clr>
            <a:srgbClr val="E46962"/>
          </p15:clr>
        </p15:guide>
        <p15:guide id="2" pos="2880">
          <p15:clr>
            <a:srgbClr val="E46962"/>
          </p15:clr>
        </p15:guide>
        <p15:guide id="3" pos="1066">
          <p15:clr>
            <a:srgbClr val="E46962"/>
          </p15:clr>
        </p15:guide>
        <p15:guide id="4" pos="1973">
          <p15:clr>
            <a:srgbClr val="E46962"/>
          </p15:clr>
        </p15:guide>
        <p15:guide id="5" pos="3787">
          <p15:clr>
            <a:srgbClr val="E46962"/>
          </p15:clr>
        </p15:guide>
        <p15:guide id="6" pos="4694">
          <p15:clr>
            <a:srgbClr val="E46962"/>
          </p15:clr>
        </p15:guide>
        <p15:guide id="7" orient="horz" pos="1620">
          <p15:clr>
            <a:srgbClr val="E46962"/>
          </p15:clr>
        </p15:guide>
        <p15:guide id="8" pos="5601">
          <p15:clr>
            <a:srgbClr val="E46962"/>
          </p15:clr>
        </p15:guide>
        <p15:guide id="9" orient="horz" pos="159">
          <p15:clr>
            <a:srgbClr val="E46962"/>
          </p15:clr>
        </p15:guide>
        <p15:guide id="10" orient="horz" pos="3048">
          <p15:clr>
            <a:srgbClr val="E46962"/>
          </p15:clr>
        </p15:guide>
        <p15:guide id="11" orient="horz" pos="531">
          <p15:clr>
            <a:srgbClr val="E46962"/>
          </p15:clr>
        </p15:guide>
        <p15:guide id="12" orient="horz" pos="313">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Übung (Plenum/Reflexion)">
  <p:cSld name="Key statement + Bullets_1">
    <p:spTree>
      <p:nvGrpSpPr>
        <p:cNvPr id="1" name="Shape 125"/>
        <p:cNvGrpSpPr/>
        <p:nvPr/>
      </p:nvGrpSpPr>
      <p:grpSpPr>
        <a:xfrm>
          <a:off x="0" y="0"/>
          <a:ext cx="0" cy="0"/>
          <a:chOff x="0" y="0"/>
          <a:chExt cx="0" cy="0"/>
        </a:xfrm>
      </p:grpSpPr>
      <p:sp>
        <p:nvSpPr>
          <p:cNvPr id="126" name="Google Shape;126;p18"/>
          <p:cNvSpPr/>
          <p:nvPr/>
        </p:nvSpPr>
        <p:spPr>
          <a:xfrm>
            <a:off x="252000" y="252000"/>
            <a:ext cx="4322100" cy="4586400"/>
          </a:xfrm>
          <a:prstGeom prst="rect">
            <a:avLst/>
          </a:prstGeom>
          <a:solidFill>
            <a:srgbClr val="00626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65"/>
              </a:solidFill>
              <a:latin typeface="Arial"/>
              <a:ea typeface="Arial"/>
              <a:cs typeface="Arial"/>
              <a:sym typeface="Arial"/>
            </a:endParaRPr>
          </a:p>
        </p:txBody>
      </p:sp>
      <p:sp>
        <p:nvSpPr>
          <p:cNvPr id="127" name="Google Shape;127;p18"/>
          <p:cNvSpPr txBox="1">
            <a:spLocks noGrp="1"/>
          </p:cNvSpPr>
          <p:nvPr>
            <p:ph type="title"/>
          </p:nvPr>
        </p:nvSpPr>
        <p:spPr>
          <a:xfrm>
            <a:off x="433975" y="1934850"/>
            <a:ext cx="3837000" cy="6369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200"/>
              <a:buNone/>
              <a:defRPr sz="2200">
                <a:solidFill>
                  <a:schemeClr val="lt1"/>
                </a:solidFill>
              </a:defRPr>
            </a:lvl1pPr>
            <a:lvl2pPr lvl="1">
              <a:lnSpc>
                <a:spcPct val="100000"/>
              </a:lnSpc>
              <a:spcBef>
                <a:spcPts val="0"/>
              </a:spcBef>
              <a:spcAft>
                <a:spcPts val="0"/>
              </a:spcAft>
              <a:buClr>
                <a:schemeClr val="lt1"/>
              </a:buClr>
              <a:buSzPts val="4200"/>
              <a:buNone/>
              <a:defRPr sz="4200">
                <a:solidFill>
                  <a:schemeClr val="lt1"/>
                </a:solidFill>
              </a:defRPr>
            </a:lvl2pPr>
            <a:lvl3pPr lvl="2">
              <a:lnSpc>
                <a:spcPct val="100000"/>
              </a:lnSpc>
              <a:spcBef>
                <a:spcPts val="0"/>
              </a:spcBef>
              <a:spcAft>
                <a:spcPts val="0"/>
              </a:spcAft>
              <a:buClr>
                <a:schemeClr val="lt1"/>
              </a:buClr>
              <a:buSzPts val="4200"/>
              <a:buNone/>
              <a:defRPr sz="4200">
                <a:solidFill>
                  <a:schemeClr val="lt1"/>
                </a:solidFill>
              </a:defRPr>
            </a:lvl3pPr>
            <a:lvl4pPr lvl="3">
              <a:lnSpc>
                <a:spcPct val="100000"/>
              </a:lnSpc>
              <a:spcBef>
                <a:spcPts val="0"/>
              </a:spcBef>
              <a:spcAft>
                <a:spcPts val="0"/>
              </a:spcAft>
              <a:buClr>
                <a:schemeClr val="lt1"/>
              </a:buClr>
              <a:buSzPts val="4200"/>
              <a:buNone/>
              <a:defRPr sz="4200">
                <a:solidFill>
                  <a:schemeClr val="lt1"/>
                </a:solidFill>
              </a:defRPr>
            </a:lvl4pPr>
            <a:lvl5pPr lvl="4">
              <a:lnSpc>
                <a:spcPct val="100000"/>
              </a:lnSpc>
              <a:spcBef>
                <a:spcPts val="0"/>
              </a:spcBef>
              <a:spcAft>
                <a:spcPts val="0"/>
              </a:spcAft>
              <a:buClr>
                <a:schemeClr val="lt1"/>
              </a:buClr>
              <a:buSzPts val="4200"/>
              <a:buNone/>
              <a:defRPr sz="4200">
                <a:solidFill>
                  <a:schemeClr val="lt1"/>
                </a:solidFill>
              </a:defRPr>
            </a:lvl5pPr>
            <a:lvl6pPr lvl="5">
              <a:lnSpc>
                <a:spcPct val="100000"/>
              </a:lnSpc>
              <a:spcBef>
                <a:spcPts val="0"/>
              </a:spcBef>
              <a:spcAft>
                <a:spcPts val="0"/>
              </a:spcAft>
              <a:buClr>
                <a:schemeClr val="lt1"/>
              </a:buClr>
              <a:buSzPts val="4200"/>
              <a:buNone/>
              <a:defRPr sz="4200">
                <a:solidFill>
                  <a:schemeClr val="lt1"/>
                </a:solidFill>
              </a:defRPr>
            </a:lvl6pPr>
            <a:lvl7pPr lvl="6">
              <a:lnSpc>
                <a:spcPct val="100000"/>
              </a:lnSpc>
              <a:spcBef>
                <a:spcPts val="0"/>
              </a:spcBef>
              <a:spcAft>
                <a:spcPts val="0"/>
              </a:spcAft>
              <a:buClr>
                <a:schemeClr val="lt1"/>
              </a:buClr>
              <a:buSzPts val="4200"/>
              <a:buNone/>
              <a:defRPr sz="4200">
                <a:solidFill>
                  <a:schemeClr val="lt1"/>
                </a:solidFill>
              </a:defRPr>
            </a:lvl7pPr>
            <a:lvl8pPr lvl="7">
              <a:lnSpc>
                <a:spcPct val="100000"/>
              </a:lnSpc>
              <a:spcBef>
                <a:spcPts val="0"/>
              </a:spcBef>
              <a:spcAft>
                <a:spcPts val="0"/>
              </a:spcAft>
              <a:buClr>
                <a:schemeClr val="lt1"/>
              </a:buClr>
              <a:buSzPts val="4200"/>
              <a:buNone/>
              <a:defRPr sz="4200">
                <a:solidFill>
                  <a:schemeClr val="lt1"/>
                </a:solidFill>
              </a:defRPr>
            </a:lvl8pPr>
            <a:lvl9pPr lvl="8">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28" name="Google Shape;128;p18"/>
          <p:cNvSpPr txBox="1">
            <a:spLocks noGrp="1"/>
          </p:cNvSpPr>
          <p:nvPr>
            <p:ph type="subTitle" idx="1"/>
          </p:nvPr>
        </p:nvSpPr>
        <p:spPr>
          <a:xfrm>
            <a:off x="433969" y="1565500"/>
            <a:ext cx="3837000" cy="369300"/>
          </a:xfrm>
          <a:prstGeom prst="rect">
            <a:avLst/>
          </a:prstGeom>
          <a:noFill/>
          <a:ln>
            <a:noFill/>
          </a:ln>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1pPr>
            <a:lvl2pPr lvl="1">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2pPr>
            <a:lvl3pPr lvl="2">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3pPr>
            <a:lvl4pPr lvl="3">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4pPr>
            <a:lvl5pPr lvl="4">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5pPr>
            <a:lvl6pPr lvl="5">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6pPr>
            <a:lvl7pPr lvl="6">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7pPr>
            <a:lvl8pPr lvl="7">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8pPr>
            <a:lvl9pPr lvl="8">
              <a:lnSpc>
                <a:spcPct val="100000"/>
              </a:lnSpc>
              <a:spcBef>
                <a:spcPts val="0"/>
              </a:spcBef>
              <a:spcAft>
                <a:spcPts val="0"/>
              </a:spcAft>
              <a:buClr>
                <a:schemeClr val="lt1"/>
              </a:buClr>
              <a:buSzPts val="1000"/>
              <a:buFont typeface="JetBrains Mono Light"/>
              <a:buNone/>
              <a:defRPr sz="1000">
                <a:solidFill>
                  <a:schemeClr val="lt1"/>
                </a:solidFill>
                <a:latin typeface="JetBrains Mono Light"/>
                <a:ea typeface="JetBrains Mono Light"/>
                <a:cs typeface="JetBrains Mono Light"/>
                <a:sym typeface="JetBrains Mono Light"/>
              </a:defRPr>
            </a:lvl9pPr>
          </a:lstStyle>
          <a:p>
            <a:endParaRPr/>
          </a:p>
        </p:txBody>
      </p:sp>
      <p:sp>
        <p:nvSpPr>
          <p:cNvPr id="129" name="Google Shape;129;p18"/>
          <p:cNvSpPr>
            <a:spLocks noGrp="1"/>
          </p:cNvSpPr>
          <p:nvPr>
            <p:ph type="pic" idx="2"/>
          </p:nvPr>
        </p:nvSpPr>
        <p:spPr>
          <a:xfrm>
            <a:off x="4572000" y="252000"/>
            <a:ext cx="4322100" cy="4586400"/>
          </a:xfrm>
          <a:prstGeom prst="rect">
            <a:avLst/>
          </a:prstGeom>
          <a:noFill/>
          <a:ln>
            <a:noFill/>
          </a:ln>
        </p:spPr>
      </p:sp>
    </p:spTree>
  </p:cSld>
  <p:clrMapOvr>
    <a:masterClrMapping/>
  </p:clrMapOvr>
  <p:extLst>
    <p:ext uri="{DCECCB84-F9BA-43D5-87BE-67443E8EF086}">
      <p15:sldGuideLst xmlns:p15="http://schemas.microsoft.com/office/powerpoint/2012/main">
        <p15:guide id="1" pos="159">
          <p15:clr>
            <a:srgbClr val="E46962"/>
          </p15:clr>
        </p15:guide>
        <p15:guide id="2" pos="2880">
          <p15:clr>
            <a:srgbClr val="E46962"/>
          </p15:clr>
        </p15:guide>
        <p15:guide id="3" pos="1066">
          <p15:clr>
            <a:srgbClr val="E46962"/>
          </p15:clr>
        </p15:guide>
        <p15:guide id="4" pos="1973">
          <p15:clr>
            <a:srgbClr val="E46962"/>
          </p15:clr>
        </p15:guide>
        <p15:guide id="5" pos="3787">
          <p15:clr>
            <a:srgbClr val="E46962"/>
          </p15:clr>
        </p15:guide>
        <p15:guide id="6" pos="4694">
          <p15:clr>
            <a:srgbClr val="E46962"/>
          </p15:clr>
        </p15:guide>
        <p15:guide id="7" orient="horz" pos="1620">
          <p15:clr>
            <a:srgbClr val="E46962"/>
          </p15:clr>
        </p15:guide>
        <p15:guide id="8" pos="5601">
          <p15:clr>
            <a:srgbClr val="E46962"/>
          </p15:clr>
        </p15:guide>
        <p15:guide id="9" orient="horz" pos="159">
          <p15:clr>
            <a:srgbClr val="E46962"/>
          </p15:clr>
        </p15:guide>
        <p15:guide id="10" orient="horz" pos="3048">
          <p15:clr>
            <a:srgbClr val="E46962"/>
          </p15:clr>
        </p15:guide>
        <p15:guide id="11" orient="horz" pos="531">
          <p15:clr>
            <a:srgbClr val="E46962"/>
          </p15:clr>
        </p15:guide>
        <p15:guide id="12" orient="horz" pos="313">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igures with description">
  <p:cSld name="Figures with description">
    <p:spTree>
      <p:nvGrpSpPr>
        <p:cNvPr id="1" name="Shape 130"/>
        <p:cNvGrpSpPr/>
        <p:nvPr/>
      </p:nvGrpSpPr>
      <p:grpSpPr>
        <a:xfrm>
          <a:off x="0" y="0"/>
          <a:ext cx="0" cy="0"/>
          <a:chOff x="0" y="0"/>
          <a:chExt cx="0" cy="0"/>
        </a:xfrm>
      </p:grpSpPr>
      <p:sp>
        <p:nvSpPr>
          <p:cNvPr id="131" name="Google Shape;131;p19"/>
          <p:cNvSpPr/>
          <p:nvPr/>
        </p:nvSpPr>
        <p:spPr>
          <a:xfrm>
            <a:off x="252000" y="252000"/>
            <a:ext cx="4320000" cy="458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9"/>
          <p:cNvSpPr txBox="1">
            <a:spLocks noGrp="1"/>
          </p:cNvSpPr>
          <p:nvPr>
            <p:ph type="title"/>
          </p:nvPr>
        </p:nvSpPr>
        <p:spPr>
          <a:xfrm>
            <a:off x="433975" y="842400"/>
            <a:ext cx="3837000" cy="1111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33" name="Google Shape;133;p19"/>
          <p:cNvSpPr txBox="1">
            <a:spLocks noGrp="1"/>
          </p:cNvSpPr>
          <p:nvPr>
            <p:ph type="subTitle" idx="1"/>
          </p:nvPr>
        </p:nvSpPr>
        <p:spPr>
          <a:xfrm>
            <a:off x="433969" y="473100"/>
            <a:ext cx="3837000" cy="369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1pPr>
            <a:lvl2pPr lvl="1"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2pPr>
            <a:lvl3pPr lvl="2"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3pPr>
            <a:lvl4pPr lvl="3"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4pPr>
            <a:lvl5pPr lvl="4"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5pPr>
            <a:lvl6pPr lvl="5"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6pPr>
            <a:lvl7pPr lvl="6"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7pPr>
            <a:lvl8pPr lvl="7"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8pPr>
            <a:lvl9pPr lvl="8" algn="l">
              <a:lnSpc>
                <a:spcPct val="100000"/>
              </a:lnSpc>
              <a:spcBef>
                <a:spcPts val="0"/>
              </a:spcBef>
              <a:spcAft>
                <a:spcPts val="0"/>
              </a:spcAft>
              <a:buSzPts val="1000"/>
              <a:buFont typeface="JetBrains Mono Light"/>
              <a:buNone/>
              <a:defRPr sz="1000">
                <a:latin typeface="JetBrains Mono Light"/>
                <a:ea typeface="JetBrains Mono Light"/>
                <a:cs typeface="JetBrains Mono Light"/>
                <a:sym typeface="JetBrains Mono Light"/>
              </a:defRPr>
            </a:lvl9pPr>
          </a:lstStyle>
          <a:p>
            <a:endParaRPr/>
          </a:p>
        </p:txBody>
      </p:sp>
      <p:sp>
        <p:nvSpPr>
          <p:cNvPr id="134" name="Google Shape;134;p19"/>
          <p:cNvSpPr txBox="1">
            <a:spLocks noGrp="1"/>
          </p:cNvSpPr>
          <p:nvPr>
            <p:ph type="body" idx="2"/>
          </p:nvPr>
        </p:nvSpPr>
        <p:spPr>
          <a:xfrm>
            <a:off x="433975" y="1953900"/>
            <a:ext cx="3837000" cy="2632500"/>
          </a:xfrm>
          <a:prstGeom prst="rect">
            <a:avLst/>
          </a:prstGeom>
          <a:noFill/>
          <a:ln>
            <a:noFill/>
          </a:ln>
        </p:spPr>
        <p:txBody>
          <a:bodyPr spcFirstLastPara="1" wrap="square" lIns="91425" tIns="91425" rIns="91425" bIns="91425" anchor="b" anchorCtr="0">
            <a:noAutofit/>
          </a:bodyPr>
          <a:lstStyle>
            <a:lvl1pPr marL="457200" lvl="0" indent="-304800" algn="l">
              <a:lnSpc>
                <a:spcPct val="115000"/>
              </a:lnSpc>
              <a:spcBef>
                <a:spcPts val="0"/>
              </a:spcBef>
              <a:spcAft>
                <a:spcPts val="0"/>
              </a:spcAft>
              <a:buSzPts val="1200"/>
              <a:buFont typeface="Calibri"/>
              <a:buChar char="●"/>
              <a:defRPr sz="1200">
                <a:latin typeface="Calibri"/>
                <a:ea typeface="Calibri"/>
                <a:cs typeface="Calibri"/>
                <a:sym typeface="Calibri"/>
              </a:defRPr>
            </a:lvl1pPr>
            <a:lvl2pPr marL="914400" lvl="1" indent="-304800" algn="l">
              <a:lnSpc>
                <a:spcPct val="115000"/>
              </a:lnSpc>
              <a:spcBef>
                <a:spcPts val="1000"/>
              </a:spcBef>
              <a:spcAft>
                <a:spcPts val="0"/>
              </a:spcAft>
              <a:buSzPts val="1200"/>
              <a:buFont typeface="Calibri"/>
              <a:buChar char="○"/>
              <a:defRPr sz="1200">
                <a:latin typeface="Calibri"/>
                <a:ea typeface="Calibri"/>
                <a:cs typeface="Calibri"/>
                <a:sym typeface="Calibri"/>
              </a:defRPr>
            </a:lvl2pPr>
            <a:lvl3pPr marL="1371600" lvl="2" indent="-304800" algn="l">
              <a:lnSpc>
                <a:spcPct val="115000"/>
              </a:lnSpc>
              <a:spcBef>
                <a:spcPts val="1000"/>
              </a:spcBef>
              <a:spcAft>
                <a:spcPts val="0"/>
              </a:spcAft>
              <a:buSzPts val="1200"/>
              <a:buFont typeface="Calibri"/>
              <a:buChar char="■"/>
              <a:defRPr sz="1200">
                <a:latin typeface="Calibri"/>
                <a:ea typeface="Calibri"/>
                <a:cs typeface="Calibri"/>
                <a:sym typeface="Calibri"/>
              </a:defRPr>
            </a:lvl3pPr>
            <a:lvl4pPr marL="1828800" lvl="3" indent="-304800" algn="l">
              <a:lnSpc>
                <a:spcPct val="115000"/>
              </a:lnSpc>
              <a:spcBef>
                <a:spcPts val="1000"/>
              </a:spcBef>
              <a:spcAft>
                <a:spcPts val="0"/>
              </a:spcAft>
              <a:buSzPts val="1200"/>
              <a:buFont typeface="Calibri"/>
              <a:buChar char="●"/>
              <a:defRPr sz="1200">
                <a:latin typeface="Calibri"/>
                <a:ea typeface="Calibri"/>
                <a:cs typeface="Calibri"/>
                <a:sym typeface="Calibri"/>
              </a:defRPr>
            </a:lvl4pPr>
            <a:lvl5pPr marL="2286000" lvl="4" indent="-304800" algn="l">
              <a:lnSpc>
                <a:spcPct val="115000"/>
              </a:lnSpc>
              <a:spcBef>
                <a:spcPts val="1000"/>
              </a:spcBef>
              <a:spcAft>
                <a:spcPts val="0"/>
              </a:spcAft>
              <a:buSzPts val="1200"/>
              <a:buFont typeface="Calibri"/>
              <a:buChar char="○"/>
              <a:defRPr sz="1200">
                <a:latin typeface="Calibri"/>
                <a:ea typeface="Calibri"/>
                <a:cs typeface="Calibri"/>
                <a:sym typeface="Calibri"/>
              </a:defRPr>
            </a:lvl5pPr>
            <a:lvl6pPr marL="2743200" lvl="5" indent="-304800" algn="l">
              <a:lnSpc>
                <a:spcPct val="115000"/>
              </a:lnSpc>
              <a:spcBef>
                <a:spcPts val="1000"/>
              </a:spcBef>
              <a:spcAft>
                <a:spcPts val="0"/>
              </a:spcAft>
              <a:buSzPts val="1200"/>
              <a:buFont typeface="Calibri"/>
              <a:buChar char="■"/>
              <a:defRPr sz="1200">
                <a:latin typeface="Calibri"/>
                <a:ea typeface="Calibri"/>
                <a:cs typeface="Calibri"/>
                <a:sym typeface="Calibri"/>
              </a:defRPr>
            </a:lvl6pPr>
            <a:lvl7pPr marL="3200400" lvl="6" indent="-304800" algn="l">
              <a:lnSpc>
                <a:spcPct val="115000"/>
              </a:lnSpc>
              <a:spcBef>
                <a:spcPts val="1000"/>
              </a:spcBef>
              <a:spcAft>
                <a:spcPts val="0"/>
              </a:spcAft>
              <a:buSzPts val="1200"/>
              <a:buFont typeface="Calibri"/>
              <a:buChar char="●"/>
              <a:defRPr sz="1200">
                <a:latin typeface="Calibri"/>
                <a:ea typeface="Calibri"/>
                <a:cs typeface="Calibri"/>
                <a:sym typeface="Calibri"/>
              </a:defRPr>
            </a:lvl7pPr>
            <a:lvl8pPr marL="3657600" lvl="7" indent="-304800" algn="l">
              <a:lnSpc>
                <a:spcPct val="115000"/>
              </a:lnSpc>
              <a:spcBef>
                <a:spcPts val="1000"/>
              </a:spcBef>
              <a:spcAft>
                <a:spcPts val="0"/>
              </a:spcAft>
              <a:buSzPts val="1200"/>
              <a:buFont typeface="Calibri"/>
              <a:buChar char="○"/>
              <a:defRPr sz="1200">
                <a:latin typeface="Calibri"/>
                <a:ea typeface="Calibri"/>
                <a:cs typeface="Calibri"/>
                <a:sym typeface="Calibri"/>
              </a:defRPr>
            </a:lvl8pPr>
            <a:lvl9pPr marL="4114800" lvl="8" indent="-304800" algn="l">
              <a:lnSpc>
                <a:spcPct val="115000"/>
              </a:lnSpc>
              <a:spcBef>
                <a:spcPts val="1000"/>
              </a:spcBef>
              <a:spcAft>
                <a:spcPts val="1000"/>
              </a:spcAft>
              <a:buSzPts val="1200"/>
              <a:buFont typeface="Calibri"/>
              <a:buChar char="■"/>
              <a:defRPr sz="1200">
                <a:latin typeface="Calibri"/>
                <a:ea typeface="Calibri"/>
                <a:cs typeface="Calibri"/>
                <a:sym typeface="Calibri"/>
              </a:defRPr>
            </a:lvl9pPr>
          </a:lstStyle>
          <a:p>
            <a:endParaRPr/>
          </a:p>
        </p:txBody>
      </p:sp>
      <p:sp>
        <p:nvSpPr>
          <p:cNvPr id="135" name="Google Shape;135;p19"/>
          <p:cNvSpPr/>
          <p:nvPr/>
        </p:nvSpPr>
        <p:spPr>
          <a:xfrm>
            <a:off x="4572000" y="261525"/>
            <a:ext cx="4320000" cy="45768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9"/>
          <p:cNvSpPr>
            <a:spLocks noGrp="1"/>
          </p:cNvSpPr>
          <p:nvPr>
            <p:ph type="pic" idx="3"/>
          </p:nvPr>
        </p:nvSpPr>
        <p:spPr>
          <a:xfrm>
            <a:off x="4572000" y="256800"/>
            <a:ext cx="4320000" cy="4576800"/>
          </a:xfrm>
          <a:prstGeom prst="rect">
            <a:avLst/>
          </a:prstGeom>
          <a:noFill/>
          <a:ln>
            <a:noFill/>
          </a:ln>
        </p:spPr>
        <p:txBody>
          <a:bodyPr/>
          <a:lstStyle/>
          <a:p>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use">
  <p:cSld name="TITLE_1">
    <p:spTree>
      <p:nvGrpSpPr>
        <p:cNvPr id="1" name="Shape 24"/>
        <p:cNvGrpSpPr/>
        <p:nvPr/>
      </p:nvGrpSpPr>
      <p:grpSpPr>
        <a:xfrm>
          <a:off x="0" y="0"/>
          <a:ext cx="0" cy="0"/>
          <a:chOff x="0" y="0"/>
          <a:chExt cx="0" cy="0"/>
        </a:xfrm>
      </p:grpSpPr>
      <p:pic>
        <p:nvPicPr>
          <p:cNvPr id="25" name="Google Shape;25;p3"/>
          <p:cNvPicPr preferRelativeResize="0"/>
          <p:nvPr/>
        </p:nvPicPr>
        <p:blipFill rotWithShape="1">
          <a:blip r:embed="rId2">
            <a:alphaModFix/>
          </a:blip>
          <a:srcRect t="26225" b="2945"/>
          <a:stretch>
            <a:fillRect/>
          </a:stretch>
        </p:blipFill>
        <p:spPr>
          <a:xfrm>
            <a:off x="-958" y="0"/>
            <a:ext cx="9146260" cy="5143500"/>
          </a:xfrm>
          <a:prstGeom prst="rect">
            <a:avLst/>
          </a:prstGeom>
          <a:noFill/>
          <a:ln>
            <a:noFill/>
          </a:ln>
        </p:spPr>
      </p:pic>
      <p:sp>
        <p:nvSpPr>
          <p:cNvPr id="26" name="Google Shape;26;p3"/>
          <p:cNvSpPr/>
          <p:nvPr/>
        </p:nvSpPr>
        <p:spPr>
          <a:xfrm>
            <a:off x="97200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 name="Google Shape;27;p3"/>
          <p:cNvSpPr txBox="1">
            <a:spLocks noGrp="1"/>
          </p:cNvSpPr>
          <p:nvPr>
            <p:ph type="ctrTitle"/>
          </p:nvPr>
        </p:nvSpPr>
        <p:spPr>
          <a:xfrm>
            <a:off x="1077335" y="2704500"/>
            <a:ext cx="3433200" cy="635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000"/>
              <a:buNone/>
              <a:defRPr/>
            </a:lvl1pPr>
            <a:lvl2pPr lvl="1" algn="ctr">
              <a:lnSpc>
                <a:spcPct val="100000"/>
              </a:lnSpc>
              <a:spcBef>
                <a:spcPts val="0"/>
              </a:spcBef>
              <a:spcAft>
                <a:spcPts val="0"/>
              </a:spcAft>
              <a:buSzPts val="5300"/>
              <a:buNone/>
              <a:defRPr sz="5300"/>
            </a:lvl2pPr>
            <a:lvl3pPr lvl="2" algn="ctr">
              <a:lnSpc>
                <a:spcPct val="100000"/>
              </a:lnSpc>
              <a:spcBef>
                <a:spcPts val="0"/>
              </a:spcBef>
              <a:spcAft>
                <a:spcPts val="0"/>
              </a:spcAft>
              <a:buSzPts val="5300"/>
              <a:buNone/>
              <a:defRPr sz="5300"/>
            </a:lvl3pPr>
            <a:lvl4pPr lvl="3" algn="ctr">
              <a:lnSpc>
                <a:spcPct val="100000"/>
              </a:lnSpc>
              <a:spcBef>
                <a:spcPts val="0"/>
              </a:spcBef>
              <a:spcAft>
                <a:spcPts val="0"/>
              </a:spcAft>
              <a:buSzPts val="5300"/>
              <a:buNone/>
              <a:defRPr sz="5300"/>
            </a:lvl4pPr>
            <a:lvl5pPr lvl="4" algn="ctr">
              <a:lnSpc>
                <a:spcPct val="100000"/>
              </a:lnSpc>
              <a:spcBef>
                <a:spcPts val="0"/>
              </a:spcBef>
              <a:spcAft>
                <a:spcPts val="0"/>
              </a:spcAft>
              <a:buSzPts val="5300"/>
              <a:buNone/>
              <a:defRPr sz="5300"/>
            </a:lvl5pPr>
            <a:lvl6pPr lvl="5" algn="ctr">
              <a:lnSpc>
                <a:spcPct val="100000"/>
              </a:lnSpc>
              <a:spcBef>
                <a:spcPts val="0"/>
              </a:spcBef>
              <a:spcAft>
                <a:spcPts val="0"/>
              </a:spcAft>
              <a:buSzPts val="5300"/>
              <a:buNone/>
              <a:defRPr sz="5300"/>
            </a:lvl6pPr>
            <a:lvl7pPr lvl="6" algn="ctr">
              <a:lnSpc>
                <a:spcPct val="100000"/>
              </a:lnSpc>
              <a:spcBef>
                <a:spcPts val="0"/>
              </a:spcBef>
              <a:spcAft>
                <a:spcPts val="0"/>
              </a:spcAft>
              <a:buSzPts val="5300"/>
              <a:buNone/>
              <a:defRPr sz="5300"/>
            </a:lvl7pPr>
            <a:lvl8pPr lvl="7" algn="ctr">
              <a:lnSpc>
                <a:spcPct val="100000"/>
              </a:lnSpc>
              <a:spcBef>
                <a:spcPts val="0"/>
              </a:spcBef>
              <a:spcAft>
                <a:spcPts val="0"/>
              </a:spcAft>
              <a:buSzPts val="5300"/>
              <a:buNone/>
              <a:defRPr sz="5300"/>
            </a:lvl8pPr>
            <a:lvl9pPr lvl="8" algn="ctr">
              <a:lnSpc>
                <a:spcPct val="100000"/>
              </a:lnSpc>
              <a:spcBef>
                <a:spcPts val="0"/>
              </a:spcBef>
              <a:spcAft>
                <a:spcPts val="0"/>
              </a:spcAft>
              <a:buSzPts val="5300"/>
              <a:buNone/>
              <a:defRPr sz="5300"/>
            </a:lvl9pPr>
          </a:lstStyle>
          <a:p>
            <a:endParaRPr dirty="0"/>
          </a:p>
        </p:txBody>
      </p:sp>
      <p:sp>
        <p:nvSpPr>
          <p:cNvPr id="28" name="Google Shape;28;p3"/>
          <p:cNvSpPr txBox="1">
            <a:spLocks noGrp="1"/>
          </p:cNvSpPr>
          <p:nvPr>
            <p:ph type="subTitle" idx="1"/>
          </p:nvPr>
        </p:nvSpPr>
        <p:spPr>
          <a:xfrm>
            <a:off x="1077335" y="3609600"/>
            <a:ext cx="5359500" cy="635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a:lnSpc>
                <a:spcPct val="100000"/>
              </a:lnSpc>
              <a:spcBef>
                <a:spcPts val="0"/>
              </a:spcBef>
              <a:spcAft>
                <a:spcPts val="0"/>
              </a:spcAft>
              <a:buSzPts val="1600"/>
              <a:buFont typeface="Calibri"/>
              <a:buNone/>
              <a:defRPr sz="1600">
                <a:latin typeface="Calibri"/>
                <a:ea typeface="Calibri"/>
                <a:cs typeface="Calibri"/>
                <a:sym typeface="Calibri"/>
              </a:defRPr>
            </a:lvl2pPr>
            <a:lvl3pPr lvl="2" algn="ctr">
              <a:lnSpc>
                <a:spcPct val="100000"/>
              </a:lnSpc>
              <a:spcBef>
                <a:spcPts val="0"/>
              </a:spcBef>
              <a:spcAft>
                <a:spcPts val="0"/>
              </a:spcAft>
              <a:buSzPts val="1600"/>
              <a:buFont typeface="Calibri"/>
              <a:buNone/>
              <a:defRPr sz="1600">
                <a:latin typeface="Calibri"/>
                <a:ea typeface="Calibri"/>
                <a:cs typeface="Calibri"/>
                <a:sym typeface="Calibri"/>
              </a:defRPr>
            </a:lvl3pPr>
            <a:lvl4pPr lvl="3" algn="ctr">
              <a:lnSpc>
                <a:spcPct val="100000"/>
              </a:lnSpc>
              <a:spcBef>
                <a:spcPts val="0"/>
              </a:spcBef>
              <a:spcAft>
                <a:spcPts val="0"/>
              </a:spcAft>
              <a:buSzPts val="1600"/>
              <a:buFont typeface="Calibri"/>
              <a:buNone/>
              <a:defRPr sz="1600">
                <a:latin typeface="Calibri"/>
                <a:ea typeface="Calibri"/>
                <a:cs typeface="Calibri"/>
                <a:sym typeface="Calibri"/>
              </a:defRPr>
            </a:lvl4pPr>
            <a:lvl5pPr lvl="4" algn="ctr">
              <a:lnSpc>
                <a:spcPct val="100000"/>
              </a:lnSpc>
              <a:spcBef>
                <a:spcPts val="0"/>
              </a:spcBef>
              <a:spcAft>
                <a:spcPts val="0"/>
              </a:spcAft>
              <a:buSzPts val="1600"/>
              <a:buFont typeface="Calibri"/>
              <a:buNone/>
              <a:defRPr sz="1600">
                <a:latin typeface="Calibri"/>
                <a:ea typeface="Calibri"/>
                <a:cs typeface="Calibri"/>
                <a:sym typeface="Calibri"/>
              </a:defRPr>
            </a:lvl5pPr>
            <a:lvl6pPr lvl="5" algn="ctr">
              <a:lnSpc>
                <a:spcPct val="100000"/>
              </a:lnSpc>
              <a:spcBef>
                <a:spcPts val="0"/>
              </a:spcBef>
              <a:spcAft>
                <a:spcPts val="0"/>
              </a:spcAft>
              <a:buSzPts val="1600"/>
              <a:buFont typeface="Calibri"/>
              <a:buNone/>
              <a:defRPr sz="1600">
                <a:latin typeface="Calibri"/>
                <a:ea typeface="Calibri"/>
                <a:cs typeface="Calibri"/>
                <a:sym typeface="Calibri"/>
              </a:defRPr>
            </a:lvl6pPr>
            <a:lvl7pPr lvl="6" algn="ctr">
              <a:lnSpc>
                <a:spcPct val="100000"/>
              </a:lnSpc>
              <a:spcBef>
                <a:spcPts val="0"/>
              </a:spcBef>
              <a:spcAft>
                <a:spcPts val="0"/>
              </a:spcAft>
              <a:buSzPts val="1600"/>
              <a:buFont typeface="Calibri"/>
              <a:buNone/>
              <a:defRPr sz="1600">
                <a:latin typeface="Calibri"/>
                <a:ea typeface="Calibri"/>
                <a:cs typeface="Calibri"/>
                <a:sym typeface="Calibri"/>
              </a:defRPr>
            </a:lvl7pPr>
            <a:lvl8pPr lvl="7" algn="ctr">
              <a:lnSpc>
                <a:spcPct val="100000"/>
              </a:lnSpc>
              <a:spcBef>
                <a:spcPts val="0"/>
              </a:spcBef>
              <a:spcAft>
                <a:spcPts val="0"/>
              </a:spcAft>
              <a:buSzPts val="1600"/>
              <a:buFont typeface="Calibri"/>
              <a:buNone/>
              <a:defRPr sz="1600">
                <a:latin typeface="Calibri"/>
                <a:ea typeface="Calibri"/>
                <a:cs typeface="Calibri"/>
                <a:sym typeface="Calibri"/>
              </a:defRPr>
            </a:lvl8pPr>
            <a:lvl9pPr lvl="8" algn="ctr">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dirty="0"/>
          </a:p>
        </p:txBody>
      </p:sp>
      <p:cxnSp>
        <p:nvCxnSpPr>
          <p:cNvPr id="32" name="Google Shape;32;p3"/>
          <p:cNvCxnSpPr>
            <a:stCxn id="26" idx="1"/>
          </p:cNvCxnSpPr>
          <p:nvPr/>
        </p:nvCxnSpPr>
        <p:spPr>
          <a:xfrm>
            <a:off x="97200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33" name="Google Shape;33;p3"/>
          <p:cNvCxnSpPr/>
          <p:nvPr/>
        </p:nvCxnSpPr>
        <p:spPr>
          <a:xfrm>
            <a:off x="4663025" y="2571750"/>
            <a:ext cx="0" cy="900900"/>
          </a:xfrm>
          <a:prstGeom prst="straightConnector1">
            <a:avLst/>
          </a:prstGeom>
          <a:noFill/>
          <a:ln w="9525" cap="flat" cmpd="sng">
            <a:solidFill>
              <a:srgbClr val="858585"/>
            </a:solidFill>
            <a:prstDash val="solid"/>
            <a:round/>
            <a:headEnd type="none" w="med" len="med"/>
            <a:tailEnd type="none" w="med" len="med"/>
          </a:ln>
        </p:spPr>
      </p:cxnSp>
      <p:pic>
        <p:nvPicPr>
          <p:cNvPr id="2" name="Grafik 1">
            <a:extLst>
              <a:ext uri="{FF2B5EF4-FFF2-40B4-BE49-F238E27FC236}">
                <a16:creationId xmlns:a16="http://schemas.microsoft.com/office/drawing/2014/main" id="{CC5CC431-0CEA-3EED-91F3-BA018B539B4B}"/>
              </a:ext>
            </a:extLst>
          </p:cNvPr>
          <p:cNvPicPr>
            <a:picLocks noChangeAspect="1"/>
          </p:cNvPicPr>
          <p:nvPr userDrawn="1"/>
        </p:nvPicPr>
        <p:blipFill>
          <a:blip r:embed="rId3"/>
          <a:stretch>
            <a:fillRect/>
          </a:stretch>
        </p:blipFill>
        <p:spPr>
          <a:xfrm>
            <a:off x="7621200" y="475200"/>
            <a:ext cx="1523471" cy="633600"/>
          </a:xfrm>
          <a:prstGeom prst="rect">
            <a:avLst/>
          </a:prstGeom>
        </p:spPr>
      </p:pic>
    </p:spTree>
  </p:cSld>
  <p:clrMapOvr>
    <a:masterClrMapping/>
  </p:clrMapOvr>
  <p:extLst>
    <p:ext uri="{DCECCB84-F9BA-43D5-87BE-67443E8EF086}">
      <p15:sldGuideLst xmlns:p15="http://schemas.microsoft.com/office/powerpoint/2012/main">
        <p15:guide id="1" pos="2880">
          <p15:clr>
            <a:srgbClr val="E46962"/>
          </p15:clr>
        </p15:guide>
        <p15:guide id="2" pos="159">
          <p15:clr>
            <a:srgbClr val="E46962"/>
          </p15:clr>
        </p15:guide>
        <p15:guide id="3" pos="5601">
          <p15:clr>
            <a:srgbClr val="E46962"/>
          </p15:clr>
        </p15:guide>
        <p15:guide id="4" pos="1974">
          <p15:clr>
            <a:srgbClr val="E46962"/>
          </p15:clr>
        </p15:guide>
        <p15:guide id="5" pos="3786">
          <p15:clr>
            <a:srgbClr val="E46962"/>
          </p15:clr>
        </p15:guide>
        <p15:guide id="6" pos="1066">
          <p15:clr>
            <a:srgbClr val="E46962"/>
          </p15:clr>
        </p15:guide>
        <p15:guide id="7" pos="4694">
          <p15:clr>
            <a:srgbClr val="E46962"/>
          </p15:clr>
        </p15:guide>
        <p15:guide id="8" orient="horz" pos="1620">
          <p15:clr>
            <a:srgbClr val="E46962"/>
          </p15:clr>
        </p15:guide>
        <p15:guide id="9" orient="horz" pos="530">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cSld name="TITLE_AND_BODY_2">
    <p:bg>
      <p:bgPr>
        <a:solidFill>
          <a:schemeClr val="lt1"/>
        </a:soli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6" name="Google Shape;36;p4"/>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000"/>
              <a:buNone/>
              <a:defRPr sz="1000"/>
            </a:lvl2pPr>
            <a:lvl3pPr lvl="2" rtl="0">
              <a:spcBef>
                <a:spcPts val="0"/>
              </a:spcBef>
              <a:spcAft>
                <a:spcPts val="0"/>
              </a:spcAft>
              <a:buSzPts val="1000"/>
              <a:buNone/>
              <a:defRPr sz="1000"/>
            </a:lvl3pPr>
            <a:lvl4pPr lvl="3" rtl="0">
              <a:spcBef>
                <a:spcPts val="0"/>
              </a:spcBef>
              <a:spcAft>
                <a:spcPts val="0"/>
              </a:spcAft>
              <a:buSzPts val="1000"/>
              <a:buNone/>
              <a:defRPr sz="1000"/>
            </a:lvl4pPr>
            <a:lvl5pPr lvl="4" rtl="0">
              <a:spcBef>
                <a:spcPts val="0"/>
              </a:spcBef>
              <a:spcAft>
                <a:spcPts val="0"/>
              </a:spcAft>
              <a:buSzPts val="1000"/>
              <a:buNone/>
              <a:defRPr sz="1000"/>
            </a:lvl5pPr>
            <a:lvl6pPr lvl="5" rtl="0">
              <a:spcBef>
                <a:spcPts val="0"/>
              </a:spcBef>
              <a:spcAft>
                <a:spcPts val="0"/>
              </a:spcAft>
              <a:buSzPts val="1000"/>
              <a:buNone/>
              <a:defRPr sz="1000"/>
            </a:lvl6pPr>
            <a:lvl7pPr lvl="6" rtl="0">
              <a:spcBef>
                <a:spcPts val="0"/>
              </a:spcBef>
              <a:spcAft>
                <a:spcPts val="0"/>
              </a:spcAft>
              <a:buSzPts val="1000"/>
              <a:buNone/>
              <a:defRPr sz="1000"/>
            </a:lvl7pPr>
            <a:lvl8pPr lvl="7" rtl="0">
              <a:spcBef>
                <a:spcPts val="0"/>
              </a:spcBef>
              <a:spcAft>
                <a:spcPts val="0"/>
              </a:spcAft>
              <a:buSzPts val="1000"/>
              <a:buNone/>
              <a:defRPr sz="1000"/>
            </a:lvl8pPr>
            <a:lvl9pPr lvl="8" rtl="0">
              <a:spcBef>
                <a:spcPts val="0"/>
              </a:spcBef>
              <a:spcAft>
                <a:spcPts val="0"/>
              </a:spcAft>
              <a:buSzPts val="1000"/>
              <a:buNone/>
              <a:defRPr sz="1000"/>
            </a:lvl9pPr>
          </a:lstStyle>
          <a:p>
            <a:endParaRPr/>
          </a:p>
        </p:txBody>
      </p:sp>
      <p:sp>
        <p:nvSpPr>
          <p:cNvPr id="37" name="Google Shape;37;p4"/>
          <p:cNvSpPr txBox="1">
            <a:spLocks noGrp="1"/>
          </p:cNvSpPr>
          <p:nvPr>
            <p:ph type="body" idx="2"/>
          </p:nvPr>
        </p:nvSpPr>
        <p:spPr>
          <a:xfrm>
            <a:off x="257425" y="1565500"/>
            <a:ext cx="8635200" cy="30213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 Kapitel I">
  <p:cSld name="TITLE_AND_BODY_1">
    <p:bg>
      <p:bgPr>
        <a:solidFill>
          <a:schemeClr val="lt1"/>
        </a:solidFill>
        <a:effectLst/>
      </p:bgPr>
    </p:bg>
    <p:spTree>
      <p:nvGrpSpPr>
        <p:cNvPr id="1" name="Shape 38"/>
        <p:cNvGrpSpPr/>
        <p:nvPr/>
      </p:nvGrpSpPr>
      <p:grpSpPr>
        <a:xfrm>
          <a:off x="0" y="0"/>
          <a:ext cx="0" cy="0"/>
          <a:chOff x="0" y="0"/>
          <a:chExt cx="0" cy="0"/>
        </a:xfrm>
      </p:grpSpPr>
      <p:cxnSp>
        <p:nvCxnSpPr>
          <p:cNvPr id="39" name="Google Shape;39;p5"/>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sp>
        <p:nvSpPr>
          <p:cNvPr id="40" name="Google Shape;40;p5"/>
          <p:cNvSpPr txBox="1"/>
          <p:nvPr/>
        </p:nvSpPr>
        <p:spPr>
          <a:xfrm>
            <a:off x="893250"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chemeClr val="accent1"/>
                </a:solidFill>
                <a:latin typeface="JetBrains Mono"/>
                <a:ea typeface="JetBrains Mono"/>
                <a:cs typeface="JetBrains Mono"/>
                <a:sym typeface="JetBrains Mono"/>
              </a:rPr>
              <a:t>EINSTIEG</a:t>
            </a:r>
            <a:endParaRPr sz="800" b="1">
              <a:solidFill>
                <a:schemeClr val="accent1"/>
              </a:solidFill>
              <a:latin typeface="JetBrains Mono"/>
              <a:ea typeface="JetBrains Mono"/>
              <a:cs typeface="JetBrains Mono"/>
              <a:sym typeface="JetBrains Mono"/>
            </a:endParaRPr>
          </a:p>
        </p:txBody>
      </p:sp>
      <p:sp>
        <p:nvSpPr>
          <p:cNvPr id="41" name="Google Shape;41;p5"/>
          <p:cNvSpPr txBox="1"/>
          <p:nvPr/>
        </p:nvSpPr>
        <p:spPr>
          <a:xfrm>
            <a:off x="3017579" y="15875"/>
            <a:ext cx="3114900" cy="310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 sz="800">
                <a:solidFill>
                  <a:srgbClr val="858585"/>
                </a:solidFill>
                <a:latin typeface="JetBrains Mono Light"/>
                <a:ea typeface="JetBrains Mono Light"/>
                <a:cs typeface="JetBrains Mono Light"/>
                <a:sym typeface="JetBrains Mono Light"/>
              </a:rPr>
              <a:t>IMPACT</a:t>
            </a:r>
            <a:endParaRPr sz="800">
              <a:solidFill>
                <a:srgbClr val="858585"/>
              </a:solidFill>
              <a:latin typeface="JetBrains Mono Light"/>
              <a:ea typeface="JetBrains Mono Light"/>
              <a:cs typeface="JetBrains Mono Light"/>
              <a:sym typeface="JetBrains Mono Light"/>
            </a:endParaRPr>
          </a:p>
        </p:txBody>
      </p:sp>
      <p:sp>
        <p:nvSpPr>
          <p:cNvPr id="42" name="Google Shape;42;p5"/>
          <p:cNvSpPr txBox="1"/>
          <p:nvPr/>
        </p:nvSpPr>
        <p:spPr>
          <a:xfrm>
            <a:off x="6142355" y="15875"/>
            <a:ext cx="26193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WISSENSCHAFTSKOMMUNIKATION</a:t>
            </a:r>
            <a:endParaRPr sz="800">
              <a:solidFill>
                <a:srgbClr val="858585"/>
              </a:solidFill>
              <a:latin typeface="JetBrains Mono Light"/>
              <a:ea typeface="JetBrains Mono Light"/>
              <a:cs typeface="JetBrains Mono Light"/>
              <a:sym typeface="JetBrains Mono Light"/>
            </a:endParaRPr>
          </a:p>
        </p:txBody>
      </p:sp>
      <p:cxnSp>
        <p:nvCxnSpPr>
          <p:cNvPr id="43" name="Google Shape;43;p5"/>
          <p:cNvCxnSpPr/>
          <p:nvPr/>
        </p:nvCxnSpPr>
        <p:spPr>
          <a:xfrm>
            <a:off x="257425" y="253463"/>
            <a:ext cx="8635200" cy="0"/>
          </a:xfrm>
          <a:prstGeom prst="straightConnector1">
            <a:avLst/>
          </a:prstGeom>
          <a:noFill/>
          <a:ln>
            <a:noFill/>
          </a:ln>
        </p:spPr>
      </p:cxnSp>
      <p:cxnSp>
        <p:nvCxnSpPr>
          <p:cNvPr id="44" name="Google Shape;44;p5"/>
          <p:cNvCxnSpPr/>
          <p:nvPr/>
        </p:nvCxnSpPr>
        <p:spPr>
          <a:xfrm>
            <a:off x="945750"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45" name="Google Shape;45;p5"/>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5"/>
          <p:cNvSpPr txBox="1">
            <a:spLocks noGrp="1"/>
          </p:cNvSpPr>
          <p:nvPr>
            <p:ph type="subTitle" idx="1"/>
          </p:nvPr>
        </p:nvSpPr>
        <p:spPr>
          <a:xfrm>
            <a:off x="252000" y="697459"/>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000"/>
              <a:buFont typeface="JetBrains Mono"/>
              <a:buNone/>
              <a:defRPr sz="1000">
                <a:latin typeface="JetBrains Mono"/>
                <a:ea typeface="JetBrains Mono"/>
                <a:cs typeface="JetBrains Mono"/>
                <a:sym typeface="JetBrains Mono"/>
              </a:defRPr>
            </a:lvl2pPr>
            <a:lvl3pPr lvl="2" rtl="0">
              <a:spcBef>
                <a:spcPts val="0"/>
              </a:spcBef>
              <a:spcAft>
                <a:spcPts val="0"/>
              </a:spcAft>
              <a:buSzPts val="1000"/>
              <a:buFont typeface="JetBrains Mono"/>
              <a:buNone/>
              <a:defRPr sz="1000">
                <a:latin typeface="JetBrains Mono"/>
                <a:ea typeface="JetBrains Mono"/>
                <a:cs typeface="JetBrains Mono"/>
                <a:sym typeface="JetBrains Mono"/>
              </a:defRPr>
            </a:lvl3pPr>
            <a:lvl4pPr lvl="3" rtl="0">
              <a:spcBef>
                <a:spcPts val="0"/>
              </a:spcBef>
              <a:spcAft>
                <a:spcPts val="0"/>
              </a:spcAft>
              <a:buSzPts val="1000"/>
              <a:buFont typeface="JetBrains Mono"/>
              <a:buNone/>
              <a:defRPr sz="1000">
                <a:latin typeface="JetBrains Mono"/>
                <a:ea typeface="JetBrains Mono"/>
                <a:cs typeface="JetBrains Mono"/>
                <a:sym typeface="JetBrains Mono"/>
              </a:defRPr>
            </a:lvl4pPr>
            <a:lvl5pPr lvl="4" rtl="0">
              <a:spcBef>
                <a:spcPts val="0"/>
              </a:spcBef>
              <a:spcAft>
                <a:spcPts val="0"/>
              </a:spcAft>
              <a:buSzPts val="1000"/>
              <a:buFont typeface="JetBrains Mono"/>
              <a:buNone/>
              <a:defRPr sz="1000">
                <a:latin typeface="JetBrains Mono"/>
                <a:ea typeface="JetBrains Mono"/>
                <a:cs typeface="JetBrains Mono"/>
                <a:sym typeface="JetBrains Mono"/>
              </a:defRPr>
            </a:lvl5pPr>
            <a:lvl6pPr lvl="5" rtl="0">
              <a:spcBef>
                <a:spcPts val="0"/>
              </a:spcBef>
              <a:spcAft>
                <a:spcPts val="0"/>
              </a:spcAft>
              <a:buSzPts val="1000"/>
              <a:buFont typeface="JetBrains Mono"/>
              <a:buNone/>
              <a:defRPr sz="1000">
                <a:latin typeface="JetBrains Mono"/>
                <a:ea typeface="JetBrains Mono"/>
                <a:cs typeface="JetBrains Mono"/>
                <a:sym typeface="JetBrains Mono"/>
              </a:defRPr>
            </a:lvl6pPr>
            <a:lvl7pPr lvl="6" rtl="0">
              <a:spcBef>
                <a:spcPts val="0"/>
              </a:spcBef>
              <a:spcAft>
                <a:spcPts val="0"/>
              </a:spcAft>
              <a:buSzPts val="1000"/>
              <a:buFont typeface="JetBrains Mono"/>
              <a:buNone/>
              <a:defRPr sz="1000">
                <a:latin typeface="JetBrains Mono"/>
                <a:ea typeface="JetBrains Mono"/>
                <a:cs typeface="JetBrains Mono"/>
                <a:sym typeface="JetBrains Mono"/>
              </a:defRPr>
            </a:lvl7pPr>
            <a:lvl8pPr lvl="7" rtl="0">
              <a:spcBef>
                <a:spcPts val="0"/>
              </a:spcBef>
              <a:spcAft>
                <a:spcPts val="0"/>
              </a:spcAft>
              <a:buSzPts val="1000"/>
              <a:buFont typeface="JetBrains Mono"/>
              <a:buNone/>
              <a:defRPr sz="1000">
                <a:latin typeface="JetBrains Mono"/>
                <a:ea typeface="JetBrains Mono"/>
                <a:cs typeface="JetBrains Mono"/>
                <a:sym typeface="JetBrains Mono"/>
              </a:defRPr>
            </a:lvl8pPr>
            <a:lvl9pPr lvl="8" rtl="0">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47" name="Google Shape;47;p5"/>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Tree>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 Kapitel II">
  <p:cSld name="TITLE_AND_BODY_1_2">
    <p:bg>
      <p:bgPr>
        <a:solidFill>
          <a:schemeClr val="lt1"/>
        </a:solidFill>
        <a:effectLst/>
      </p:bgPr>
    </p:bg>
    <p:spTree>
      <p:nvGrpSpPr>
        <p:cNvPr id="1" name="Shape 48"/>
        <p:cNvGrpSpPr/>
        <p:nvPr/>
      </p:nvGrpSpPr>
      <p:grpSpPr>
        <a:xfrm>
          <a:off x="0" y="0"/>
          <a:ext cx="0" cy="0"/>
          <a:chOff x="0" y="0"/>
          <a:chExt cx="0" cy="0"/>
        </a:xfrm>
      </p:grpSpPr>
      <p:sp>
        <p:nvSpPr>
          <p:cNvPr id="49" name="Google Shape;49;p6"/>
          <p:cNvSpPr txBox="1"/>
          <p:nvPr/>
        </p:nvSpPr>
        <p:spPr>
          <a:xfrm>
            <a:off x="893250"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EINSTIEG</a:t>
            </a:r>
            <a:endParaRPr sz="800">
              <a:solidFill>
                <a:srgbClr val="858585"/>
              </a:solidFill>
              <a:latin typeface="JetBrains Mono Light"/>
              <a:ea typeface="JetBrains Mono Light"/>
              <a:cs typeface="JetBrains Mono Light"/>
              <a:sym typeface="JetBrains Mono Light"/>
            </a:endParaRPr>
          </a:p>
        </p:txBody>
      </p:sp>
      <p:sp>
        <p:nvSpPr>
          <p:cNvPr id="50" name="Google Shape;50;p6"/>
          <p:cNvSpPr txBox="1"/>
          <p:nvPr/>
        </p:nvSpPr>
        <p:spPr>
          <a:xfrm>
            <a:off x="3017579" y="15875"/>
            <a:ext cx="31149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rgbClr val="006265"/>
                </a:solidFill>
                <a:latin typeface="JetBrains Mono"/>
                <a:ea typeface="JetBrains Mono"/>
                <a:cs typeface="JetBrains Mono"/>
                <a:sym typeface="JetBrains Mono"/>
              </a:rPr>
              <a:t>IMPACT</a:t>
            </a:r>
            <a:endParaRPr sz="800" b="1">
              <a:solidFill>
                <a:srgbClr val="006265"/>
              </a:solidFill>
              <a:latin typeface="JetBrains Mono"/>
              <a:ea typeface="JetBrains Mono"/>
              <a:cs typeface="JetBrains Mono"/>
              <a:sym typeface="JetBrains Mono"/>
            </a:endParaRPr>
          </a:p>
        </p:txBody>
      </p:sp>
      <p:sp>
        <p:nvSpPr>
          <p:cNvPr id="51" name="Google Shape;51;p6"/>
          <p:cNvSpPr txBox="1"/>
          <p:nvPr/>
        </p:nvSpPr>
        <p:spPr>
          <a:xfrm>
            <a:off x="6142355" y="15875"/>
            <a:ext cx="26193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WISSENSCHAFTSKOMMUNIKATION</a:t>
            </a:r>
            <a:endParaRPr sz="800">
              <a:solidFill>
                <a:srgbClr val="858585"/>
              </a:solidFill>
              <a:latin typeface="JetBrains Mono Light"/>
              <a:ea typeface="JetBrains Mono Light"/>
              <a:cs typeface="JetBrains Mono Light"/>
              <a:sym typeface="JetBrains Mono Light"/>
            </a:endParaRPr>
          </a:p>
        </p:txBody>
      </p:sp>
      <p:cxnSp>
        <p:nvCxnSpPr>
          <p:cNvPr id="52" name="Google Shape;52;p6"/>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6"/>
          <p:cNvCxnSpPr/>
          <p:nvPr/>
        </p:nvCxnSpPr>
        <p:spPr>
          <a:xfrm>
            <a:off x="3805525" y="249875"/>
            <a:ext cx="1492500" cy="0"/>
          </a:xfrm>
          <a:prstGeom prst="straightConnector1">
            <a:avLst/>
          </a:prstGeom>
          <a:noFill/>
          <a:ln w="28575" cap="flat" cmpd="sng">
            <a:solidFill>
              <a:srgbClr val="006265"/>
            </a:solidFill>
            <a:prstDash val="solid"/>
            <a:round/>
            <a:headEnd type="none" w="med" len="med"/>
            <a:tailEnd type="none" w="med" len="med"/>
          </a:ln>
        </p:spPr>
      </p:cxnSp>
      <p:sp>
        <p:nvSpPr>
          <p:cNvPr id="54" name="Google Shape;54;p6"/>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a:lnSpc>
                <a:spcPct val="100000"/>
              </a:lnSpc>
              <a:spcBef>
                <a:spcPts val="0"/>
              </a:spcBef>
              <a:spcAft>
                <a:spcPts val="0"/>
              </a:spcAft>
              <a:buNone/>
              <a:defRPr sz="2000">
                <a:solidFill>
                  <a:srgbClr val="000000"/>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 name="Google Shape;55;p6"/>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a:spcBef>
                <a:spcPts val="0"/>
              </a:spcBef>
              <a:spcAft>
                <a:spcPts val="0"/>
              </a:spcAft>
              <a:buSzPts val="1000"/>
              <a:buFont typeface="JetBrains Mono"/>
              <a:buNone/>
              <a:defRPr sz="1000">
                <a:latin typeface="JetBrains Mono"/>
                <a:ea typeface="JetBrains Mono"/>
                <a:cs typeface="JetBrains Mono"/>
                <a:sym typeface="JetBrains Mono"/>
              </a:defRPr>
            </a:lvl2pPr>
            <a:lvl3pPr lvl="2">
              <a:spcBef>
                <a:spcPts val="0"/>
              </a:spcBef>
              <a:spcAft>
                <a:spcPts val="0"/>
              </a:spcAft>
              <a:buSzPts val="1000"/>
              <a:buFont typeface="JetBrains Mono"/>
              <a:buNone/>
              <a:defRPr sz="1000">
                <a:latin typeface="JetBrains Mono"/>
                <a:ea typeface="JetBrains Mono"/>
                <a:cs typeface="JetBrains Mono"/>
                <a:sym typeface="JetBrains Mono"/>
              </a:defRPr>
            </a:lvl3pPr>
            <a:lvl4pPr lvl="3">
              <a:spcBef>
                <a:spcPts val="0"/>
              </a:spcBef>
              <a:spcAft>
                <a:spcPts val="0"/>
              </a:spcAft>
              <a:buSzPts val="1000"/>
              <a:buFont typeface="JetBrains Mono"/>
              <a:buNone/>
              <a:defRPr sz="1000">
                <a:latin typeface="JetBrains Mono"/>
                <a:ea typeface="JetBrains Mono"/>
                <a:cs typeface="JetBrains Mono"/>
                <a:sym typeface="JetBrains Mono"/>
              </a:defRPr>
            </a:lvl4pPr>
            <a:lvl5pPr lvl="4">
              <a:spcBef>
                <a:spcPts val="0"/>
              </a:spcBef>
              <a:spcAft>
                <a:spcPts val="0"/>
              </a:spcAft>
              <a:buSzPts val="1000"/>
              <a:buFont typeface="JetBrains Mono"/>
              <a:buNone/>
              <a:defRPr sz="1000">
                <a:latin typeface="JetBrains Mono"/>
                <a:ea typeface="JetBrains Mono"/>
                <a:cs typeface="JetBrains Mono"/>
                <a:sym typeface="JetBrains Mono"/>
              </a:defRPr>
            </a:lvl5pPr>
            <a:lvl6pPr lvl="5">
              <a:spcBef>
                <a:spcPts val="0"/>
              </a:spcBef>
              <a:spcAft>
                <a:spcPts val="0"/>
              </a:spcAft>
              <a:buSzPts val="1000"/>
              <a:buFont typeface="JetBrains Mono"/>
              <a:buNone/>
              <a:defRPr sz="1000">
                <a:latin typeface="JetBrains Mono"/>
                <a:ea typeface="JetBrains Mono"/>
                <a:cs typeface="JetBrains Mono"/>
                <a:sym typeface="JetBrains Mono"/>
              </a:defRPr>
            </a:lvl6pPr>
            <a:lvl7pPr lvl="6">
              <a:spcBef>
                <a:spcPts val="0"/>
              </a:spcBef>
              <a:spcAft>
                <a:spcPts val="0"/>
              </a:spcAft>
              <a:buSzPts val="1000"/>
              <a:buFont typeface="JetBrains Mono"/>
              <a:buNone/>
              <a:defRPr sz="1000">
                <a:latin typeface="JetBrains Mono"/>
                <a:ea typeface="JetBrains Mono"/>
                <a:cs typeface="JetBrains Mono"/>
                <a:sym typeface="JetBrains Mono"/>
              </a:defRPr>
            </a:lvl7pPr>
            <a:lvl8pPr lvl="7">
              <a:spcBef>
                <a:spcPts val="0"/>
              </a:spcBef>
              <a:spcAft>
                <a:spcPts val="0"/>
              </a:spcAft>
              <a:buSzPts val="1000"/>
              <a:buFont typeface="JetBrains Mono"/>
              <a:buNone/>
              <a:defRPr sz="1000">
                <a:latin typeface="JetBrains Mono"/>
                <a:ea typeface="JetBrains Mono"/>
                <a:cs typeface="JetBrains Mono"/>
                <a:sym typeface="JetBrains Mono"/>
              </a:defRPr>
            </a:lvl8pPr>
            <a:lvl9pPr lvl="8">
              <a:spcBef>
                <a:spcPts val="0"/>
              </a:spcBef>
              <a:spcAft>
                <a:spcPts val="0"/>
              </a:spcAft>
              <a:buSzPts val="1000"/>
              <a:buFont typeface="JetBrains Mono"/>
              <a:buNone/>
              <a:defRPr sz="1000">
                <a:latin typeface="JetBrains Mono"/>
                <a:ea typeface="JetBrains Mono"/>
                <a:cs typeface="JetBrains Mono"/>
                <a:sym typeface="JetBrains Mono"/>
              </a:defRPr>
            </a:lvl9pPr>
          </a:lstStyle>
          <a:p>
            <a:endParaRPr/>
          </a:p>
        </p:txBody>
      </p:sp>
      <p:sp>
        <p:nvSpPr>
          <p:cNvPr id="56" name="Google Shape;56;p6"/>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Tree>
  </p:cSld>
  <p:clrMapOvr>
    <a:masterClrMapping/>
  </p:clrMapOvr>
  <p:extLst>
    <p:ext uri="{DCECCB84-F9BA-43D5-87BE-67443E8EF086}">
      <p15:sldGuideLst xmlns:p15="http://schemas.microsoft.com/office/powerpoint/2012/main">
        <p15:guide id="1" orient="horz" pos="1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 Kapitel III">
  <p:cSld name="TITLE_AND_BODY_1_1">
    <p:bg>
      <p:bgPr>
        <a:solidFill>
          <a:schemeClr val="lt1"/>
        </a:solidFill>
        <a:effectLst/>
      </p:bgPr>
    </p:bg>
    <p:spTree>
      <p:nvGrpSpPr>
        <p:cNvPr id="1" name="Shape 57"/>
        <p:cNvGrpSpPr/>
        <p:nvPr/>
      </p:nvGrpSpPr>
      <p:grpSpPr>
        <a:xfrm>
          <a:off x="0" y="0"/>
          <a:ext cx="0" cy="0"/>
          <a:chOff x="0" y="0"/>
          <a:chExt cx="0" cy="0"/>
        </a:xfrm>
      </p:grpSpPr>
      <p:cxnSp>
        <p:nvCxnSpPr>
          <p:cNvPr id="58" name="Google Shape;58;p7"/>
          <p:cNvCxnSpPr/>
          <p:nvPr/>
        </p:nvCxnSpPr>
        <p:spPr>
          <a:xfrm>
            <a:off x="257425" y="253463"/>
            <a:ext cx="8635200" cy="0"/>
          </a:xfrm>
          <a:prstGeom prst="straightConnector1">
            <a:avLst/>
          </a:prstGeom>
          <a:noFill/>
          <a:ln w="9525" cap="flat" cmpd="sng">
            <a:solidFill>
              <a:schemeClr val="lt2"/>
            </a:solidFill>
            <a:prstDash val="solid"/>
            <a:round/>
            <a:headEnd type="none" w="med" len="med"/>
            <a:tailEnd type="none" w="med" len="med"/>
          </a:ln>
        </p:spPr>
      </p:cxnSp>
      <p:sp>
        <p:nvSpPr>
          <p:cNvPr id="59" name="Google Shape;59;p7"/>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000">
                <a:solidFill>
                  <a:srgbClr val="000000"/>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 name="Google Shape;60;p7"/>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sz="1000">
                <a:solidFill>
                  <a:srgbClr val="000000"/>
                </a:solidFill>
                <a:latin typeface="JetBrains Mono Light"/>
                <a:ea typeface="JetBrains Mono Light"/>
                <a:cs typeface="JetBrains Mono Light"/>
                <a:sym typeface="JetBrains Mono Light"/>
              </a:defRPr>
            </a:lvl1pPr>
            <a:lvl2pPr lvl="1" rtl="0">
              <a:spcBef>
                <a:spcPts val="0"/>
              </a:spcBef>
              <a:spcAft>
                <a:spcPts val="0"/>
              </a:spcAft>
              <a:buSzPts val="1200"/>
              <a:buFont typeface="JetBrains Mono"/>
              <a:buNone/>
              <a:defRPr sz="1200">
                <a:latin typeface="JetBrains Mono"/>
                <a:ea typeface="JetBrains Mono"/>
                <a:cs typeface="JetBrains Mono"/>
                <a:sym typeface="JetBrains Mono"/>
              </a:defRPr>
            </a:lvl2pPr>
            <a:lvl3pPr lvl="2" rtl="0">
              <a:spcBef>
                <a:spcPts val="0"/>
              </a:spcBef>
              <a:spcAft>
                <a:spcPts val="0"/>
              </a:spcAft>
              <a:buSzPts val="1200"/>
              <a:buFont typeface="JetBrains Mono"/>
              <a:buNone/>
              <a:defRPr sz="1200">
                <a:latin typeface="JetBrains Mono"/>
                <a:ea typeface="JetBrains Mono"/>
                <a:cs typeface="JetBrains Mono"/>
                <a:sym typeface="JetBrains Mono"/>
              </a:defRPr>
            </a:lvl3pPr>
            <a:lvl4pPr lvl="3" rtl="0">
              <a:spcBef>
                <a:spcPts val="0"/>
              </a:spcBef>
              <a:spcAft>
                <a:spcPts val="0"/>
              </a:spcAft>
              <a:buSzPts val="1200"/>
              <a:buFont typeface="JetBrains Mono"/>
              <a:buNone/>
              <a:defRPr sz="1200">
                <a:latin typeface="JetBrains Mono"/>
                <a:ea typeface="JetBrains Mono"/>
                <a:cs typeface="JetBrains Mono"/>
                <a:sym typeface="JetBrains Mono"/>
              </a:defRPr>
            </a:lvl4pPr>
            <a:lvl5pPr lvl="4" rtl="0">
              <a:spcBef>
                <a:spcPts val="0"/>
              </a:spcBef>
              <a:spcAft>
                <a:spcPts val="0"/>
              </a:spcAft>
              <a:buSzPts val="1200"/>
              <a:buFont typeface="JetBrains Mono"/>
              <a:buNone/>
              <a:defRPr sz="1200">
                <a:latin typeface="JetBrains Mono"/>
                <a:ea typeface="JetBrains Mono"/>
                <a:cs typeface="JetBrains Mono"/>
                <a:sym typeface="JetBrains Mono"/>
              </a:defRPr>
            </a:lvl5pPr>
            <a:lvl6pPr lvl="5" rtl="0">
              <a:spcBef>
                <a:spcPts val="0"/>
              </a:spcBef>
              <a:spcAft>
                <a:spcPts val="0"/>
              </a:spcAft>
              <a:buSzPts val="1200"/>
              <a:buFont typeface="JetBrains Mono"/>
              <a:buNone/>
              <a:defRPr sz="1200">
                <a:latin typeface="JetBrains Mono"/>
                <a:ea typeface="JetBrains Mono"/>
                <a:cs typeface="JetBrains Mono"/>
                <a:sym typeface="JetBrains Mono"/>
              </a:defRPr>
            </a:lvl6pPr>
            <a:lvl7pPr lvl="6" rtl="0">
              <a:spcBef>
                <a:spcPts val="0"/>
              </a:spcBef>
              <a:spcAft>
                <a:spcPts val="0"/>
              </a:spcAft>
              <a:buSzPts val="1200"/>
              <a:buFont typeface="JetBrains Mono"/>
              <a:buNone/>
              <a:defRPr sz="1200">
                <a:latin typeface="JetBrains Mono"/>
                <a:ea typeface="JetBrains Mono"/>
                <a:cs typeface="JetBrains Mono"/>
                <a:sym typeface="JetBrains Mono"/>
              </a:defRPr>
            </a:lvl7pPr>
            <a:lvl8pPr lvl="7" rtl="0">
              <a:spcBef>
                <a:spcPts val="0"/>
              </a:spcBef>
              <a:spcAft>
                <a:spcPts val="0"/>
              </a:spcAft>
              <a:buSzPts val="1200"/>
              <a:buFont typeface="JetBrains Mono"/>
              <a:buNone/>
              <a:defRPr sz="1200">
                <a:latin typeface="JetBrains Mono"/>
                <a:ea typeface="JetBrains Mono"/>
                <a:cs typeface="JetBrains Mono"/>
                <a:sym typeface="JetBrains Mono"/>
              </a:defRPr>
            </a:lvl8pPr>
            <a:lvl9pPr lvl="8" rtl="0">
              <a:spcBef>
                <a:spcPts val="0"/>
              </a:spcBef>
              <a:spcAft>
                <a:spcPts val="0"/>
              </a:spcAft>
              <a:buSzPts val="1200"/>
              <a:buFont typeface="JetBrains Mono"/>
              <a:buNone/>
              <a:defRPr sz="1200">
                <a:latin typeface="JetBrains Mono"/>
                <a:ea typeface="JetBrains Mono"/>
                <a:cs typeface="JetBrains Mono"/>
                <a:sym typeface="JetBrains Mono"/>
              </a:defRPr>
            </a:lvl9pPr>
          </a:lstStyle>
          <a:p>
            <a:endParaRPr/>
          </a:p>
        </p:txBody>
      </p:sp>
      <p:sp>
        <p:nvSpPr>
          <p:cNvPr id="61" name="Google Shape;61;p7"/>
          <p:cNvSpPr txBox="1">
            <a:spLocks noGrp="1"/>
          </p:cNvSpPr>
          <p:nvPr>
            <p:ph type="body" idx="2"/>
          </p:nvPr>
        </p:nvSpPr>
        <p:spPr>
          <a:xfrm>
            <a:off x="257425" y="1565863"/>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a:p>
        </p:txBody>
      </p:sp>
      <p:sp>
        <p:nvSpPr>
          <p:cNvPr id="62" name="Google Shape;62;p7"/>
          <p:cNvSpPr txBox="1"/>
          <p:nvPr/>
        </p:nvSpPr>
        <p:spPr>
          <a:xfrm>
            <a:off x="893250" y="15875"/>
            <a:ext cx="15975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rgbClr val="858585"/>
                </a:solidFill>
                <a:latin typeface="JetBrains Mono Light"/>
                <a:ea typeface="JetBrains Mono Light"/>
                <a:cs typeface="JetBrains Mono Light"/>
                <a:sym typeface="JetBrains Mono Light"/>
              </a:rPr>
              <a:t>EINSTIEG</a:t>
            </a:r>
            <a:endParaRPr sz="800">
              <a:solidFill>
                <a:srgbClr val="858585"/>
              </a:solidFill>
              <a:latin typeface="JetBrains Mono Light"/>
              <a:ea typeface="JetBrains Mono Light"/>
              <a:cs typeface="JetBrains Mono Light"/>
              <a:sym typeface="JetBrains Mono Light"/>
            </a:endParaRPr>
          </a:p>
        </p:txBody>
      </p:sp>
      <p:sp>
        <p:nvSpPr>
          <p:cNvPr id="63" name="Google Shape;63;p7"/>
          <p:cNvSpPr txBox="1"/>
          <p:nvPr/>
        </p:nvSpPr>
        <p:spPr>
          <a:xfrm>
            <a:off x="3049950" y="15875"/>
            <a:ext cx="30441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IMPACT</a:t>
            </a:r>
            <a:endParaRPr sz="800">
              <a:solidFill>
                <a:schemeClr val="dk2"/>
              </a:solidFill>
              <a:latin typeface="JetBrains Mono Light"/>
              <a:ea typeface="JetBrains Mono Light"/>
              <a:cs typeface="JetBrains Mono Light"/>
              <a:sym typeface="JetBrains Mono Light"/>
            </a:endParaRPr>
          </a:p>
        </p:txBody>
      </p:sp>
      <p:sp>
        <p:nvSpPr>
          <p:cNvPr id="64" name="Google Shape;64;p7"/>
          <p:cNvSpPr txBox="1"/>
          <p:nvPr/>
        </p:nvSpPr>
        <p:spPr>
          <a:xfrm>
            <a:off x="5929950" y="15875"/>
            <a:ext cx="3044100" cy="31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sz="800" b="1">
                <a:solidFill>
                  <a:schemeClr val="accent1"/>
                </a:solidFill>
                <a:latin typeface="JetBrains Mono"/>
                <a:ea typeface="JetBrains Mono"/>
                <a:cs typeface="JetBrains Mono"/>
                <a:sym typeface="JetBrains Mono"/>
              </a:rPr>
              <a:t>WISSENSCHAFTSKOMMUNIKATION</a:t>
            </a:r>
            <a:endParaRPr sz="800" b="1">
              <a:solidFill>
                <a:schemeClr val="accent1"/>
              </a:solidFill>
              <a:latin typeface="JetBrains Mono"/>
              <a:ea typeface="JetBrains Mono"/>
              <a:cs typeface="JetBrains Mono"/>
              <a:sym typeface="JetBrains Mono"/>
            </a:endParaRPr>
          </a:p>
        </p:txBody>
      </p:sp>
      <p:cxnSp>
        <p:nvCxnSpPr>
          <p:cNvPr id="65" name="Google Shape;65;p7"/>
          <p:cNvCxnSpPr/>
          <p:nvPr/>
        </p:nvCxnSpPr>
        <p:spPr>
          <a:xfrm rot="10800000" flipH="1">
            <a:off x="6505350" y="251675"/>
            <a:ext cx="1893300" cy="3600"/>
          </a:xfrm>
          <a:prstGeom prst="straightConnector1">
            <a:avLst/>
          </a:prstGeom>
          <a:noFill/>
          <a:ln w="28575" cap="flat" cmpd="sng">
            <a:solidFill>
              <a:srgbClr val="006265"/>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itat">
  <p:cSld name="MAIN_POINT">
    <p:spTree>
      <p:nvGrpSpPr>
        <p:cNvPr id="1" name="Shape 66"/>
        <p:cNvGrpSpPr/>
        <p:nvPr/>
      </p:nvGrpSpPr>
      <p:grpSpPr>
        <a:xfrm>
          <a:off x="0" y="0"/>
          <a:ext cx="0" cy="0"/>
          <a:chOff x="0" y="0"/>
          <a:chExt cx="0" cy="0"/>
        </a:xfrm>
      </p:grpSpPr>
      <p:sp>
        <p:nvSpPr>
          <p:cNvPr id="67" name="Google Shape;67;p8"/>
          <p:cNvSpPr/>
          <p:nvPr/>
        </p:nvSpPr>
        <p:spPr>
          <a:xfrm>
            <a:off x="252000" y="252000"/>
            <a:ext cx="8640000" cy="4891500"/>
          </a:xfrm>
          <a:prstGeom prst="rect">
            <a:avLst/>
          </a:prstGeom>
          <a:solidFill>
            <a:srgbClr val="AFDAC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8"/>
          <p:cNvSpPr txBox="1">
            <a:spLocks noGrp="1"/>
          </p:cNvSpPr>
          <p:nvPr>
            <p:ph type="title"/>
          </p:nvPr>
        </p:nvSpPr>
        <p:spPr>
          <a:xfrm>
            <a:off x="1431600" y="1565500"/>
            <a:ext cx="6577500" cy="1832700"/>
          </a:xfrm>
          <a:prstGeom prst="rect">
            <a:avLst/>
          </a:prstGeom>
        </p:spPr>
        <p:txBody>
          <a:bodyPr spcFirstLastPara="1" wrap="square" lIns="252000" tIns="252000" rIns="252000" bIns="252000" anchor="t" anchorCtr="0">
            <a:spAutoFit/>
          </a:bodyPr>
          <a:lstStyle>
            <a:lvl1pPr lvl="0" rtl="0">
              <a:lnSpc>
                <a:spcPct val="115000"/>
              </a:lnSpc>
              <a:spcBef>
                <a:spcPts val="0"/>
              </a:spcBef>
              <a:spcAft>
                <a:spcPts val="0"/>
              </a:spcAft>
              <a:buSzPts val="2000"/>
              <a:buNone/>
              <a:defRPr/>
            </a:lvl1pPr>
            <a:lvl2pPr lvl="1"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2pPr>
            <a:lvl3pPr lvl="2"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3pPr>
            <a:lvl4pPr lvl="3"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4pPr>
            <a:lvl5pPr lvl="4"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5pPr>
            <a:lvl6pPr lvl="5"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6pPr>
            <a:lvl7pPr lvl="6"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7pPr>
            <a:lvl8pPr lvl="7"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8pPr>
            <a:lvl9pPr lvl="8" rtl="0">
              <a:lnSpc>
                <a:spcPct val="115000"/>
              </a:lnSpc>
              <a:spcBef>
                <a:spcPts val="0"/>
              </a:spcBef>
              <a:spcAft>
                <a:spcPts val="0"/>
              </a:spcAft>
              <a:buSzPts val="2000"/>
              <a:buFont typeface="Source Sans 3"/>
              <a:buNone/>
              <a:defRPr sz="2000" b="1">
                <a:latin typeface="Source Sans 3"/>
                <a:ea typeface="Source Sans 3"/>
                <a:cs typeface="Source Sans 3"/>
                <a:sym typeface="Source Sans 3"/>
              </a:defRPr>
            </a:lvl9pPr>
          </a:lstStyle>
          <a:p>
            <a:endParaRPr/>
          </a:p>
        </p:txBody>
      </p:sp>
      <p:sp>
        <p:nvSpPr>
          <p:cNvPr id="69" name="Google Shape;69;p8"/>
          <p:cNvSpPr txBox="1">
            <a:spLocks noGrp="1"/>
          </p:cNvSpPr>
          <p:nvPr>
            <p:ph type="subTitle" idx="1"/>
          </p:nvPr>
        </p:nvSpPr>
        <p:spPr>
          <a:xfrm>
            <a:off x="1692000" y="4586400"/>
            <a:ext cx="7452000" cy="557100"/>
          </a:xfrm>
          <a:prstGeom prst="rect">
            <a:avLst/>
          </a:prstGeom>
          <a:solidFill>
            <a:schemeClr val="lt1"/>
          </a:solidFill>
          <a:ln>
            <a:noFill/>
          </a:ln>
        </p:spPr>
        <p:txBody>
          <a:bodyPr spcFirstLastPara="1" wrap="square" lIns="252000" tIns="252000" rIns="252000" bIns="252000" anchor="ctr" anchorCtr="0">
            <a:noAutofit/>
          </a:bodyPr>
          <a:lstStyle>
            <a:lvl1pPr marL="0" marR="0" lvl="0" indent="0" algn="l" rtl="0">
              <a:lnSpc>
                <a:spcPct val="100000"/>
              </a:lnSpc>
              <a:spcBef>
                <a:spcPts val="0"/>
              </a:spcBef>
              <a:spcAft>
                <a:spcPts val="0"/>
              </a:spcAft>
              <a:buNone/>
              <a:defRPr sz="800">
                <a:latin typeface="JetBrains Mono Light"/>
                <a:ea typeface="JetBrains Mono Light"/>
                <a:cs typeface="JetBrains Mono Light"/>
                <a:sym typeface="JetBrains Mon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pitel" type="secHead">
  <p:cSld name="SECTION_HEADER">
    <p:spTree>
      <p:nvGrpSpPr>
        <p:cNvPr id="1" name="Shape 70"/>
        <p:cNvGrpSpPr/>
        <p:nvPr/>
      </p:nvGrpSpPr>
      <p:grpSpPr>
        <a:xfrm>
          <a:off x="0" y="0"/>
          <a:ext cx="0" cy="0"/>
          <a:chOff x="0" y="0"/>
          <a:chExt cx="0" cy="0"/>
        </a:xfrm>
      </p:grpSpPr>
      <p:pic>
        <p:nvPicPr>
          <p:cNvPr id="71" name="Google Shape;71;p9"/>
          <p:cNvPicPr preferRelativeResize="0"/>
          <p:nvPr/>
        </p:nvPicPr>
        <p:blipFill rotWithShape="1">
          <a:blip r:embed="rId2">
            <a:alphaModFix/>
          </a:blip>
          <a:srcRect t="22270" b="30158"/>
          <a:stretch>
            <a:fillRect/>
          </a:stretch>
        </p:blipFill>
        <p:spPr>
          <a:xfrm>
            <a:off x="9400" y="-145000"/>
            <a:ext cx="9134600" cy="5433500"/>
          </a:xfrm>
          <a:prstGeom prst="rect">
            <a:avLst/>
          </a:prstGeom>
          <a:solidFill>
            <a:srgbClr val="4F969F"/>
          </a:solidFill>
          <a:ln>
            <a:noFill/>
          </a:ln>
        </p:spPr>
      </p:pic>
      <p:sp>
        <p:nvSpPr>
          <p:cNvPr id="75" name="Google Shape;75;p9"/>
          <p:cNvSpPr/>
          <p:nvPr/>
        </p:nvSpPr>
        <p:spPr>
          <a:xfrm>
            <a:off x="985450" y="2571750"/>
            <a:ext cx="5758800" cy="1800000"/>
          </a:xfrm>
          <a:prstGeom prst="rect">
            <a:avLst/>
          </a:prstGeom>
          <a:solidFill>
            <a:schemeClr val="lt1"/>
          </a:solidFill>
          <a:ln w="9525" cap="flat" cmpd="sng">
            <a:solidFill>
              <a:srgbClr val="85858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6" name="Google Shape;76;p9"/>
          <p:cNvSpPr txBox="1">
            <a:spLocks noGrp="1"/>
          </p:cNvSpPr>
          <p:nvPr>
            <p:ph type="ctrTitle"/>
          </p:nvPr>
        </p:nvSpPr>
        <p:spPr>
          <a:xfrm>
            <a:off x="1090785" y="2704500"/>
            <a:ext cx="34332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2000"/>
              <a:buFont typeface="Source Sans 3"/>
              <a:buNone/>
              <a:defRPr>
                <a:latin typeface="Source Sans 3"/>
                <a:ea typeface="Source Sans 3"/>
                <a:cs typeface="Source Sans 3"/>
                <a:sym typeface="Source Sans 3"/>
              </a:defRPr>
            </a:lvl1pPr>
            <a:lvl2pPr lvl="1" algn="ctr" rtl="0">
              <a:lnSpc>
                <a:spcPct val="100000"/>
              </a:lnSpc>
              <a:spcBef>
                <a:spcPts val="0"/>
              </a:spcBef>
              <a:spcAft>
                <a:spcPts val="0"/>
              </a:spcAft>
              <a:buSzPts val="5300"/>
              <a:buNone/>
              <a:defRPr sz="5300"/>
            </a:lvl2pPr>
            <a:lvl3pPr lvl="2" algn="ctr" rtl="0">
              <a:lnSpc>
                <a:spcPct val="100000"/>
              </a:lnSpc>
              <a:spcBef>
                <a:spcPts val="0"/>
              </a:spcBef>
              <a:spcAft>
                <a:spcPts val="0"/>
              </a:spcAft>
              <a:buSzPts val="5300"/>
              <a:buNone/>
              <a:defRPr sz="5300"/>
            </a:lvl3pPr>
            <a:lvl4pPr lvl="3" algn="ctr" rtl="0">
              <a:lnSpc>
                <a:spcPct val="100000"/>
              </a:lnSpc>
              <a:spcBef>
                <a:spcPts val="0"/>
              </a:spcBef>
              <a:spcAft>
                <a:spcPts val="0"/>
              </a:spcAft>
              <a:buSzPts val="5300"/>
              <a:buNone/>
              <a:defRPr sz="5300"/>
            </a:lvl4pPr>
            <a:lvl5pPr lvl="4" algn="ctr" rtl="0">
              <a:lnSpc>
                <a:spcPct val="100000"/>
              </a:lnSpc>
              <a:spcBef>
                <a:spcPts val="0"/>
              </a:spcBef>
              <a:spcAft>
                <a:spcPts val="0"/>
              </a:spcAft>
              <a:buSzPts val="5300"/>
              <a:buNone/>
              <a:defRPr sz="5300"/>
            </a:lvl5pPr>
            <a:lvl6pPr lvl="5" algn="ctr" rtl="0">
              <a:lnSpc>
                <a:spcPct val="100000"/>
              </a:lnSpc>
              <a:spcBef>
                <a:spcPts val="0"/>
              </a:spcBef>
              <a:spcAft>
                <a:spcPts val="0"/>
              </a:spcAft>
              <a:buSzPts val="5300"/>
              <a:buNone/>
              <a:defRPr sz="5300"/>
            </a:lvl6pPr>
            <a:lvl7pPr lvl="6" algn="ctr" rtl="0">
              <a:lnSpc>
                <a:spcPct val="100000"/>
              </a:lnSpc>
              <a:spcBef>
                <a:spcPts val="0"/>
              </a:spcBef>
              <a:spcAft>
                <a:spcPts val="0"/>
              </a:spcAft>
              <a:buSzPts val="5300"/>
              <a:buNone/>
              <a:defRPr sz="5300"/>
            </a:lvl7pPr>
            <a:lvl8pPr lvl="7" algn="ctr" rtl="0">
              <a:lnSpc>
                <a:spcPct val="100000"/>
              </a:lnSpc>
              <a:spcBef>
                <a:spcPts val="0"/>
              </a:spcBef>
              <a:spcAft>
                <a:spcPts val="0"/>
              </a:spcAft>
              <a:buSzPts val="5300"/>
              <a:buNone/>
              <a:defRPr sz="5300"/>
            </a:lvl8pPr>
            <a:lvl9pPr lvl="8" algn="ctr" rtl="0">
              <a:lnSpc>
                <a:spcPct val="100000"/>
              </a:lnSpc>
              <a:spcBef>
                <a:spcPts val="0"/>
              </a:spcBef>
              <a:spcAft>
                <a:spcPts val="0"/>
              </a:spcAft>
              <a:buSzPts val="5300"/>
              <a:buNone/>
              <a:defRPr sz="5300"/>
            </a:lvl9pPr>
          </a:lstStyle>
          <a:p>
            <a:endParaRPr/>
          </a:p>
        </p:txBody>
      </p:sp>
      <p:sp>
        <p:nvSpPr>
          <p:cNvPr id="77" name="Google Shape;77;p9"/>
          <p:cNvSpPr txBox="1">
            <a:spLocks noGrp="1"/>
          </p:cNvSpPr>
          <p:nvPr>
            <p:ph type="subTitle" idx="1"/>
          </p:nvPr>
        </p:nvSpPr>
        <p:spPr>
          <a:xfrm>
            <a:off x="1090785" y="3609600"/>
            <a:ext cx="5359500" cy="635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dk1"/>
              </a:buClr>
              <a:buSzPts val="1600"/>
              <a:buFont typeface="Source Sans 3"/>
              <a:buNone/>
              <a:defRPr sz="1600">
                <a:solidFill>
                  <a:schemeClr val="dk1"/>
                </a:solidFill>
                <a:latin typeface="Source Sans 3"/>
                <a:ea typeface="Source Sans 3"/>
                <a:cs typeface="Source Sans 3"/>
                <a:sym typeface="Source Sans 3"/>
              </a:defRPr>
            </a:lvl1pPr>
            <a:lvl2pPr lvl="1" algn="ctr" rtl="0">
              <a:lnSpc>
                <a:spcPct val="100000"/>
              </a:lnSpc>
              <a:spcBef>
                <a:spcPts val="0"/>
              </a:spcBef>
              <a:spcAft>
                <a:spcPts val="0"/>
              </a:spcAft>
              <a:buSzPts val="1600"/>
              <a:buFont typeface="Calibri"/>
              <a:buNone/>
              <a:defRPr sz="1600">
                <a:latin typeface="Calibri"/>
                <a:ea typeface="Calibri"/>
                <a:cs typeface="Calibri"/>
                <a:sym typeface="Calibri"/>
              </a:defRPr>
            </a:lvl2pPr>
            <a:lvl3pPr lvl="2" algn="ctr" rtl="0">
              <a:lnSpc>
                <a:spcPct val="100000"/>
              </a:lnSpc>
              <a:spcBef>
                <a:spcPts val="0"/>
              </a:spcBef>
              <a:spcAft>
                <a:spcPts val="0"/>
              </a:spcAft>
              <a:buSzPts val="1600"/>
              <a:buFont typeface="Calibri"/>
              <a:buNone/>
              <a:defRPr sz="1600">
                <a:latin typeface="Calibri"/>
                <a:ea typeface="Calibri"/>
                <a:cs typeface="Calibri"/>
                <a:sym typeface="Calibri"/>
              </a:defRPr>
            </a:lvl3pPr>
            <a:lvl4pPr lvl="3" algn="ctr" rtl="0">
              <a:lnSpc>
                <a:spcPct val="100000"/>
              </a:lnSpc>
              <a:spcBef>
                <a:spcPts val="0"/>
              </a:spcBef>
              <a:spcAft>
                <a:spcPts val="0"/>
              </a:spcAft>
              <a:buSzPts val="1600"/>
              <a:buFont typeface="Calibri"/>
              <a:buNone/>
              <a:defRPr sz="1600">
                <a:latin typeface="Calibri"/>
                <a:ea typeface="Calibri"/>
                <a:cs typeface="Calibri"/>
                <a:sym typeface="Calibri"/>
              </a:defRPr>
            </a:lvl4pPr>
            <a:lvl5pPr lvl="4" algn="ctr" rtl="0">
              <a:lnSpc>
                <a:spcPct val="100000"/>
              </a:lnSpc>
              <a:spcBef>
                <a:spcPts val="0"/>
              </a:spcBef>
              <a:spcAft>
                <a:spcPts val="0"/>
              </a:spcAft>
              <a:buSzPts val="1600"/>
              <a:buFont typeface="Calibri"/>
              <a:buNone/>
              <a:defRPr sz="1600">
                <a:latin typeface="Calibri"/>
                <a:ea typeface="Calibri"/>
                <a:cs typeface="Calibri"/>
                <a:sym typeface="Calibri"/>
              </a:defRPr>
            </a:lvl5pPr>
            <a:lvl6pPr lvl="5" algn="ctr" rtl="0">
              <a:lnSpc>
                <a:spcPct val="100000"/>
              </a:lnSpc>
              <a:spcBef>
                <a:spcPts val="0"/>
              </a:spcBef>
              <a:spcAft>
                <a:spcPts val="0"/>
              </a:spcAft>
              <a:buSzPts val="1600"/>
              <a:buFont typeface="Calibri"/>
              <a:buNone/>
              <a:defRPr sz="1600">
                <a:latin typeface="Calibri"/>
                <a:ea typeface="Calibri"/>
                <a:cs typeface="Calibri"/>
                <a:sym typeface="Calibri"/>
              </a:defRPr>
            </a:lvl6pPr>
            <a:lvl7pPr lvl="6" algn="ctr" rtl="0">
              <a:lnSpc>
                <a:spcPct val="100000"/>
              </a:lnSpc>
              <a:spcBef>
                <a:spcPts val="0"/>
              </a:spcBef>
              <a:spcAft>
                <a:spcPts val="0"/>
              </a:spcAft>
              <a:buSzPts val="1600"/>
              <a:buFont typeface="Calibri"/>
              <a:buNone/>
              <a:defRPr sz="1600">
                <a:latin typeface="Calibri"/>
                <a:ea typeface="Calibri"/>
                <a:cs typeface="Calibri"/>
                <a:sym typeface="Calibri"/>
              </a:defRPr>
            </a:lvl7pPr>
            <a:lvl8pPr lvl="7" algn="ctr" rtl="0">
              <a:lnSpc>
                <a:spcPct val="100000"/>
              </a:lnSpc>
              <a:spcBef>
                <a:spcPts val="0"/>
              </a:spcBef>
              <a:spcAft>
                <a:spcPts val="0"/>
              </a:spcAft>
              <a:buSzPts val="1600"/>
              <a:buFont typeface="Calibri"/>
              <a:buNone/>
              <a:defRPr sz="1600">
                <a:latin typeface="Calibri"/>
                <a:ea typeface="Calibri"/>
                <a:cs typeface="Calibri"/>
                <a:sym typeface="Calibri"/>
              </a:defRPr>
            </a:lvl8pPr>
            <a:lvl9pPr lvl="8" algn="ctr" rtl="0">
              <a:lnSpc>
                <a:spcPct val="100000"/>
              </a:lnSpc>
              <a:spcBef>
                <a:spcPts val="0"/>
              </a:spcBef>
              <a:spcAft>
                <a:spcPts val="0"/>
              </a:spcAft>
              <a:buSzPts val="1600"/>
              <a:buFont typeface="Calibri"/>
              <a:buNone/>
              <a:defRPr sz="1600">
                <a:latin typeface="Calibri"/>
                <a:ea typeface="Calibri"/>
                <a:cs typeface="Calibri"/>
                <a:sym typeface="Calibri"/>
              </a:defRPr>
            </a:lvl9pPr>
          </a:lstStyle>
          <a:p>
            <a:endParaRPr/>
          </a:p>
        </p:txBody>
      </p:sp>
      <p:cxnSp>
        <p:nvCxnSpPr>
          <p:cNvPr id="78" name="Google Shape;78;p9"/>
          <p:cNvCxnSpPr>
            <a:stCxn id="75" idx="1"/>
          </p:cNvCxnSpPr>
          <p:nvPr/>
        </p:nvCxnSpPr>
        <p:spPr>
          <a:xfrm>
            <a:off x="985450" y="3471750"/>
            <a:ext cx="5758800" cy="0"/>
          </a:xfrm>
          <a:prstGeom prst="straightConnector1">
            <a:avLst/>
          </a:prstGeom>
          <a:noFill/>
          <a:ln w="9525" cap="flat" cmpd="sng">
            <a:solidFill>
              <a:srgbClr val="858585"/>
            </a:solidFill>
            <a:prstDash val="solid"/>
            <a:round/>
            <a:headEnd type="none" w="med" len="med"/>
            <a:tailEnd type="none" w="med" len="med"/>
          </a:ln>
        </p:spPr>
      </p:cxnSp>
      <p:cxnSp>
        <p:nvCxnSpPr>
          <p:cNvPr id="79" name="Google Shape;79;p9"/>
          <p:cNvCxnSpPr/>
          <p:nvPr/>
        </p:nvCxnSpPr>
        <p:spPr>
          <a:xfrm>
            <a:off x="4676475" y="2571750"/>
            <a:ext cx="0" cy="900900"/>
          </a:xfrm>
          <a:prstGeom prst="straightConnector1">
            <a:avLst/>
          </a:prstGeom>
          <a:noFill/>
          <a:ln w="9525" cap="flat" cmpd="sng">
            <a:solidFill>
              <a:srgbClr val="858585"/>
            </a:solidFill>
            <a:prstDash val="solid"/>
            <a:round/>
            <a:headEnd type="none" w="med" len="med"/>
            <a:tailEnd type="none" w="med" len="med"/>
          </a:ln>
        </p:spPr>
      </p:cxnSp>
      <p:sp>
        <p:nvSpPr>
          <p:cNvPr id="80" name="Google Shape;80;p9"/>
          <p:cNvSpPr txBox="1">
            <a:spLocks noGrp="1"/>
          </p:cNvSpPr>
          <p:nvPr>
            <p:ph type="ctrTitle" idx="2"/>
          </p:nvPr>
        </p:nvSpPr>
        <p:spPr>
          <a:xfrm>
            <a:off x="4828980" y="2704500"/>
            <a:ext cx="1792800" cy="6354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1600"/>
              <a:buFont typeface="Source Sans 3"/>
              <a:buNone/>
              <a:defRPr sz="1600" b="0">
                <a:latin typeface="Source Sans 3"/>
                <a:ea typeface="Source Sans 3"/>
                <a:cs typeface="Source Sans 3"/>
                <a:sym typeface="Source Sans 3"/>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2" name="Grafik 1">
            <a:extLst>
              <a:ext uri="{FF2B5EF4-FFF2-40B4-BE49-F238E27FC236}">
                <a16:creationId xmlns:a16="http://schemas.microsoft.com/office/drawing/2014/main" id="{E2331C6C-C09D-3522-89FF-AF74AF255211}"/>
              </a:ext>
            </a:extLst>
          </p:cNvPr>
          <p:cNvPicPr>
            <a:picLocks noChangeAspect="1"/>
          </p:cNvPicPr>
          <p:nvPr userDrawn="1"/>
        </p:nvPicPr>
        <p:blipFill>
          <a:blip r:embed="rId3"/>
          <a:stretch>
            <a:fillRect/>
          </a:stretch>
        </p:blipFill>
        <p:spPr>
          <a:xfrm>
            <a:off x="7621200" y="475200"/>
            <a:ext cx="1523471" cy="6336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p:cSld name="ONE_COLUMN_TEXT">
    <p:spTree>
      <p:nvGrpSpPr>
        <p:cNvPr id="1" name="Shape 81"/>
        <p:cNvGrpSpPr/>
        <p:nvPr/>
      </p:nvGrpSpPr>
      <p:grpSpPr>
        <a:xfrm>
          <a:off x="0" y="0"/>
          <a:ext cx="0" cy="0"/>
          <a:chOff x="0" y="0"/>
          <a:chExt cx="0" cy="0"/>
        </a:xfrm>
      </p:grpSpPr>
      <p:sp>
        <p:nvSpPr>
          <p:cNvPr id="82" name="Google Shape;82;p10"/>
          <p:cNvSpPr>
            <a:spLocks noGrp="1"/>
          </p:cNvSpPr>
          <p:nvPr>
            <p:ph type="pic" idx="2"/>
          </p:nvPr>
        </p:nvSpPr>
        <p:spPr>
          <a:xfrm>
            <a:off x="252000" y="252000"/>
            <a:ext cx="8892000" cy="4586400"/>
          </a:xfrm>
          <a:prstGeom prst="rect">
            <a:avLst/>
          </a:prstGeom>
          <a:solidFill>
            <a:srgbClr val="AFDACB"/>
          </a:solidFill>
          <a:ln>
            <a:noFill/>
          </a:ln>
        </p:spPr>
        <p:txBody>
          <a:bodyPr/>
          <a:lstStyle/>
          <a:p>
            <a:endParaRPr lang="de-DE"/>
          </a:p>
        </p:txBody>
      </p:sp>
      <p:sp>
        <p:nvSpPr>
          <p:cNvPr id="83" name="Google Shape;8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
              <a:t>‹Nr.›</a:t>
            </a:fld>
            <a:endParaRPr/>
          </a:p>
        </p:txBody>
      </p:sp>
      <p:sp>
        <p:nvSpPr>
          <p:cNvPr id="84" name="Google Shape;84;p10"/>
          <p:cNvSpPr/>
          <p:nvPr/>
        </p:nvSpPr>
        <p:spPr>
          <a:xfrm>
            <a:off x="1008000" y="4135500"/>
            <a:ext cx="8136000" cy="1008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5" name="Google Shape;85;p10"/>
          <p:cNvSpPr txBox="1">
            <a:spLocks noGrp="1"/>
          </p:cNvSpPr>
          <p:nvPr>
            <p:ph type="subTitle" idx="1"/>
          </p:nvPr>
        </p:nvSpPr>
        <p:spPr>
          <a:xfrm>
            <a:off x="1343877" y="4404600"/>
            <a:ext cx="7643100" cy="181800"/>
          </a:xfrm>
          <a:prstGeom prst="rect">
            <a:avLst/>
          </a:prstGeom>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None/>
              <a:defRPr>
                <a:solidFill>
                  <a:srgbClr val="858585"/>
                </a:solidFill>
              </a:defRPr>
            </a:lvl1pPr>
            <a:lvl2pPr lvl="1"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2pPr>
            <a:lvl3pPr lvl="2"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3pPr>
            <a:lvl4pPr lvl="3"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4pPr>
            <a:lvl5pPr lvl="4"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5pPr>
            <a:lvl6pPr lvl="5"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6pPr>
            <a:lvl7pPr lvl="6"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7pPr>
            <a:lvl8pPr lvl="7"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8pPr>
            <a:lvl9pPr lvl="8" rtl="0">
              <a:spcBef>
                <a:spcPts val="0"/>
              </a:spcBef>
              <a:spcAft>
                <a:spcPts val="0"/>
              </a:spcAft>
              <a:buClr>
                <a:srgbClr val="858585"/>
              </a:buClr>
              <a:buSzPts val="800"/>
              <a:buFont typeface="JetBrains Mono Light"/>
              <a:buNone/>
              <a:defRPr sz="800">
                <a:solidFill>
                  <a:srgbClr val="858585"/>
                </a:solidFill>
                <a:latin typeface="JetBrains Mono Light"/>
                <a:ea typeface="JetBrains Mono Light"/>
                <a:cs typeface="JetBrains Mono Light"/>
                <a:sym typeface="JetBrains Mono Light"/>
              </a:defRPr>
            </a:lvl9pPr>
          </a:lstStyle>
          <a:p>
            <a:endParaRPr/>
          </a:p>
        </p:txBody>
      </p:sp>
      <p:sp>
        <p:nvSpPr>
          <p:cNvPr id="86" name="Google Shape;86;p10"/>
          <p:cNvSpPr txBox="1">
            <a:spLocks noGrp="1"/>
          </p:cNvSpPr>
          <p:nvPr>
            <p:ph type="body" idx="3"/>
          </p:nvPr>
        </p:nvSpPr>
        <p:spPr>
          <a:xfrm>
            <a:off x="1008000" y="4135500"/>
            <a:ext cx="8136000" cy="1008000"/>
          </a:xfrm>
          <a:prstGeom prst="rect">
            <a:avLst/>
          </a:prstGeom>
          <a:noFill/>
          <a:ln>
            <a:noFill/>
          </a:ln>
        </p:spPr>
        <p:txBody>
          <a:bodyPr spcFirstLastPara="1" wrap="square" lIns="252000" tIns="360000" rIns="252000" bIns="252000" anchor="t" anchorCtr="0">
            <a:noAutofit/>
          </a:bodyPr>
          <a:lstStyle>
            <a:lvl1pPr marL="457200" lvl="0" indent="-317500" rtl="0">
              <a:spcBef>
                <a:spcPts val="0"/>
              </a:spcBef>
              <a:spcAft>
                <a:spcPts val="0"/>
              </a:spcAft>
              <a:buSzPts val="1400"/>
              <a:buFont typeface="Source Sans 3"/>
              <a:buChar char="●"/>
              <a:defRPr>
                <a:latin typeface="Source Sans 3"/>
                <a:ea typeface="Source Sans 3"/>
                <a:cs typeface="Source Sans 3"/>
                <a:sym typeface="Source Sans 3"/>
              </a:defRPr>
            </a:lvl1pPr>
            <a:lvl2pPr marL="914400" lvl="1" indent="-317500" rtl="0">
              <a:spcBef>
                <a:spcPts val="0"/>
              </a:spcBef>
              <a:spcAft>
                <a:spcPts val="0"/>
              </a:spcAft>
              <a:buSzPts val="1400"/>
              <a:buFont typeface="Source Sans 3"/>
              <a:buChar char="○"/>
              <a:defRPr>
                <a:latin typeface="Source Sans 3"/>
                <a:ea typeface="Source Sans 3"/>
                <a:cs typeface="Source Sans 3"/>
                <a:sym typeface="Source Sans 3"/>
              </a:defRPr>
            </a:lvl2pPr>
            <a:lvl3pPr marL="1371600" lvl="2" indent="-317500" rtl="0">
              <a:spcBef>
                <a:spcPts val="0"/>
              </a:spcBef>
              <a:spcAft>
                <a:spcPts val="0"/>
              </a:spcAft>
              <a:buClr>
                <a:schemeClr val="lt1"/>
              </a:buClr>
              <a:buSzPts val="1400"/>
              <a:buFont typeface="Calibri"/>
              <a:buChar char="■"/>
              <a:defRPr>
                <a:solidFill>
                  <a:schemeClr val="lt1"/>
                </a:solidFill>
                <a:latin typeface="Calibri"/>
                <a:ea typeface="Calibri"/>
                <a:cs typeface="Calibri"/>
                <a:sym typeface="Calibri"/>
              </a:defRPr>
            </a:lvl3pPr>
            <a:lvl4pPr marL="1828800" lvl="3" indent="-317500" rtl="0">
              <a:spcBef>
                <a:spcPts val="0"/>
              </a:spcBef>
              <a:spcAft>
                <a:spcPts val="0"/>
              </a:spcAft>
              <a:buSzPts val="1400"/>
              <a:buFont typeface="Calibri"/>
              <a:buChar char="●"/>
              <a:defRPr>
                <a:latin typeface="Calibri"/>
                <a:ea typeface="Calibri"/>
                <a:cs typeface="Calibri"/>
                <a:sym typeface="Calibri"/>
              </a:defRPr>
            </a:lvl4pPr>
            <a:lvl5pPr marL="2286000" lvl="4" indent="-317500" rtl="0">
              <a:spcBef>
                <a:spcPts val="0"/>
              </a:spcBef>
              <a:spcAft>
                <a:spcPts val="0"/>
              </a:spcAft>
              <a:buSzPts val="1400"/>
              <a:buFont typeface="Calibri"/>
              <a:buChar char="○"/>
              <a:defRPr>
                <a:latin typeface="Calibri"/>
                <a:ea typeface="Calibri"/>
                <a:cs typeface="Calibri"/>
                <a:sym typeface="Calibri"/>
              </a:defRPr>
            </a:lvl5pPr>
            <a:lvl6pPr marL="2743200" lvl="5" indent="-317500" rtl="0">
              <a:spcBef>
                <a:spcPts val="0"/>
              </a:spcBef>
              <a:spcAft>
                <a:spcPts val="0"/>
              </a:spcAft>
              <a:buSzPts val="1400"/>
              <a:buFont typeface="Calibri"/>
              <a:buChar char="■"/>
              <a:defRPr>
                <a:latin typeface="Calibri"/>
                <a:ea typeface="Calibri"/>
                <a:cs typeface="Calibri"/>
                <a:sym typeface="Calibri"/>
              </a:defRPr>
            </a:lvl6pPr>
            <a:lvl7pPr marL="3200400" lvl="6" indent="-317500" rtl="0">
              <a:spcBef>
                <a:spcPts val="0"/>
              </a:spcBef>
              <a:spcAft>
                <a:spcPts val="0"/>
              </a:spcAft>
              <a:buSzPts val="1400"/>
              <a:buFont typeface="Calibri"/>
              <a:buChar char="●"/>
              <a:defRPr>
                <a:latin typeface="Calibri"/>
                <a:ea typeface="Calibri"/>
                <a:cs typeface="Calibri"/>
                <a:sym typeface="Calibri"/>
              </a:defRPr>
            </a:lvl7pPr>
            <a:lvl8pPr marL="3657600" lvl="7" indent="-317500" rtl="0">
              <a:spcBef>
                <a:spcPts val="0"/>
              </a:spcBef>
              <a:spcAft>
                <a:spcPts val="0"/>
              </a:spcAft>
              <a:buSzPts val="1400"/>
              <a:buFont typeface="Calibri"/>
              <a:buChar char="○"/>
              <a:defRPr>
                <a:latin typeface="Calibri"/>
                <a:ea typeface="Calibri"/>
                <a:cs typeface="Calibri"/>
                <a:sym typeface="Calibri"/>
              </a:defRPr>
            </a:lvl8pPr>
            <a:lvl9pPr marL="4114800" lvl="8" indent="-317500" rtl="0">
              <a:spcBef>
                <a:spcPts val="0"/>
              </a:spcBef>
              <a:spcAft>
                <a:spcPts val="0"/>
              </a:spcAft>
              <a:buSzPts val="1400"/>
              <a:buFont typeface="Calibri"/>
              <a:buChar char="■"/>
              <a:defRPr>
                <a:latin typeface="Calibri"/>
                <a:ea typeface="Calibri"/>
                <a:cs typeface="Calibri"/>
                <a:sym typeface="Calibri"/>
              </a:defRPr>
            </a:lvl9pPr>
          </a:lstStyle>
          <a:p>
            <a:endParaRPr/>
          </a:p>
        </p:txBody>
      </p:sp>
      <p:sp>
        <p:nvSpPr>
          <p:cNvPr id="87" name="Google Shape;87;p10"/>
          <p:cNvSpPr/>
          <p:nvPr/>
        </p:nvSpPr>
        <p:spPr>
          <a:xfrm>
            <a:off x="282775" y="4896450"/>
            <a:ext cx="1061100" cy="181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2000" y="842400"/>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000"/>
              <a:buFont typeface="Source Sans 3"/>
              <a:buNone/>
              <a:defRPr sz="2000" b="1" i="0" u="none" strike="noStrike" cap="none">
                <a:solidFill>
                  <a:schemeClr val="dk1"/>
                </a:solidFill>
                <a:latin typeface="Source Sans 3"/>
                <a:ea typeface="Source Sans 3"/>
                <a:cs typeface="Source Sans 3"/>
                <a:sym typeface="Source Sans 3"/>
              </a:defRPr>
            </a:lvl1pPr>
            <a:lvl2pPr marR="0" lvl="1"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2800"/>
              <a:buFont typeface="Calibri"/>
              <a:buNone/>
              <a:defRPr sz="2800" i="0" u="none" strike="noStrike" cap="none">
                <a:solidFill>
                  <a:schemeClr val="dk1"/>
                </a:solidFill>
                <a:latin typeface="Calibri"/>
                <a:ea typeface="Calibri"/>
                <a:cs typeface="Calibri"/>
                <a:sym typeface="Calibri"/>
              </a:defRPr>
            </a:lvl9pPr>
          </a:lstStyle>
          <a:p>
            <a:endParaRPr dirty="0"/>
          </a:p>
        </p:txBody>
      </p:sp>
      <p:sp>
        <p:nvSpPr>
          <p:cNvPr id="7" name="Google Shape;7;p1"/>
          <p:cNvSpPr txBox="1"/>
          <p:nvPr/>
        </p:nvSpPr>
        <p:spPr>
          <a:xfrm>
            <a:off x="6269150" y="190500"/>
            <a:ext cx="2751900" cy="25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1800">
              <a:solidFill>
                <a:schemeClr val="dk2"/>
              </a:solidFill>
              <a:latin typeface="Roboto Light"/>
              <a:ea typeface="Roboto Light"/>
              <a:cs typeface="Roboto Light"/>
              <a:sym typeface="Roboto Light"/>
            </a:endParaRPr>
          </a:p>
        </p:txBody>
      </p:sp>
      <p:cxnSp>
        <p:nvCxnSpPr>
          <p:cNvPr id="8" name="Google Shape;8;p1"/>
          <p:cNvCxnSpPr/>
          <p:nvPr/>
        </p:nvCxnSpPr>
        <p:spPr>
          <a:xfrm>
            <a:off x="257425" y="4836663"/>
            <a:ext cx="8635200" cy="0"/>
          </a:xfrm>
          <a:prstGeom prst="straightConnector1">
            <a:avLst/>
          </a:prstGeom>
          <a:noFill/>
          <a:ln w="9525" cap="flat" cmpd="sng">
            <a:solidFill>
              <a:schemeClr val="lt2"/>
            </a:solidFill>
            <a:prstDash val="solid"/>
            <a:round/>
            <a:headEnd type="none" w="med" len="med"/>
            <a:tailEnd type="none" w="med" len="med"/>
          </a:ln>
        </p:spPr>
      </p:cxnSp>
      <p:sp>
        <p:nvSpPr>
          <p:cNvPr id="9" name="Google Shape;9;p1"/>
          <p:cNvSpPr txBox="1">
            <a:spLocks noGrp="1"/>
          </p:cNvSpPr>
          <p:nvPr>
            <p:ph type="body" idx="1"/>
          </p:nvPr>
        </p:nvSpPr>
        <p:spPr>
          <a:xfrm>
            <a:off x="252000" y="1565500"/>
            <a:ext cx="8635200" cy="30210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SzPts val="1600"/>
              <a:buFont typeface="Source Sans 3"/>
              <a:buChar char="●"/>
              <a:defRPr sz="1600">
                <a:latin typeface="Source Sans 3"/>
                <a:ea typeface="Source Sans 3"/>
                <a:cs typeface="Source Sans 3"/>
                <a:sym typeface="Source Sans 3"/>
              </a:defRPr>
            </a:lvl1pPr>
            <a:lvl2pPr marL="914400" lvl="1"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2pPr>
            <a:lvl3pPr marL="1371600" lvl="2"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3pPr>
            <a:lvl4pPr marL="1828800" lvl="3"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4pPr>
            <a:lvl5pPr marL="2286000" lvl="4"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5pPr>
            <a:lvl6pPr marL="2743200" lvl="5"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6pPr>
            <a:lvl7pPr marL="3200400" lvl="6"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7pPr>
            <a:lvl8pPr marL="3657600" lvl="7" indent="-330200" rtl="0">
              <a:lnSpc>
                <a:spcPct val="115000"/>
              </a:lnSpc>
              <a:spcBef>
                <a:spcPts val="600"/>
              </a:spcBef>
              <a:spcAft>
                <a:spcPts val="0"/>
              </a:spcAft>
              <a:buSzPts val="1600"/>
              <a:buFont typeface="Source Sans 3"/>
              <a:buChar char="○"/>
              <a:defRPr sz="1600">
                <a:latin typeface="Source Sans 3"/>
                <a:ea typeface="Source Sans 3"/>
                <a:cs typeface="Source Sans 3"/>
                <a:sym typeface="Source Sans 3"/>
              </a:defRPr>
            </a:lvl8pPr>
            <a:lvl9pPr marL="4114800" lvl="8" indent="-330200" rtl="0">
              <a:lnSpc>
                <a:spcPct val="115000"/>
              </a:lnSpc>
              <a:spcBef>
                <a:spcPts val="600"/>
              </a:spcBef>
              <a:spcAft>
                <a:spcPts val="600"/>
              </a:spcAft>
              <a:buSzPts val="1600"/>
              <a:buFont typeface="Source Sans 3"/>
              <a:buChar char="■"/>
              <a:defRPr sz="1600">
                <a:latin typeface="Source Sans 3"/>
                <a:ea typeface="Source Sans 3"/>
                <a:cs typeface="Source Sans 3"/>
                <a:sym typeface="Source Sans 3"/>
              </a:defRPr>
            </a:lvl9pPr>
          </a:lstStyle>
          <a:p>
            <a:endParaRPr dirty="0"/>
          </a:p>
        </p:txBody>
      </p:sp>
      <p:sp>
        <p:nvSpPr>
          <p:cNvPr id="10" name="Google Shape;10;p1"/>
          <p:cNvSpPr txBox="1"/>
          <p:nvPr/>
        </p:nvSpPr>
        <p:spPr>
          <a:xfrm>
            <a:off x="252000" y="4833025"/>
            <a:ext cx="5760000" cy="3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 sz="800">
                <a:solidFill>
                  <a:schemeClr val="dk2"/>
                </a:solidFill>
                <a:latin typeface="JetBrains Mono Light"/>
                <a:ea typeface="JetBrains Mono Light"/>
                <a:cs typeface="JetBrains Mono Light"/>
                <a:sym typeface="JetBrains Mono Light"/>
              </a:rPr>
              <a:t>IMPACT SCHOOL · MODUL I</a:t>
            </a:r>
            <a:endParaRPr sz="800">
              <a:solidFill>
                <a:schemeClr val="dk2"/>
              </a:solidFill>
              <a:latin typeface="JetBrains Mono Light"/>
              <a:ea typeface="JetBrains Mono Light"/>
              <a:cs typeface="JetBrains Mono Light"/>
              <a:sym typeface="JetBrains Mono Light"/>
            </a:endParaRPr>
          </a:p>
          <a:p>
            <a:pPr marL="0" lvl="0" indent="0" algn="l" rtl="0">
              <a:spcBef>
                <a:spcPts val="0"/>
              </a:spcBef>
              <a:spcAft>
                <a:spcPts val="0"/>
              </a:spcAft>
              <a:buNone/>
            </a:pPr>
            <a:endParaRPr/>
          </a:p>
        </p:txBody>
      </p:sp>
      <p:sp>
        <p:nvSpPr>
          <p:cNvPr id="11" name="Google Shape;11;p1"/>
          <p:cNvSpPr txBox="1"/>
          <p:nvPr/>
        </p:nvSpPr>
        <p:spPr>
          <a:xfrm>
            <a:off x="8496900" y="4833025"/>
            <a:ext cx="395100" cy="310500"/>
          </a:xfrm>
          <a:prstGeom prst="rect">
            <a:avLst/>
          </a:prstGeom>
          <a:noFill/>
          <a:ln>
            <a:noFill/>
          </a:ln>
        </p:spPr>
        <p:txBody>
          <a:bodyPr spcFirstLastPara="1" wrap="square" lIns="91425" tIns="91425" rIns="91425" bIns="91425" anchor="ctr" anchorCtr="0">
            <a:noAutofit/>
          </a:bodyPr>
          <a:lstStyle/>
          <a:p>
            <a:pPr marL="0" lvl="0" indent="0" algn="r" rtl="0">
              <a:lnSpc>
                <a:spcPct val="80000"/>
              </a:lnSpc>
              <a:spcBef>
                <a:spcPts val="0"/>
              </a:spcBef>
              <a:spcAft>
                <a:spcPts val="0"/>
              </a:spcAft>
              <a:buNone/>
            </a:pPr>
            <a:fld id="{00000000-1234-1234-1234-123412341234}" type="slidenum">
              <a:rPr lang="de" sz="800">
                <a:solidFill>
                  <a:srgbClr val="858585"/>
                </a:solidFill>
                <a:latin typeface="JetBrains Mono Light"/>
                <a:ea typeface="JetBrains Mono Light"/>
                <a:cs typeface="JetBrains Mono Light"/>
                <a:sym typeface="JetBrains Mono Light"/>
              </a:rPr>
              <a:t>‹Nr.›</a:t>
            </a:fld>
            <a:endParaRPr sz="800">
              <a:solidFill>
                <a:srgbClr val="858585"/>
              </a:solidFill>
              <a:latin typeface="JetBrains Mono Light"/>
              <a:ea typeface="JetBrains Mono Light"/>
              <a:cs typeface="JetBrains Mono Light"/>
              <a:sym typeface="JetBrains Mono Light"/>
            </a:endParaRPr>
          </a:p>
        </p:txBody>
      </p:sp>
      <p:cxnSp>
        <p:nvCxnSpPr>
          <p:cNvPr id="12" name="Google Shape;12;p1"/>
          <p:cNvCxnSpPr/>
          <p:nvPr/>
        </p:nvCxnSpPr>
        <p:spPr>
          <a:xfrm>
            <a:off x="257425" y="4836663"/>
            <a:ext cx="8635200" cy="0"/>
          </a:xfrm>
          <a:prstGeom prst="straightConnector1">
            <a:avLst/>
          </a:prstGeom>
          <a:noFill/>
          <a:ln w="9525" cap="flat" cmpd="sng">
            <a:solidFill>
              <a:schemeClr val="lt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orient="horz" pos="159">
          <p15:clr>
            <a:srgbClr val="E46962"/>
          </p15:clr>
        </p15:guide>
        <p15:guide id="3" orient="horz" pos="3048">
          <p15:clr>
            <a:srgbClr val="E46962"/>
          </p15:clr>
        </p15:guide>
        <p15:guide id="4" orient="horz" pos="531">
          <p15:clr>
            <a:srgbClr val="E46962"/>
          </p15:clr>
        </p15:guide>
        <p15:guide id="5" pos="159">
          <p15:clr>
            <a:srgbClr val="E46962"/>
          </p15:clr>
        </p15:guide>
        <p15:guide id="6" pos="2880">
          <p15:clr>
            <a:srgbClr val="E46962"/>
          </p15:clr>
        </p15:guide>
        <p15:guide id="7" pos="5601">
          <p15:clr>
            <a:srgbClr val="E46962"/>
          </p15:clr>
        </p15:guide>
        <p15:guide id="8" pos="1066">
          <p15:clr>
            <a:srgbClr val="E46962"/>
          </p15:clr>
        </p15:guide>
        <p15:guide id="9" pos="1973">
          <p15:clr>
            <a:srgbClr val="E46962"/>
          </p15:clr>
        </p15:guide>
        <p15:guide id="10" pos="3787">
          <p15:clr>
            <a:srgbClr val="E46962"/>
          </p15:clr>
        </p15:guide>
        <p15:guide id="11" pos="4694">
          <p15:clr>
            <a:srgbClr val="E46962"/>
          </p15:clr>
        </p15:guide>
        <p15:guide id="12" orient="horz" pos="2889">
          <p15:clr>
            <a:srgbClr val="E46962"/>
          </p15:clr>
        </p15:guide>
        <p15:guide id="13" orient="horz" pos="986">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comments" Target="../comments/commen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ctrTitle" idx="2"/>
          </p:nvPr>
        </p:nvSpPr>
        <p:spPr>
          <a:xfrm>
            <a:off x="4828980" y="2704500"/>
            <a:ext cx="1792800" cy="635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Clr>
                <a:schemeClr val="dk1"/>
              </a:buClr>
              <a:buSzPts val="990"/>
              <a:buFont typeface="Arial"/>
              <a:buNone/>
            </a:pPr>
            <a:fld id="{5E3C37C2-4014-9649-8FC8-A885C3FFDF82}" type="datetime1">
              <a:rPr lang="de-DE" sz="2000" smtClean="0"/>
              <a:t>07.04.26</a:t>
            </a:fld>
            <a:endParaRPr lang="de-DE" dirty="0"/>
          </a:p>
        </p:txBody>
      </p:sp>
      <p:sp>
        <p:nvSpPr>
          <p:cNvPr id="142" name="Google Shape;142;p20"/>
          <p:cNvSpPr txBox="1">
            <a:spLocks noGrp="1"/>
          </p:cNvSpPr>
          <p:nvPr>
            <p:ph type="subTitle" idx="1"/>
          </p:nvPr>
        </p:nvSpPr>
        <p:spPr>
          <a:xfrm>
            <a:off x="1090785" y="3609600"/>
            <a:ext cx="5359500" cy="63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DE" sz="2000" dirty="0"/>
              <a:t>Wandel mit Wissen gestalten</a:t>
            </a:r>
            <a:endParaRPr lang="de-DE" dirty="0"/>
          </a:p>
        </p:txBody>
      </p:sp>
      <p:sp>
        <p:nvSpPr>
          <p:cNvPr id="143" name="Google Shape;143;p20"/>
          <p:cNvSpPr txBox="1">
            <a:spLocks noGrp="1"/>
          </p:cNvSpPr>
          <p:nvPr>
            <p:ph type="ctrTitle"/>
          </p:nvPr>
        </p:nvSpPr>
        <p:spPr>
          <a:xfrm>
            <a:off x="1090785" y="2704500"/>
            <a:ext cx="3433200" cy="63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DE" dirty="0"/>
              <a:t>CZS STEM Impact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dirty="0">
                <a:solidFill>
                  <a:schemeClr val="dk1"/>
                </a:solidFill>
              </a:rPr>
              <a:t>Eine eigene Impact-Strategie entwickeln</a:t>
            </a:r>
            <a:endParaRPr lang="de-DE" dirty="0"/>
          </a:p>
        </p:txBody>
      </p:sp>
      <p:sp>
        <p:nvSpPr>
          <p:cNvPr id="218" name="Google Shape;218;p29"/>
          <p:cNvSpPr txBox="1"/>
          <p:nvPr/>
        </p:nvSpPr>
        <p:spPr>
          <a:xfrm>
            <a:off x="6836998" y="1762750"/>
            <a:ext cx="2055000" cy="2225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300" dirty="0">
                <a:solidFill>
                  <a:schemeClr val="dk1"/>
                </a:solidFill>
                <a:latin typeface="Source Sans 3"/>
                <a:ea typeface="Source Sans 3"/>
                <a:cs typeface="Source Sans 3"/>
                <a:sym typeface="Source Sans 3"/>
              </a:rPr>
              <a:t>Erwünschte Veränderungen auf gesellschaftlicher Ebene</a:t>
            </a:r>
          </a:p>
        </p:txBody>
      </p:sp>
      <p:sp>
        <p:nvSpPr>
          <p:cNvPr id="219" name="Google Shape;219;p29"/>
          <p:cNvSpPr txBox="1"/>
          <p:nvPr/>
        </p:nvSpPr>
        <p:spPr>
          <a:xfrm>
            <a:off x="252000" y="2463529"/>
            <a:ext cx="2055000" cy="1524300"/>
          </a:xfrm>
          <a:prstGeom prst="rect">
            <a:avLst/>
          </a:prstGeom>
          <a:solidFill>
            <a:srgbClr val="CBE7E0"/>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300" dirty="0">
                <a:solidFill>
                  <a:schemeClr val="dk1"/>
                </a:solidFill>
                <a:latin typeface="Source Sans 3"/>
                <a:ea typeface="Source Sans 3"/>
                <a:cs typeface="Source Sans 3"/>
                <a:sym typeface="Source Sans 3"/>
              </a:rPr>
              <a:t>Ressourcen zur Projektumsetzung</a:t>
            </a:r>
          </a:p>
        </p:txBody>
      </p:sp>
      <p:sp>
        <p:nvSpPr>
          <p:cNvPr id="220" name="Google Shape;220;p29"/>
          <p:cNvSpPr txBox="1"/>
          <p:nvPr/>
        </p:nvSpPr>
        <p:spPr>
          <a:xfrm>
            <a:off x="2446999" y="2284082"/>
            <a:ext cx="2055000" cy="1703700"/>
          </a:xfrm>
          <a:prstGeom prst="rect">
            <a:avLst/>
          </a:prstGeom>
          <a:solidFill>
            <a:srgbClr val="CBE7E0">
              <a:alpha val="75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sz="1300" dirty="0">
                <a:solidFill>
                  <a:schemeClr val="dk1"/>
                </a:solidFill>
                <a:latin typeface="Source Sans 3"/>
                <a:ea typeface="Source Sans 3"/>
                <a:cs typeface="Source Sans 3"/>
                <a:sym typeface="Source Sans 3"/>
              </a:rPr>
              <a:t>Konkretes Kommunikations-</a:t>
            </a:r>
            <a:br>
              <a:rPr lang="de-DE" sz="1300" dirty="0">
                <a:solidFill>
                  <a:schemeClr val="dk1"/>
                </a:solidFill>
                <a:latin typeface="Source Sans 3"/>
                <a:ea typeface="Source Sans 3"/>
                <a:cs typeface="Source Sans 3"/>
                <a:sym typeface="Source Sans 3"/>
              </a:rPr>
            </a:br>
            <a:r>
              <a:rPr lang="de-DE" sz="1300" dirty="0">
                <a:solidFill>
                  <a:schemeClr val="dk1"/>
                </a:solidFill>
                <a:latin typeface="Source Sans 3"/>
                <a:ea typeface="Source Sans 3"/>
                <a:cs typeface="Source Sans 3"/>
                <a:sym typeface="Source Sans 3"/>
              </a:rPr>
              <a:t>vorhaben </a:t>
            </a:r>
          </a:p>
        </p:txBody>
      </p:sp>
      <p:sp>
        <p:nvSpPr>
          <p:cNvPr id="221" name="Google Shape;221;p29"/>
          <p:cNvSpPr txBox="1"/>
          <p:nvPr/>
        </p:nvSpPr>
        <p:spPr>
          <a:xfrm>
            <a:off x="4641998" y="1968718"/>
            <a:ext cx="2055000" cy="2019000"/>
          </a:xfrm>
          <a:prstGeom prst="rect">
            <a:avLst/>
          </a:prstGeom>
          <a:solidFill>
            <a:srgbClr val="CBE7E0">
              <a:alpha val="50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sz="1300" dirty="0">
                <a:solidFill>
                  <a:schemeClr val="dk1"/>
                </a:solidFill>
                <a:latin typeface="Source Sans 3"/>
                <a:ea typeface="Source Sans 3"/>
                <a:cs typeface="Source Sans 3"/>
                <a:sym typeface="Source Sans 3"/>
              </a:rPr>
              <a:t>Gewünschte Wirkungen in der Zielgruppe</a:t>
            </a:r>
          </a:p>
        </p:txBody>
      </p:sp>
      <p:sp>
        <p:nvSpPr>
          <p:cNvPr id="222" name="Google Shape;222;p29"/>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IMPACT PATHWAY</a:t>
            </a:r>
          </a:p>
        </p:txBody>
      </p:sp>
      <p:sp>
        <p:nvSpPr>
          <p:cNvPr id="223" name="Google Shape;223;p29"/>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OUTPUT</a:t>
            </a:r>
          </a:p>
        </p:txBody>
      </p:sp>
      <p:sp>
        <p:nvSpPr>
          <p:cNvPr id="224" name="Google Shape;224;p29"/>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OUTCOME</a:t>
            </a:r>
          </a:p>
        </p:txBody>
      </p:sp>
      <p:sp>
        <p:nvSpPr>
          <p:cNvPr id="225" name="Google Shape;225;p29"/>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sp>
        <p:nvSpPr>
          <p:cNvPr id="226" name="Google Shape;226;p29"/>
          <p:cNvSpPr txBox="1"/>
          <p:nvPr/>
        </p:nvSpPr>
        <p:spPr>
          <a:xfrm>
            <a:off x="527242" y="212951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INPUT</a:t>
            </a:r>
          </a:p>
        </p:txBody>
      </p:sp>
      <p:grpSp>
        <p:nvGrpSpPr>
          <p:cNvPr id="227" name="Google Shape;227;p29"/>
          <p:cNvGrpSpPr/>
          <p:nvPr/>
        </p:nvGrpSpPr>
        <p:grpSpPr>
          <a:xfrm>
            <a:off x="247963" y="4082375"/>
            <a:ext cx="8622572" cy="427500"/>
            <a:chOff x="247963" y="4158575"/>
            <a:chExt cx="8622572" cy="427500"/>
          </a:xfrm>
        </p:grpSpPr>
        <p:cxnSp>
          <p:nvCxnSpPr>
            <p:cNvPr id="228" name="Google Shape;228;p29"/>
            <p:cNvCxnSpPr/>
            <p:nvPr/>
          </p:nvCxnSpPr>
          <p:spPr>
            <a:xfrm rot="10800000" flipH="1">
              <a:off x="247963" y="4415880"/>
              <a:ext cx="6455400" cy="7800"/>
            </a:xfrm>
            <a:prstGeom prst="straightConnector1">
              <a:avLst/>
            </a:prstGeom>
            <a:noFill/>
            <a:ln w="28575" cap="flat" cmpd="sng">
              <a:solidFill>
                <a:schemeClr val="accent6"/>
              </a:solidFill>
              <a:prstDash val="solid"/>
              <a:round/>
              <a:headEnd type="none" w="med" len="med"/>
              <a:tailEnd type="none" w="med" len="med"/>
            </a:ln>
          </p:spPr>
        </p:cxnSp>
        <p:cxnSp>
          <p:nvCxnSpPr>
            <p:cNvPr id="229" name="Google Shape;229;p29"/>
            <p:cNvCxnSpPr/>
            <p:nvPr/>
          </p:nvCxnSpPr>
          <p:spPr>
            <a:xfrm>
              <a:off x="6819034" y="4416125"/>
              <a:ext cx="2007000" cy="0"/>
            </a:xfrm>
            <a:prstGeom prst="straightConnector1">
              <a:avLst/>
            </a:prstGeom>
            <a:noFill/>
            <a:ln w="28575" cap="flat" cmpd="sng">
              <a:solidFill>
                <a:schemeClr val="accent6"/>
              </a:solidFill>
              <a:prstDash val="dot"/>
              <a:round/>
              <a:headEnd type="none" w="med" len="med"/>
              <a:tailEnd type="none" w="med" len="med"/>
            </a:ln>
          </p:spPr>
        </p:cxnSp>
        <p:cxnSp>
          <p:nvCxnSpPr>
            <p:cNvPr id="230" name="Google Shape;230;p29"/>
            <p:cNvCxnSpPr/>
            <p:nvPr/>
          </p:nvCxnSpPr>
          <p:spPr>
            <a:xfrm>
              <a:off x="252200" y="4158575"/>
              <a:ext cx="0" cy="268200"/>
            </a:xfrm>
            <a:prstGeom prst="straightConnector1">
              <a:avLst/>
            </a:prstGeom>
            <a:noFill/>
            <a:ln w="28575" cap="flat" cmpd="sng">
              <a:solidFill>
                <a:schemeClr val="accent6"/>
              </a:solidFill>
              <a:prstDash val="solid"/>
              <a:round/>
              <a:headEnd type="none" w="med" len="med"/>
              <a:tailEnd type="none" w="med" len="med"/>
            </a:ln>
          </p:spPr>
        </p:cxnSp>
        <p:cxnSp>
          <p:nvCxnSpPr>
            <p:cNvPr id="231" name="Google Shape;231;p29"/>
            <p:cNvCxnSpPr/>
            <p:nvPr/>
          </p:nvCxnSpPr>
          <p:spPr>
            <a:xfrm>
              <a:off x="8870534" y="4178744"/>
              <a:ext cx="0" cy="271500"/>
            </a:xfrm>
            <a:prstGeom prst="straightConnector1">
              <a:avLst/>
            </a:prstGeom>
            <a:noFill/>
            <a:ln w="28575" cap="flat" cmpd="sng">
              <a:solidFill>
                <a:schemeClr val="accent6"/>
              </a:solidFill>
              <a:prstDash val="dot"/>
              <a:round/>
              <a:headEnd type="none" w="med" len="med"/>
              <a:tailEnd type="none" w="med" len="med"/>
            </a:ln>
          </p:spPr>
        </p:cxnSp>
        <p:sp>
          <p:nvSpPr>
            <p:cNvPr id="232" name="Google Shape;232;p29"/>
            <p:cNvSpPr txBox="1"/>
            <p:nvPr/>
          </p:nvSpPr>
          <p:spPr>
            <a:xfrm>
              <a:off x="3903151" y="4246175"/>
              <a:ext cx="13164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DE" dirty="0">
                  <a:solidFill>
                    <a:schemeClr val="dk1"/>
                  </a:solidFill>
                  <a:latin typeface="JetBrains Mono"/>
                  <a:ea typeface="JetBrains Mono"/>
                  <a:cs typeface="JetBrains Mono"/>
                  <a:sym typeface="JetBrains Mono"/>
                </a:rPr>
                <a:t>QUALITÄT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dirty="0">
                <a:solidFill>
                  <a:schemeClr val="dk1"/>
                </a:solidFill>
              </a:rPr>
              <a:t>Eine eigene Impact-Strategie entwickeln</a:t>
            </a:r>
            <a:endParaRPr lang="de-DE" dirty="0"/>
          </a:p>
        </p:txBody>
      </p:sp>
      <p:sp>
        <p:nvSpPr>
          <p:cNvPr id="238" name="Google Shape;238;p30"/>
          <p:cNvSpPr txBox="1"/>
          <p:nvPr/>
        </p:nvSpPr>
        <p:spPr>
          <a:xfrm>
            <a:off x="6836998" y="1762750"/>
            <a:ext cx="2055000" cy="2225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lang="de-DE" dirty="0">
              <a:solidFill>
                <a:schemeClr val="dk1"/>
              </a:solidFill>
              <a:latin typeface="Calibri"/>
              <a:ea typeface="Calibri"/>
              <a:cs typeface="Calibri"/>
              <a:sym typeface="Calibri"/>
            </a:endParaRPr>
          </a:p>
        </p:txBody>
      </p:sp>
      <p:sp>
        <p:nvSpPr>
          <p:cNvPr id="239" name="Google Shape;239;p30"/>
          <p:cNvSpPr txBox="1"/>
          <p:nvPr/>
        </p:nvSpPr>
        <p:spPr>
          <a:xfrm>
            <a:off x="252000" y="2463529"/>
            <a:ext cx="2055000" cy="1524300"/>
          </a:xfrm>
          <a:prstGeom prst="rect">
            <a:avLst/>
          </a:prstGeom>
          <a:solidFill>
            <a:srgbClr val="CBE7E0"/>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endParaRPr lang="de-DE" dirty="0">
              <a:solidFill>
                <a:schemeClr val="dk1"/>
              </a:solidFill>
              <a:latin typeface="Calibri"/>
              <a:ea typeface="Calibri"/>
              <a:cs typeface="Calibri"/>
              <a:sym typeface="Calibri"/>
            </a:endParaRPr>
          </a:p>
        </p:txBody>
      </p:sp>
      <p:sp>
        <p:nvSpPr>
          <p:cNvPr id="240" name="Google Shape;240;p30"/>
          <p:cNvSpPr txBox="1"/>
          <p:nvPr/>
        </p:nvSpPr>
        <p:spPr>
          <a:xfrm>
            <a:off x="2446999" y="2284082"/>
            <a:ext cx="2055000" cy="1703700"/>
          </a:xfrm>
          <a:prstGeom prst="rect">
            <a:avLst/>
          </a:prstGeom>
          <a:solidFill>
            <a:srgbClr val="CBE7E0">
              <a:alpha val="75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lang="de-DE" dirty="0">
              <a:solidFill>
                <a:schemeClr val="dk1"/>
              </a:solidFill>
              <a:latin typeface="Calibri"/>
              <a:ea typeface="Calibri"/>
              <a:cs typeface="Calibri"/>
              <a:sym typeface="Calibri"/>
            </a:endParaRPr>
          </a:p>
        </p:txBody>
      </p:sp>
      <p:sp>
        <p:nvSpPr>
          <p:cNvPr id="241" name="Google Shape;241;p30"/>
          <p:cNvSpPr txBox="1"/>
          <p:nvPr/>
        </p:nvSpPr>
        <p:spPr>
          <a:xfrm>
            <a:off x="4641998" y="1968718"/>
            <a:ext cx="2055000" cy="2019000"/>
          </a:xfrm>
          <a:prstGeom prst="rect">
            <a:avLst/>
          </a:prstGeom>
          <a:solidFill>
            <a:srgbClr val="CBE7E0">
              <a:alpha val="50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lang="de-DE" dirty="0">
              <a:solidFill>
                <a:schemeClr val="dk1"/>
              </a:solidFill>
              <a:latin typeface="Calibri"/>
              <a:ea typeface="Calibri"/>
              <a:cs typeface="Calibri"/>
              <a:sym typeface="Calibri"/>
            </a:endParaRPr>
          </a:p>
        </p:txBody>
      </p:sp>
      <p:sp>
        <p:nvSpPr>
          <p:cNvPr id="242" name="Google Shape;242;p30"/>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IMPACT PATHWAY</a:t>
            </a:r>
          </a:p>
        </p:txBody>
      </p:sp>
      <p:sp>
        <p:nvSpPr>
          <p:cNvPr id="243" name="Google Shape;243;p30"/>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OUTPUT</a:t>
            </a:r>
          </a:p>
        </p:txBody>
      </p:sp>
      <p:sp>
        <p:nvSpPr>
          <p:cNvPr id="244" name="Google Shape;244;p30"/>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OUTCOME</a:t>
            </a:r>
          </a:p>
        </p:txBody>
      </p:sp>
      <p:sp>
        <p:nvSpPr>
          <p:cNvPr id="245" name="Google Shape;245;p30"/>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sp>
        <p:nvSpPr>
          <p:cNvPr id="246" name="Google Shape;246;p30"/>
          <p:cNvSpPr txBox="1"/>
          <p:nvPr/>
        </p:nvSpPr>
        <p:spPr>
          <a:xfrm>
            <a:off x="527242" y="212951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INPUT</a:t>
            </a:r>
          </a:p>
        </p:txBody>
      </p:sp>
      <p:sp>
        <p:nvSpPr>
          <p:cNvPr id="247" name="Google Shape;247;p30"/>
          <p:cNvSpPr/>
          <p:nvPr/>
        </p:nvSpPr>
        <p:spPr>
          <a:xfrm rot="10800000">
            <a:off x="1255525" y="3127200"/>
            <a:ext cx="7640100" cy="331200"/>
          </a:xfrm>
          <a:prstGeom prst="homePlat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de-DE" dirty="0">
              <a:latin typeface="Calibri"/>
              <a:ea typeface="Calibri"/>
              <a:cs typeface="Calibri"/>
              <a:sym typeface="Calibri"/>
            </a:endParaRPr>
          </a:p>
        </p:txBody>
      </p:sp>
      <p:sp>
        <p:nvSpPr>
          <p:cNvPr id="248" name="Google Shape;248;p30"/>
          <p:cNvSpPr txBox="1"/>
          <p:nvPr/>
        </p:nvSpPr>
        <p:spPr>
          <a:xfrm>
            <a:off x="2746905" y="3168015"/>
            <a:ext cx="5296200" cy="24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Von Impact zu Input</a:t>
            </a:r>
          </a:p>
        </p:txBody>
      </p:sp>
      <p:grpSp>
        <p:nvGrpSpPr>
          <p:cNvPr id="249" name="Google Shape;249;p30"/>
          <p:cNvGrpSpPr/>
          <p:nvPr/>
        </p:nvGrpSpPr>
        <p:grpSpPr>
          <a:xfrm>
            <a:off x="247963" y="4082375"/>
            <a:ext cx="8622572" cy="427500"/>
            <a:chOff x="247963" y="4158575"/>
            <a:chExt cx="8622572" cy="427500"/>
          </a:xfrm>
        </p:grpSpPr>
        <p:cxnSp>
          <p:nvCxnSpPr>
            <p:cNvPr id="250" name="Google Shape;250;p30"/>
            <p:cNvCxnSpPr/>
            <p:nvPr/>
          </p:nvCxnSpPr>
          <p:spPr>
            <a:xfrm rot="10800000" flipH="1">
              <a:off x="247963" y="4415880"/>
              <a:ext cx="6455400" cy="7800"/>
            </a:xfrm>
            <a:prstGeom prst="straightConnector1">
              <a:avLst/>
            </a:prstGeom>
            <a:noFill/>
            <a:ln w="28575" cap="flat" cmpd="sng">
              <a:solidFill>
                <a:schemeClr val="accent6"/>
              </a:solidFill>
              <a:prstDash val="solid"/>
              <a:round/>
              <a:headEnd type="none" w="med" len="med"/>
              <a:tailEnd type="none" w="med" len="med"/>
            </a:ln>
          </p:spPr>
        </p:cxnSp>
        <p:cxnSp>
          <p:nvCxnSpPr>
            <p:cNvPr id="251" name="Google Shape;251;p30"/>
            <p:cNvCxnSpPr/>
            <p:nvPr/>
          </p:nvCxnSpPr>
          <p:spPr>
            <a:xfrm>
              <a:off x="6819034" y="4416125"/>
              <a:ext cx="2007000" cy="0"/>
            </a:xfrm>
            <a:prstGeom prst="straightConnector1">
              <a:avLst/>
            </a:prstGeom>
            <a:noFill/>
            <a:ln w="28575" cap="flat" cmpd="sng">
              <a:solidFill>
                <a:schemeClr val="accent6"/>
              </a:solidFill>
              <a:prstDash val="dot"/>
              <a:round/>
              <a:headEnd type="none" w="med" len="med"/>
              <a:tailEnd type="none" w="med" len="med"/>
            </a:ln>
          </p:spPr>
        </p:cxnSp>
        <p:cxnSp>
          <p:nvCxnSpPr>
            <p:cNvPr id="252" name="Google Shape;252;p30"/>
            <p:cNvCxnSpPr/>
            <p:nvPr/>
          </p:nvCxnSpPr>
          <p:spPr>
            <a:xfrm>
              <a:off x="252200" y="4158575"/>
              <a:ext cx="0" cy="268200"/>
            </a:xfrm>
            <a:prstGeom prst="straightConnector1">
              <a:avLst/>
            </a:prstGeom>
            <a:noFill/>
            <a:ln w="28575" cap="flat" cmpd="sng">
              <a:solidFill>
                <a:schemeClr val="accent6"/>
              </a:solidFill>
              <a:prstDash val="solid"/>
              <a:round/>
              <a:headEnd type="none" w="med" len="med"/>
              <a:tailEnd type="none" w="med" len="med"/>
            </a:ln>
          </p:spPr>
        </p:cxnSp>
        <p:cxnSp>
          <p:nvCxnSpPr>
            <p:cNvPr id="253" name="Google Shape;253;p30"/>
            <p:cNvCxnSpPr/>
            <p:nvPr/>
          </p:nvCxnSpPr>
          <p:spPr>
            <a:xfrm>
              <a:off x="8870534" y="4178744"/>
              <a:ext cx="0" cy="271500"/>
            </a:xfrm>
            <a:prstGeom prst="straightConnector1">
              <a:avLst/>
            </a:prstGeom>
            <a:noFill/>
            <a:ln w="28575" cap="flat" cmpd="sng">
              <a:solidFill>
                <a:schemeClr val="accent6"/>
              </a:solidFill>
              <a:prstDash val="dot"/>
              <a:round/>
              <a:headEnd type="none" w="med" len="med"/>
              <a:tailEnd type="none" w="med" len="med"/>
            </a:ln>
          </p:spPr>
        </p:cxnSp>
        <p:sp>
          <p:nvSpPr>
            <p:cNvPr id="254" name="Google Shape;254;p30"/>
            <p:cNvSpPr txBox="1"/>
            <p:nvPr/>
          </p:nvSpPr>
          <p:spPr>
            <a:xfrm>
              <a:off x="3903151" y="4246175"/>
              <a:ext cx="13164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de-DE" dirty="0">
                  <a:solidFill>
                    <a:schemeClr val="dk1"/>
                  </a:solidFill>
                  <a:latin typeface="JetBrains Mono"/>
                  <a:ea typeface="JetBrains Mono"/>
                  <a:cs typeface="JetBrains Mono"/>
                  <a:sym typeface="JetBrains Mono"/>
                </a:rPr>
                <a:t>QUALITÄT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1"/>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de-DE" dirty="0">
                <a:solidFill>
                  <a:schemeClr val="dk1"/>
                </a:solidFill>
              </a:rPr>
              <a:t>In fünf Modulen zum Impact </a:t>
            </a:r>
            <a:r>
              <a:rPr lang="de-DE" dirty="0" err="1">
                <a:solidFill>
                  <a:schemeClr val="dk1"/>
                </a:solidFill>
              </a:rPr>
              <a:t>Pathway</a:t>
            </a:r>
            <a:endParaRPr lang="de-DE" dirty="0"/>
          </a:p>
        </p:txBody>
      </p:sp>
      <p:sp>
        <p:nvSpPr>
          <p:cNvPr id="260" name="Google Shape;260;p31"/>
          <p:cNvSpPr txBox="1"/>
          <p:nvPr/>
        </p:nvSpPr>
        <p:spPr>
          <a:xfrm>
            <a:off x="6836998" y="1762750"/>
            <a:ext cx="2055000" cy="2225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600"/>
              </a:spcAft>
              <a:buClr>
                <a:schemeClr val="dk1"/>
              </a:buClr>
              <a:buSzPts val="1100"/>
              <a:buFont typeface="Arial"/>
              <a:buNone/>
            </a:pPr>
            <a:r>
              <a:rPr lang="de-DE" dirty="0">
                <a:solidFill>
                  <a:schemeClr val="accent1"/>
                </a:solidFill>
                <a:latin typeface="Source Sans 3"/>
                <a:ea typeface="Source Sans 3"/>
                <a:cs typeface="Source Sans 3"/>
                <a:sym typeface="Source Sans 3"/>
              </a:rPr>
              <a:t>Was möchte ich mit meiner Forschung auf gesellschaftlicher Ebene verändern?</a:t>
            </a:r>
          </a:p>
        </p:txBody>
      </p:sp>
      <p:sp>
        <p:nvSpPr>
          <p:cNvPr id="261" name="Google Shape;261;p31"/>
          <p:cNvSpPr txBox="1"/>
          <p:nvPr/>
        </p:nvSpPr>
        <p:spPr>
          <a:xfrm>
            <a:off x="252000" y="2463529"/>
            <a:ext cx="2055000" cy="1524300"/>
          </a:xfrm>
          <a:prstGeom prst="rect">
            <a:avLst/>
          </a:prstGeom>
          <a:solidFill>
            <a:srgbClr val="CBE7E0"/>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dirty="0">
                <a:solidFill>
                  <a:schemeClr val="accent1"/>
                </a:solidFill>
                <a:latin typeface="Source Sans 3"/>
                <a:ea typeface="Source Sans 3"/>
                <a:cs typeface="Source Sans 3"/>
                <a:sym typeface="Source Sans 3"/>
              </a:rPr>
              <a:t>Welche Schritte und Ressourcen sind zur Umsetzung meines Vorhabens erforderlich?</a:t>
            </a:r>
          </a:p>
        </p:txBody>
      </p:sp>
      <p:sp>
        <p:nvSpPr>
          <p:cNvPr id="262" name="Google Shape;262;p31"/>
          <p:cNvSpPr txBox="1"/>
          <p:nvPr/>
        </p:nvSpPr>
        <p:spPr>
          <a:xfrm>
            <a:off x="2446999" y="2284082"/>
            <a:ext cx="2055000" cy="1703700"/>
          </a:xfrm>
          <a:prstGeom prst="rect">
            <a:avLst/>
          </a:prstGeom>
          <a:solidFill>
            <a:srgbClr val="CBE7E0">
              <a:alpha val="75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dirty="0">
                <a:solidFill>
                  <a:schemeClr val="accent1"/>
                </a:solidFill>
                <a:latin typeface="Source Sans 3"/>
                <a:ea typeface="Source Sans 3"/>
                <a:cs typeface="Source Sans 3"/>
                <a:sym typeface="Source Sans 3"/>
              </a:rPr>
              <a:t>Welches Kommunikations-</a:t>
            </a:r>
            <a:br>
              <a:rPr lang="de-DE" dirty="0">
                <a:solidFill>
                  <a:schemeClr val="accent1"/>
                </a:solidFill>
                <a:latin typeface="Source Sans 3"/>
                <a:ea typeface="Source Sans 3"/>
                <a:cs typeface="Source Sans 3"/>
                <a:sym typeface="Source Sans 3"/>
              </a:rPr>
            </a:br>
            <a:r>
              <a:rPr lang="de-DE" dirty="0">
                <a:solidFill>
                  <a:schemeClr val="accent1"/>
                </a:solidFill>
                <a:latin typeface="Source Sans 3"/>
                <a:ea typeface="Source Sans 3"/>
                <a:cs typeface="Source Sans 3"/>
                <a:sym typeface="Source Sans 3"/>
              </a:rPr>
              <a:t>vorhaben passt zu mir und zu meiner Zielgruppe?</a:t>
            </a:r>
          </a:p>
        </p:txBody>
      </p:sp>
      <p:sp>
        <p:nvSpPr>
          <p:cNvPr id="263" name="Google Shape;263;p31"/>
          <p:cNvSpPr txBox="1"/>
          <p:nvPr/>
        </p:nvSpPr>
        <p:spPr>
          <a:xfrm>
            <a:off x="4641998" y="1968718"/>
            <a:ext cx="2055000" cy="2019000"/>
          </a:xfrm>
          <a:prstGeom prst="rect">
            <a:avLst/>
          </a:prstGeom>
          <a:solidFill>
            <a:srgbClr val="CBE7E0">
              <a:alpha val="50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dirty="0">
                <a:solidFill>
                  <a:schemeClr val="accent1"/>
                </a:solidFill>
                <a:latin typeface="Source Sans 3"/>
                <a:ea typeface="Source Sans 3"/>
                <a:cs typeface="Source Sans 3"/>
                <a:sym typeface="Source Sans 3"/>
              </a:rPr>
              <a:t>Wer ist meine Zielgruppe und welche Wirkung möchte ich bei ihr erreichen?</a:t>
            </a:r>
          </a:p>
        </p:txBody>
      </p:sp>
      <p:sp>
        <p:nvSpPr>
          <p:cNvPr id="264" name="Google Shape;264;p31"/>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OUTPUT</a:t>
            </a:r>
          </a:p>
        </p:txBody>
      </p:sp>
      <p:sp>
        <p:nvSpPr>
          <p:cNvPr id="265" name="Google Shape;265;p31"/>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OUTCOME</a:t>
            </a:r>
          </a:p>
        </p:txBody>
      </p:sp>
      <p:sp>
        <p:nvSpPr>
          <p:cNvPr id="266" name="Google Shape;266;p31"/>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sp>
        <p:nvSpPr>
          <p:cNvPr id="267" name="Google Shape;267;p31"/>
          <p:cNvSpPr txBox="1"/>
          <p:nvPr/>
        </p:nvSpPr>
        <p:spPr>
          <a:xfrm>
            <a:off x="527242" y="212951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INPUT</a:t>
            </a:r>
          </a:p>
        </p:txBody>
      </p:sp>
      <p:sp>
        <p:nvSpPr>
          <p:cNvPr id="268" name="Google Shape;268;p31"/>
          <p:cNvSpPr txBox="1"/>
          <p:nvPr/>
        </p:nvSpPr>
        <p:spPr>
          <a:xfrm>
            <a:off x="2722261" y="1750785"/>
            <a:ext cx="15045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dirty="0">
                <a:solidFill>
                  <a:schemeClr val="accent2"/>
                </a:solidFill>
                <a:latin typeface="JetBrains Mono Medium"/>
                <a:ea typeface="JetBrains Mono Medium"/>
                <a:cs typeface="JetBrains Mono Medium"/>
                <a:sym typeface="JetBrains Mono Medium"/>
              </a:rPr>
              <a:t>MODUL III</a:t>
            </a:r>
          </a:p>
        </p:txBody>
      </p:sp>
      <p:sp>
        <p:nvSpPr>
          <p:cNvPr id="269" name="Google Shape;269;p31"/>
          <p:cNvSpPr txBox="1"/>
          <p:nvPr/>
        </p:nvSpPr>
        <p:spPr>
          <a:xfrm>
            <a:off x="5011293" y="1435197"/>
            <a:ext cx="13164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dirty="0">
                <a:solidFill>
                  <a:schemeClr val="accent2"/>
                </a:solidFill>
                <a:latin typeface="JetBrains Mono Medium"/>
                <a:ea typeface="JetBrains Mono Medium"/>
                <a:cs typeface="JetBrains Mono Medium"/>
                <a:sym typeface="JetBrains Mono Medium"/>
              </a:rPr>
              <a:t>MODUL II</a:t>
            </a:r>
          </a:p>
        </p:txBody>
      </p:sp>
      <p:sp>
        <p:nvSpPr>
          <p:cNvPr id="270" name="Google Shape;270;p31"/>
          <p:cNvSpPr txBox="1"/>
          <p:nvPr/>
        </p:nvSpPr>
        <p:spPr>
          <a:xfrm>
            <a:off x="7054942" y="121690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sz="1000" dirty="0">
                <a:solidFill>
                  <a:schemeClr val="accent2"/>
                </a:solidFill>
                <a:latin typeface="JetBrains Mono Medium"/>
                <a:ea typeface="JetBrains Mono Medium"/>
                <a:cs typeface="JetBrains Mono Medium"/>
                <a:sym typeface="JetBrains Mono Medium"/>
              </a:rPr>
              <a:t>MODUL I</a:t>
            </a:r>
          </a:p>
        </p:txBody>
      </p:sp>
      <p:sp>
        <p:nvSpPr>
          <p:cNvPr id="271" name="Google Shape;271;p31"/>
          <p:cNvSpPr txBox="1"/>
          <p:nvPr/>
        </p:nvSpPr>
        <p:spPr>
          <a:xfrm>
            <a:off x="527242" y="1918922"/>
            <a:ext cx="15045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dirty="0">
                <a:solidFill>
                  <a:schemeClr val="accent2"/>
                </a:solidFill>
                <a:latin typeface="JetBrains Mono Medium"/>
                <a:ea typeface="JetBrains Mono Medium"/>
                <a:cs typeface="JetBrains Mono Medium"/>
                <a:sym typeface="JetBrains Mono Medium"/>
              </a:rPr>
              <a:t>MODUL IV</a:t>
            </a:r>
          </a:p>
        </p:txBody>
      </p:sp>
      <p:sp>
        <p:nvSpPr>
          <p:cNvPr id="272" name="Google Shape;272;p31"/>
          <p:cNvSpPr txBox="1"/>
          <p:nvPr/>
        </p:nvSpPr>
        <p:spPr>
          <a:xfrm>
            <a:off x="6744126" y="4233600"/>
            <a:ext cx="11139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a:solidFill>
                  <a:schemeClr val="dk1"/>
                </a:solidFill>
                <a:latin typeface="JetBrains Mono"/>
                <a:ea typeface="JetBrains Mono"/>
                <a:cs typeface="JetBrains Mono"/>
                <a:sym typeface="JetBrains Mono"/>
              </a:rPr>
              <a:t>QUALITÄT</a:t>
            </a:r>
          </a:p>
        </p:txBody>
      </p:sp>
      <p:sp>
        <p:nvSpPr>
          <p:cNvPr id="273" name="Google Shape;273;p31"/>
          <p:cNvSpPr txBox="1"/>
          <p:nvPr/>
        </p:nvSpPr>
        <p:spPr>
          <a:xfrm>
            <a:off x="3174801" y="4236771"/>
            <a:ext cx="916200" cy="251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100" dirty="0">
                <a:solidFill>
                  <a:schemeClr val="accent2"/>
                </a:solidFill>
                <a:latin typeface="JetBrains Mono"/>
                <a:ea typeface="JetBrains Mono"/>
                <a:cs typeface="JetBrains Mono"/>
                <a:sym typeface="JetBrains Mono"/>
              </a:rPr>
              <a:t>MODUL V</a:t>
            </a:r>
          </a:p>
        </p:txBody>
      </p:sp>
      <p:sp>
        <p:nvSpPr>
          <p:cNvPr id="274" name="Google Shape;274;p31"/>
          <p:cNvSpPr txBox="1"/>
          <p:nvPr/>
        </p:nvSpPr>
        <p:spPr>
          <a:xfrm>
            <a:off x="252000" y="4050275"/>
            <a:ext cx="6444900" cy="57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dirty="0">
                <a:solidFill>
                  <a:schemeClr val="accent1"/>
                </a:solidFill>
                <a:latin typeface="Source Sans 3"/>
                <a:ea typeface="Source Sans 3"/>
                <a:cs typeface="Source Sans 3"/>
                <a:sym typeface="Source Sans 3"/>
              </a:rPr>
              <a:t>Wie kann ich die Qualität meines Vorhabens reflektieren?</a:t>
            </a:r>
          </a:p>
        </p:txBody>
      </p:sp>
      <p:sp>
        <p:nvSpPr>
          <p:cNvPr id="275" name="Google Shape;275;p31"/>
          <p:cNvSpPr txBox="1"/>
          <p:nvPr/>
        </p:nvSpPr>
        <p:spPr>
          <a:xfrm>
            <a:off x="6744121" y="4092381"/>
            <a:ext cx="916200" cy="25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de-DE" sz="1000" dirty="0">
                <a:solidFill>
                  <a:schemeClr val="accent2"/>
                </a:solidFill>
                <a:latin typeface="JetBrains Mono Medium"/>
                <a:ea typeface="JetBrains Mono Medium"/>
                <a:cs typeface="JetBrains Mono Medium"/>
                <a:sym typeface="JetBrains Mono Medium"/>
              </a:rPr>
              <a:t>MODUL V</a:t>
            </a:r>
          </a:p>
        </p:txBody>
      </p:sp>
      <p:sp>
        <p:nvSpPr>
          <p:cNvPr id="276" name="Google Shape;276;p31"/>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AUFBAU DER IMPACT SCHOOL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2" title="igor-karimov-3kjf-VEhxkg-unsplash.jpg"/>
          <p:cNvPicPr preferRelativeResize="0">
            <a:picLocks noGrp="1"/>
          </p:cNvPicPr>
          <p:nvPr>
            <p:ph type="pic" idx="2"/>
          </p:nvPr>
        </p:nvPicPr>
        <p:blipFill rotWithShape="1">
          <a:blip r:embed="rId3">
            <a:alphaModFix/>
          </a:blip>
          <a:srcRect t="1657" b="29572"/>
          <a:stretch/>
        </p:blipFill>
        <p:spPr>
          <a:xfrm>
            <a:off x="252000" y="252000"/>
            <a:ext cx="8892001" cy="4586400"/>
          </a:xfrm>
          <a:prstGeom prst="rect">
            <a:avLst/>
          </a:prstGeom>
        </p:spPr>
      </p:pic>
      <p:sp>
        <p:nvSpPr>
          <p:cNvPr id="282" name="Google Shape;282;p32"/>
          <p:cNvSpPr txBox="1">
            <a:spLocks noGrp="1"/>
          </p:cNvSpPr>
          <p:nvPr>
            <p:ph type="body" idx="3"/>
          </p:nvPr>
        </p:nvSpPr>
        <p:spPr>
          <a:xfrm>
            <a:off x="1008000" y="3957625"/>
            <a:ext cx="8136000" cy="1099200"/>
          </a:xfrm>
          <a:prstGeom prst="rect">
            <a:avLst/>
          </a:prstGeom>
          <a:solidFill>
            <a:schemeClr val="lt1"/>
          </a:solidFill>
          <a:ln>
            <a:noFill/>
          </a:ln>
        </p:spPr>
        <p:txBody>
          <a:bodyPr spcFirstLastPara="1" wrap="square" lIns="252000" tIns="252000" rIns="252000" bIns="252000" anchor="t" anchorCtr="0">
            <a:spAutoFit/>
          </a:bodyPr>
          <a:lstStyle/>
          <a:p>
            <a:pPr marL="0" lvl="0" indent="0" algn="l" rtl="0">
              <a:spcBef>
                <a:spcPts val="0"/>
              </a:spcBef>
              <a:spcAft>
                <a:spcPts val="0"/>
              </a:spcAft>
              <a:buNone/>
            </a:pPr>
            <a:r>
              <a:rPr lang="de-DE" sz="1000" dirty="0">
                <a:solidFill>
                  <a:schemeClr val="dk2"/>
                </a:solidFill>
                <a:latin typeface="JetBrains Mono"/>
                <a:ea typeface="JetBrains Mono"/>
                <a:cs typeface="JetBrains Mono"/>
                <a:sym typeface="JetBrains Mono"/>
              </a:rPr>
              <a:t>BEISPIEL</a:t>
            </a:r>
            <a:endParaRPr lang="de-DE" sz="1000" dirty="0">
              <a:solidFill>
                <a:srgbClr val="858585"/>
              </a:solidFill>
              <a:latin typeface="JetBrains Mono"/>
              <a:ea typeface="JetBrains Mono"/>
              <a:cs typeface="JetBrains Mono"/>
              <a:sym typeface="JetBrains Mono"/>
            </a:endParaRPr>
          </a:p>
          <a:p>
            <a:pPr marL="0" lvl="0" indent="0" algn="l" rtl="0">
              <a:lnSpc>
                <a:spcPct val="120000"/>
              </a:lnSpc>
              <a:spcBef>
                <a:spcPts val="1000"/>
              </a:spcBef>
              <a:spcAft>
                <a:spcPts val="1000"/>
              </a:spcAft>
              <a:buClr>
                <a:schemeClr val="dk1"/>
              </a:buClr>
              <a:buSzPts val="1100"/>
              <a:buFont typeface="Arial"/>
              <a:buNone/>
            </a:pPr>
            <a:r>
              <a:rPr lang="de-DE" sz="2000" dirty="0">
                <a:solidFill>
                  <a:schemeClr val="dk1"/>
                </a:solidFill>
                <a:latin typeface="Kalam"/>
                <a:ea typeface="Kalam"/>
                <a:cs typeface="Kalam"/>
                <a:sym typeface="Kalam"/>
              </a:rPr>
              <a:t>Eine resilientere und umweltfreundlichere Landwirtschaft</a:t>
            </a:r>
            <a:endParaRPr lang="de-DE" sz="800" dirty="0">
              <a:solidFill>
                <a:schemeClr val="dk1"/>
              </a:solidFill>
              <a:latin typeface="Kalam"/>
              <a:ea typeface="Kalam"/>
              <a:cs typeface="Kalam"/>
              <a:sym typeface="Kala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3"/>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dirty="0">
                <a:solidFill>
                  <a:schemeClr val="dk1"/>
                </a:solidFill>
              </a:rPr>
              <a:t>Beispiel: </a:t>
            </a:r>
            <a:r>
              <a:rPr lang="de-DE" b="0" dirty="0">
                <a:solidFill>
                  <a:schemeClr val="dk1"/>
                </a:solidFill>
                <a:latin typeface="Kalam"/>
                <a:ea typeface="Kalam"/>
                <a:cs typeface="Kalam"/>
                <a:sym typeface="Kalam"/>
              </a:rPr>
              <a:t>Umweltwissenschaften</a:t>
            </a:r>
          </a:p>
        </p:txBody>
      </p:sp>
      <p:sp>
        <p:nvSpPr>
          <p:cNvPr id="289" name="Google Shape;289;p33"/>
          <p:cNvSpPr txBox="1"/>
          <p:nvPr/>
        </p:nvSpPr>
        <p:spPr>
          <a:xfrm>
            <a:off x="6836998" y="1762750"/>
            <a:ext cx="2055000" cy="2225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600"/>
              </a:spcAft>
              <a:buClr>
                <a:schemeClr val="dk1"/>
              </a:buClr>
              <a:buSzPts val="1100"/>
              <a:buFont typeface="Arial"/>
              <a:buNone/>
            </a:pPr>
            <a:r>
              <a:rPr lang="de-DE" sz="1600" dirty="0">
                <a:solidFill>
                  <a:schemeClr val="dk1"/>
                </a:solidFill>
                <a:latin typeface="Kalam Light"/>
                <a:ea typeface="Kalam Light"/>
                <a:cs typeface="Kalam Light"/>
                <a:sym typeface="Kalam Light"/>
              </a:rPr>
              <a:t>Eine resilientere und umweltfreundlichere Landwirtschaft</a:t>
            </a:r>
            <a:endParaRPr lang="de-DE" sz="1600" dirty="0">
              <a:solidFill>
                <a:schemeClr val="accent1"/>
              </a:solidFill>
              <a:latin typeface="Kalam Light"/>
              <a:ea typeface="Kalam Light"/>
              <a:cs typeface="Kalam Light"/>
              <a:sym typeface="Kalam Light"/>
            </a:endParaRPr>
          </a:p>
        </p:txBody>
      </p:sp>
      <p:sp>
        <p:nvSpPr>
          <p:cNvPr id="290" name="Google Shape;290;p33"/>
          <p:cNvSpPr txBox="1"/>
          <p:nvPr/>
        </p:nvSpPr>
        <p:spPr>
          <a:xfrm>
            <a:off x="252000" y="2381225"/>
            <a:ext cx="2055000" cy="1606500"/>
          </a:xfrm>
          <a:prstGeom prst="rect">
            <a:avLst/>
          </a:prstGeom>
          <a:solidFill>
            <a:srgbClr val="CBE7E0"/>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600" dirty="0">
                <a:solidFill>
                  <a:schemeClr val="dk1"/>
                </a:solidFill>
                <a:latin typeface="Kalam Light"/>
                <a:ea typeface="Kalam Light"/>
                <a:cs typeface="Kalam Light"/>
                <a:sym typeface="Kalam Light"/>
              </a:rPr>
              <a:t>Planung und Durchführung der </a:t>
            </a:r>
            <a:r>
              <a:rPr lang="de-DE" sz="1600" dirty="0" err="1">
                <a:solidFill>
                  <a:schemeClr val="dk1"/>
                </a:solidFill>
                <a:latin typeface="Kalam Light"/>
                <a:ea typeface="Kalam Light"/>
                <a:cs typeface="Kalam Light"/>
                <a:sym typeface="Kalam Light"/>
              </a:rPr>
              <a:t>Farmwalks</a:t>
            </a:r>
            <a:r>
              <a:rPr lang="de-DE" sz="1600" dirty="0">
                <a:solidFill>
                  <a:schemeClr val="dk1"/>
                </a:solidFill>
                <a:latin typeface="Kalam Light"/>
                <a:ea typeface="Kalam Light"/>
                <a:cs typeface="Kalam Light"/>
                <a:sym typeface="Kalam Light"/>
              </a:rPr>
              <a:t>, Kooperationen mit Landwirtschafts-</a:t>
            </a:r>
            <a:br>
              <a:rPr lang="de-DE" sz="1600" dirty="0">
                <a:solidFill>
                  <a:schemeClr val="dk1"/>
                </a:solidFill>
                <a:latin typeface="Kalam Light"/>
                <a:ea typeface="Kalam Light"/>
                <a:cs typeface="Kalam Light"/>
                <a:sym typeface="Kalam Light"/>
              </a:rPr>
            </a:br>
            <a:r>
              <a:rPr lang="de-DE" sz="1600" dirty="0">
                <a:solidFill>
                  <a:schemeClr val="dk1"/>
                </a:solidFill>
                <a:latin typeface="Kalam Light"/>
                <a:ea typeface="Kalam Light"/>
                <a:cs typeface="Kalam Light"/>
                <a:sym typeface="Kalam Light"/>
              </a:rPr>
              <a:t>verbänden</a:t>
            </a:r>
            <a:endParaRPr lang="de-DE" sz="1600" dirty="0">
              <a:solidFill>
                <a:schemeClr val="accent1"/>
              </a:solidFill>
              <a:latin typeface="Kalam Light"/>
              <a:ea typeface="Kalam Light"/>
              <a:cs typeface="Kalam Light"/>
              <a:sym typeface="Kalam Light"/>
            </a:endParaRPr>
          </a:p>
        </p:txBody>
      </p:sp>
      <p:sp>
        <p:nvSpPr>
          <p:cNvPr id="291" name="Google Shape;291;p33"/>
          <p:cNvSpPr txBox="1"/>
          <p:nvPr/>
        </p:nvSpPr>
        <p:spPr>
          <a:xfrm>
            <a:off x="2446999" y="2284082"/>
            <a:ext cx="2055000" cy="1703700"/>
          </a:xfrm>
          <a:prstGeom prst="rect">
            <a:avLst/>
          </a:prstGeom>
          <a:solidFill>
            <a:srgbClr val="CBE7E0">
              <a:alpha val="75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sz="1600" dirty="0" err="1">
                <a:solidFill>
                  <a:schemeClr val="dk1"/>
                </a:solidFill>
                <a:latin typeface="Kalam Light"/>
                <a:ea typeface="Kalam Light"/>
                <a:cs typeface="Kalam Light"/>
                <a:sym typeface="Kalam Light"/>
              </a:rPr>
              <a:t>Farmwalks</a:t>
            </a:r>
            <a:r>
              <a:rPr lang="de-DE" sz="1600" dirty="0">
                <a:solidFill>
                  <a:schemeClr val="dk1"/>
                </a:solidFill>
                <a:latin typeface="Kalam Light"/>
                <a:ea typeface="Kalam Light"/>
                <a:cs typeface="Kalam Light"/>
                <a:sym typeface="Kalam Light"/>
              </a:rPr>
              <a:t> mit Landwirt*innen auf Projektflächen</a:t>
            </a:r>
            <a:endParaRPr lang="de-DE" sz="1600" dirty="0">
              <a:solidFill>
                <a:schemeClr val="accent1"/>
              </a:solidFill>
              <a:latin typeface="Kalam Light"/>
              <a:ea typeface="Kalam Light"/>
              <a:cs typeface="Kalam Light"/>
              <a:sym typeface="Kalam Light"/>
            </a:endParaRPr>
          </a:p>
        </p:txBody>
      </p:sp>
      <p:sp>
        <p:nvSpPr>
          <p:cNvPr id="292" name="Google Shape;292;p33"/>
          <p:cNvSpPr txBox="1"/>
          <p:nvPr/>
        </p:nvSpPr>
        <p:spPr>
          <a:xfrm>
            <a:off x="4641998" y="1968718"/>
            <a:ext cx="2055000" cy="2019000"/>
          </a:xfrm>
          <a:prstGeom prst="rect">
            <a:avLst/>
          </a:prstGeom>
          <a:solidFill>
            <a:srgbClr val="CBE7E0">
              <a:alpha val="50000"/>
            </a:srgbClr>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600" dirty="0">
                <a:solidFill>
                  <a:schemeClr val="dk1"/>
                </a:solidFill>
                <a:latin typeface="Kalam Light"/>
                <a:ea typeface="Kalam Light"/>
                <a:cs typeface="Kalam Light"/>
                <a:sym typeface="Kalam Light"/>
              </a:rPr>
              <a:t>Zielgruppe: Landwirt*innen</a:t>
            </a:r>
          </a:p>
          <a:p>
            <a:pPr marL="0" lvl="0" indent="0" algn="l" rtl="0">
              <a:spcBef>
                <a:spcPts val="0"/>
              </a:spcBef>
              <a:spcAft>
                <a:spcPts val="0"/>
              </a:spcAft>
              <a:buClr>
                <a:schemeClr val="dk1"/>
              </a:buClr>
              <a:buSzPts val="1100"/>
              <a:buFont typeface="Arial"/>
              <a:buNone/>
            </a:pPr>
            <a:endParaRPr lang="de-DE" sz="1600" dirty="0">
              <a:solidFill>
                <a:schemeClr val="dk1"/>
              </a:solidFill>
              <a:latin typeface="Kalam Light"/>
              <a:ea typeface="Kalam Light"/>
              <a:cs typeface="Kalam Light"/>
              <a:sym typeface="Kalam Light"/>
            </a:endParaRPr>
          </a:p>
          <a:p>
            <a:pPr marL="0" lvl="0" indent="0" algn="l" rtl="0">
              <a:spcBef>
                <a:spcPts val="0"/>
              </a:spcBef>
              <a:spcAft>
                <a:spcPts val="0"/>
              </a:spcAft>
              <a:buNone/>
            </a:pPr>
            <a:r>
              <a:rPr lang="de-DE" sz="1600" dirty="0">
                <a:solidFill>
                  <a:schemeClr val="dk1"/>
                </a:solidFill>
                <a:latin typeface="Kalam Light"/>
                <a:ea typeface="Kalam Light"/>
                <a:cs typeface="Kalam Light"/>
                <a:sym typeface="Kalam Light"/>
              </a:rPr>
              <a:t>Wirkung: Bereitschaft zur Aussaat von bienenfreundlichem Saatgut</a:t>
            </a:r>
            <a:endParaRPr lang="de-DE" sz="1600" dirty="0">
              <a:solidFill>
                <a:schemeClr val="accent1"/>
              </a:solidFill>
              <a:latin typeface="Kalam Light"/>
              <a:ea typeface="Kalam Light"/>
              <a:cs typeface="Kalam Light"/>
              <a:sym typeface="Kalam Light"/>
            </a:endParaRPr>
          </a:p>
        </p:txBody>
      </p:sp>
      <p:sp>
        <p:nvSpPr>
          <p:cNvPr id="293" name="Google Shape;293;p33"/>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IMPACT PATHWAY</a:t>
            </a:r>
          </a:p>
        </p:txBody>
      </p:sp>
      <p:sp>
        <p:nvSpPr>
          <p:cNvPr id="294" name="Google Shape;294;p33"/>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OUTPUT</a:t>
            </a:r>
          </a:p>
        </p:txBody>
      </p:sp>
      <p:sp>
        <p:nvSpPr>
          <p:cNvPr id="295" name="Google Shape;295;p33"/>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OUTCOME</a:t>
            </a:r>
          </a:p>
        </p:txBody>
      </p:sp>
      <p:sp>
        <p:nvSpPr>
          <p:cNvPr id="296" name="Google Shape;296;p33"/>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sp>
        <p:nvSpPr>
          <p:cNvPr id="297" name="Google Shape;297;p33"/>
          <p:cNvSpPr txBox="1"/>
          <p:nvPr/>
        </p:nvSpPr>
        <p:spPr>
          <a:xfrm>
            <a:off x="527242" y="206696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INPUT</a:t>
            </a:r>
          </a:p>
        </p:txBody>
      </p:sp>
      <p:cxnSp>
        <p:nvCxnSpPr>
          <p:cNvPr id="298" name="Google Shape;298;p33"/>
          <p:cNvCxnSpPr/>
          <p:nvPr/>
        </p:nvCxnSpPr>
        <p:spPr>
          <a:xfrm>
            <a:off x="7969250" y="4339925"/>
            <a:ext cx="856500" cy="0"/>
          </a:xfrm>
          <a:prstGeom prst="straightConnector1">
            <a:avLst/>
          </a:prstGeom>
          <a:noFill/>
          <a:ln w="28575" cap="flat" cmpd="sng">
            <a:solidFill>
              <a:schemeClr val="accent6"/>
            </a:solidFill>
            <a:prstDash val="dot"/>
            <a:round/>
            <a:headEnd type="none" w="med" len="med"/>
            <a:tailEnd type="none" w="med" len="med"/>
          </a:ln>
        </p:spPr>
      </p:cxnSp>
      <p:cxnSp>
        <p:nvCxnSpPr>
          <p:cNvPr id="299" name="Google Shape;299;p33"/>
          <p:cNvCxnSpPr/>
          <p:nvPr/>
        </p:nvCxnSpPr>
        <p:spPr>
          <a:xfrm>
            <a:off x="8870534" y="4102544"/>
            <a:ext cx="0" cy="271500"/>
          </a:xfrm>
          <a:prstGeom prst="straightConnector1">
            <a:avLst/>
          </a:prstGeom>
          <a:noFill/>
          <a:ln w="28575" cap="flat" cmpd="sng">
            <a:solidFill>
              <a:schemeClr val="accent6"/>
            </a:solidFill>
            <a:prstDash val="dot"/>
            <a:round/>
            <a:headEnd type="none" w="med" len="med"/>
            <a:tailEnd type="none" w="med" len="med"/>
          </a:ln>
        </p:spPr>
      </p:cxnSp>
      <p:sp>
        <p:nvSpPr>
          <p:cNvPr id="300" name="Google Shape;300;p33"/>
          <p:cNvSpPr txBox="1"/>
          <p:nvPr/>
        </p:nvSpPr>
        <p:spPr>
          <a:xfrm>
            <a:off x="6744126" y="4146156"/>
            <a:ext cx="11139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a:solidFill>
                  <a:schemeClr val="dk1"/>
                </a:solidFill>
                <a:latin typeface="JetBrains Mono"/>
                <a:ea typeface="JetBrains Mono"/>
                <a:cs typeface="JetBrains Mono"/>
                <a:sym typeface="JetBrains Mono"/>
              </a:rPr>
              <a:t>QUALITÄT</a:t>
            </a:r>
          </a:p>
        </p:txBody>
      </p:sp>
      <p:sp>
        <p:nvSpPr>
          <p:cNvPr id="301" name="Google Shape;301;p33"/>
          <p:cNvSpPr txBox="1"/>
          <p:nvPr/>
        </p:nvSpPr>
        <p:spPr>
          <a:xfrm>
            <a:off x="3174801" y="4236771"/>
            <a:ext cx="916200" cy="251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100" dirty="0">
                <a:solidFill>
                  <a:schemeClr val="accent2"/>
                </a:solidFill>
                <a:latin typeface="JetBrains Mono"/>
                <a:ea typeface="JetBrains Mono"/>
                <a:cs typeface="JetBrains Mono"/>
                <a:sym typeface="JetBrains Mono"/>
              </a:rPr>
              <a:t>MODUL V</a:t>
            </a:r>
          </a:p>
        </p:txBody>
      </p:sp>
      <p:sp>
        <p:nvSpPr>
          <p:cNvPr id="302" name="Google Shape;302;p33"/>
          <p:cNvSpPr txBox="1"/>
          <p:nvPr/>
        </p:nvSpPr>
        <p:spPr>
          <a:xfrm>
            <a:off x="252000" y="4050275"/>
            <a:ext cx="6444900" cy="57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buClr>
                <a:schemeClr val="dk1"/>
              </a:buClr>
              <a:buSzPts val="1100"/>
              <a:buFont typeface="Arial"/>
              <a:buNone/>
            </a:pPr>
            <a:r>
              <a:rPr lang="de-DE" sz="1600" dirty="0">
                <a:solidFill>
                  <a:schemeClr val="dk1"/>
                </a:solidFill>
                <a:latin typeface="Kalam Light"/>
                <a:ea typeface="Kalam Light"/>
                <a:cs typeface="Kalam Light"/>
                <a:sym typeface="Kalam Light"/>
              </a:rPr>
              <a:t>Evaluation: Bereitschaft zur Aussaat</a:t>
            </a:r>
            <a:endParaRPr lang="de-DE" sz="1600" dirty="0">
              <a:solidFill>
                <a:schemeClr val="accent1"/>
              </a:solidFill>
              <a:latin typeface="Kalam Light"/>
              <a:ea typeface="Kalam Light"/>
              <a:cs typeface="Kalam Light"/>
              <a:sym typeface="Kalam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4" title="freepik__the-style-is-modern-and-it-is-a-detailed-illustrat__24636.jpeg"/>
          <p:cNvPicPr preferRelativeResize="0"/>
          <p:nvPr/>
        </p:nvPicPr>
        <p:blipFill rotWithShape="1">
          <a:blip r:embed="rId3">
            <a:alphaModFix/>
          </a:blip>
          <a:srcRect t="3159" b="7107"/>
          <a:stretch/>
        </p:blipFill>
        <p:spPr>
          <a:xfrm>
            <a:off x="252000" y="278550"/>
            <a:ext cx="8892001" cy="4559850"/>
          </a:xfrm>
          <a:prstGeom prst="rect">
            <a:avLst/>
          </a:prstGeom>
          <a:noFill/>
          <a:ln>
            <a:noFill/>
          </a:ln>
        </p:spPr>
      </p:pic>
      <p:sp>
        <p:nvSpPr>
          <p:cNvPr id="308" name="Google Shape;308;p34"/>
          <p:cNvSpPr txBox="1">
            <a:spLocks noGrp="1"/>
          </p:cNvSpPr>
          <p:nvPr>
            <p:ph type="body" idx="3"/>
          </p:nvPr>
        </p:nvSpPr>
        <p:spPr>
          <a:xfrm>
            <a:off x="1008000" y="4036800"/>
            <a:ext cx="8136000" cy="1099200"/>
          </a:xfrm>
          <a:prstGeom prst="rect">
            <a:avLst/>
          </a:prstGeom>
          <a:solidFill>
            <a:schemeClr val="lt1"/>
          </a:solidFill>
          <a:ln>
            <a:noFill/>
          </a:ln>
        </p:spPr>
        <p:txBody>
          <a:bodyPr spcFirstLastPara="1" wrap="square" lIns="252000" tIns="252000" rIns="252000" bIns="252000" anchor="t" anchorCtr="0">
            <a:spAutoFit/>
          </a:bodyPr>
          <a:lstStyle/>
          <a:p>
            <a:pPr marL="0" lvl="0" indent="0" algn="l" rtl="0">
              <a:spcBef>
                <a:spcPts val="0"/>
              </a:spcBef>
              <a:spcAft>
                <a:spcPts val="0"/>
              </a:spcAft>
              <a:buNone/>
            </a:pPr>
            <a:r>
              <a:rPr lang="de-DE" sz="1000" dirty="0">
                <a:solidFill>
                  <a:schemeClr val="dk2"/>
                </a:solidFill>
                <a:latin typeface="JetBrains Mono"/>
                <a:ea typeface="JetBrains Mono"/>
                <a:cs typeface="JetBrains Mono"/>
                <a:sym typeface="JetBrains Mono"/>
              </a:rPr>
              <a:t>BEISPIEL</a:t>
            </a:r>
            <a:endParaRPr lang="de-DE" sz="1000" dirty="0">
              <a:solidFill>
                <a:srgbClr val="858585"/>
              </a:solidFill>
              <a:latin typeface="JetBrains Mono"/>
              <a:ea typeface="JetBrains Mono"/>
              <a:cs typeface="JetBrains Mono"/>
              <a:sym typeface="JetBrains Mono"/>
            </a:endParaRPr>
          </a:p>
          <a:p>
            <a:pPr marL="0" lvl="0" indent="0" algn="l" rtl="0">
              <a:lnSpc>
                <a:spcPct val="120000"/>
              </a:lnSpc>
              <a:spcBef>
                <a:spcPts val="1000"/>
              </a:spcBef>
              <a:spcAft>
                <a:spcPts val="1000"/>
              </a:spcAft>
              <a:buNone/>
            </a:pPr>
            <a:r>
              <a:rPr lang="de-DE" sz="2000" dirty="0">
                <a:solidFill>
                  <a:schemeClr val="dk1"/>
                </a:solidFill>
                <a:latin typeface="Kalam"/>
                <a:ea typeface="Kalam"/>
                <a:cs typeface="Kalam"/>
                <a:sym typeface="Kalam"/>
              </a:rPr>
              <a:t>Verbesserte neurologische Gesundheit</a:t>
            </a:r>
            <a:endParaRPr lang="de-DE" sz="800" dirty="0">
              <a:solidFill>
                <a:schemeClr val="dk1"/>
              </a:solidFill>
              <a:latin typeface="Kalam"/>
              <a:ea typeface="Kalam"/>
              <a:cs typeface="Kalam"/>
              <a:sym typeface="Kalam"/>
            </a:endParaRPr>
          </a:p>
        </p:txBody>
      </p:sp>
      <p:sp>
        <p:nvSpPr>
          <p:cNvPr id="310" name="Google Shape;310;p34"/>
          <p:cNvSpPr txBox="1"/>
          <p:nvPr/>
        </p:nvSpPr>
        <p:spPr>
          <a:xfrm>
            <a:off x="252000" y="278550"/>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700" dirty="0">
                <a:solidFill>
                  <a:srgbClr val="4A86E8"/>
                </a:solidFill>
                <a:latin typeface="Calibri"/>
                <a:ea typeface="Calibri"/>
                <a:cs typeface="Calibri"/>
                <a:sym typeface="Calibri"/>
              </a:rPr>
              <a:t>KI-generiert, </a:t>
            </a:r>
            <a:r>
              <a:rPr lang="de-DE" sz="700" dirty="0" err="1">
                <a:solidFill>
                  <a:srgbClr val="4A86E8"/>
                </a:solidFill>
                <a:latin typeface="Calibri"/>
                <a:ea typeface="Calibri"/>
                <a:cs typeface="Calibri"/>
                <a:sym typeface="Calibri"/>
              </a:rPr>
              <a:t>freepik.com</a:t>
            </a:r>
            <a:endParaRPr lang="de-DE" sz="700" dirty="0">
              <a:solidFill>
                <a:srgbClr val="4A86E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5"/>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dirty="0">
                <a:solidFill>
                  <a:schemeClr val="dk1"/>
                </a:solidFill>
              </a:rPr>
              <a:t>Beispiel: </a:t>
            </a:r>
            <a:r>
              <a:rPr lang="de-DE" b="0" dirty="0">
                <a:solidFill>
                  <a:schemeClr val="dk1"/>
                </a:solidFill>
                <a:latin typeface="Kalam"/>
                <a:ea typeface="Kalam"/>
                <a:cs typeface="Kalam"/>
                <a:sym typeface="Kalam"/>
              </a:rPr>
              <a:t>Neurowissenschaften</a:t>
            </a:r>
          </a:p>
        </p:txBody>
      </p:sp>
      <p:sp>
        <p:nvSpPr>
          <p:cNvPr id="316" name="Google Shape;316;p35"/>
          <p:cNvSpPr txBox="1"/>
          <p:nvPr/>
        </p:nvSpPr>
        <p:spPr>
          <a:xfrm>
            <a:off x="6836998" y="1762750"/>
            <a:ext cx="2055000" cy="2225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600"/>
              </a:spcAft>
              <a:buClr>
                <a:schemeClr val="dk1"/>
              </a:buClr>
              <a:buSzPts val="1100"/>
              <a:buFont typeface="Arial"/>
              <a:buNone/>
            </a:pPr>
            <a:r>
              <a:rPr lang="de-DE" sz="1600" dirty="0">
                <a:solidFill>
                  <a:schemeClr val="dk1"/>
                </a:solidFill>
                <a:latin typeface="Kalam Light"/>
                <a:ea typeface="Kalam Light"/>
                <a:cs typeface="Kalam Light"/>
                <a:sym typeface="Kalam Light"/>
              </a:rPr>
              <a:t>Verbesserte neurologische Gesundheit</a:t>
            </a:r>
          </a:p>
        </p:txBody>
      </p:sp>
      <p:sp>
        <p:nvSpPr>
          <p:cNvPr id="317" name="Google Shape;317;p35"/>
          <p:cNvSpPr txBox="1"/>
          <p:nvPr/>
        </p:nvSpPr>
        <p:spPr>
          <a:xfrm>
            <a:off x="252000" y="2463529"/>
            <a:ext cx="2055000" cy="1524300"/>
          </a:xfrm>
          <a:prstGeom prst="rect">
            <a:avLst/>
          </a:prstGeom>
          <a:solidFill>
            <a:srgbClr val="CBE7E0"/>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600" dirty="0">
                <a:solidFill>
                  <a:schemeClr val="dk1"/>
                </a:solidFill>
                <a:latin typeface="Kalam Light"/>
                <a:ea typeface="Kalam Light"/>
                <a:cs typeface="Kalam Light"/>
                <a:sym typeface="Kalam Light"/>
              </a:rPr>
              <a:t>Organisation der Veranstaltungsreihe, interdisziplinäre Kooperationen</a:t>
            </a:r>
            <a:endParaRPr lang="de-DE" sz="1600" dirty="0">
              <a:solidFill>
                <a:schemeClr val="accent1"/>
              </a:solidFill>
              <a:latin typeface="Kalam Light"/>
              <a:ea typeface="Kalam Light"/>
              <a:cs typeface="Kalam Light"/>
              <a:sym typeface="Kalam Light"/>
            </a:endParaRPr>
          </a:p>
        </p:txBody>
      </p:sp>
      <p:sp>
        <p:nvSpPr>
          <p:cNvPr id="318" name="Google Shape;318;p35"/>
          <p:cNvSpPr txBox="1"/>
          <p:nvPr/>
        </p:nvSpPr>
        <p:spPr>
          <a:xfrm>
            <a:off x="2446999" y="2284082"/>
            <a:ext cx="2055000" cy="1703700"/>
          </a:xfrm>
          <a:prstGeom prst="rect">
            <a:avLst/>
          </a:prstGeom>
          <a:solidFill>
            <a:srgbClr val="CBE7E0">
              <a:alpha val="75000"/>
            </a:srgbClr>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600" dirty="0">
                <a:solidFill>
                  <a:schemeClr val="dk1"/>
                </a:solidFill>
                <a:latin typeface="Kalam Light"/>
                <a:ea typeface="Kalam Light"/>
                <a:cs typeface="Kalam Light"/>
                <a:sym typeface="Kalam Light"/>
              </a:rPr>
              <a:t>Bundesweite Diskussionsreihe zum Thema</a:t>
            </a:r>
          </a:p>
          <a:p>
            <a:pPr marL="0" lvl="0" indent="0" algn="l" rtl="0">
              <a:spcBef>
                <a:spcPts val="0"/>
              </a:spcBef>
              <a:spcAft>
                <a:spcPts val="0"/>
              </a:spcAft>
              <a:buNone/>
            </a:pPr>
            <a:r>
              <a:rPr lang="de-DE" sz="1600" dirty="0">
                <a:solidFill>
                  <a:schemeClr val="dk1"/>
                </a:solidFill>
                <a:latin typeface="Kalam Light"/>
                <a:ea typeface="Kalam Light"/>
                <a:cs typeface="Kalam Light"/>
                <a:sym typeface="Kalam Light"/>
              </a:rPr>
              <a:t>„Neurologische Gesundheit“</a:t>
            </a:r>
          </a:p>
        </p:txBody>
      </p:sp>
      <p:sp>
        <p:nvSpPr>
          <p:cNvPr id="319" name="Google Shape;319;p35"/>
          <p:cNvSpPr txBox="1"/>
          <p:nvPr/>
        </p:nvSpPr>
        <p:spPr>
          <a:xfrm>
            <a:off x="4641998" y="1968718"/>
            <a:ext cx="2055000" cy="2019000"/>
          </a:xfrm>
          <a:prstGeom prst="rect">
            <a:avLst/>
          </a:prstGeom>
          <a:solidFill>
            <a:srgbClr val="CBE7E0">
              <a:alpha val="50000"/>
            </a:srgbClr>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sz="1600" dirty="0">
                <a:solidFill>
                  <a:schemeClr val="dk1"/>
                </a:solidFill>
                <a:latin typeface="Kalam Light"/>
                <a:ea typeface="Kalam Light"/>
                <a:cs typeface="Kalam Light"/>
                <a:sym typeface="Kalam Light"/>
              </a:rPr>
              <a:t>Zielgruppe: Laienpublikum</a:t>
            </a:r>
          </a:p>
          <a:p>
            <a:pPr marL="0" lvl="0" indent="0" algn="l" rtl="0">
              <a:spcBef>
                <a:spcPts val="0"/>
              </a:spcBef>
              <a:spcAft>
                <a:spcPts val="0"/>
              </a:spcAft>
              <a:buClr>
                <a:schemeClr val="dk1"/>
              </a:buClr>
              <a:buSzPts val="1100"/>
              <a:buFont typeface="Arial"/>
              <a:buNone/>
            </a:pPr>
            <a:endParaRPr lang="de-DE" sz="1600" dirty="0">
              <a:solidFill>
                <a:schemeClr val="dk1"/>
              </a:solidFill>
              <a:latin typeface="Kalam Light"/>
              <a:ea typeface="Kalam Light"/>
              <a:cs typeface="Kalam Light"/>
              <a:sym typeface="Kalam Light"/>
            </a:endParaRPr>
          </a:p>
          <a:p>
            <a:pPr marL="0" lvl="0" indent="0" algn="l" rtl="0">
              <a:spcBef>
                <a:spcPts val="0"/>
              </a:spcBef>
              <a:spcAft>
                <a:spcPts val="0"/>
              </a:spcAft>
              <a:buNone/>
            </a:pPr>
            <a:r>
              <a:rPr lang="de-DE" sz="1600" dirty="0">
                <a:solidFill>
                  <a:schemeClr val="dk1"/>
                </a:solidFill>
                <a:latin typeface="Kalam Light"/>
                <a:ea typeface="Kalam Light"/>
                <a:cs typeface="Kalam Light"/>
                <a:sym typeface="Kalam Light"/>
              </a:rPr>
              <a:t>Wirkung: Bewusstsein über die Beschaffenheit eines gesunden Gehirns</a:t>
            </a:r>
          </a:p>
        </p:txBody>
      </p:sp>
      <p:sp>
        <p:nvSpPr>
          <p:cNvPr id="320" name="Google Shape;320;p35"/>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IMPACT PATHWAY</a:t>
            </a:r>
          </a:p>
        </p:txBody>
      </p:sp>
      <p:sp>
        <p:nvSpPr>
          <p:cNvPr id="321" name="Google Shape;321;p35"/>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OUTPUT</a:t>
            </a:r>
          </a:p>
        </p:txBody>
      </p:sp>
      <p:sp>
        <p:nvSpPr>
          <p:cNvPr id="322" name="Google Shape;322;p35"/>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OUTCOME</a:t>
            </a:r>
          </a:p>
        </p:txBody>
      </p:sp>
      <p:sp>
        <p:nvSpPr>
          <p:cNvPr id="323" name="Google Shape;323;p35"/>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sp>
        <p:nvSpPr>
          <p:cNvPr id="324" name="Google Shape;324;p35"/>
          <p:cNvSpPr txBox="1"/>
          <p:nvPr/>
        </p:nvSpPr>
        <p:spPr>
          <a:xfrm>
            <a:off x="527242" y="212951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INPUT</a:t>
            </a:r>
          </a:p>
        </p:txBody>
      </p:sp>
      <p:cxnSp>
        <p:nvCxnSpPr>
          <p:cNvPr id="325" name="Google Shape;325;p35"/>
          <p:cNvCxnSpPr/>
          <p:nvPr/>
        </p:nvCxnSpPr>
        <p:spPr>
          <a:xfrm>
            <a:off x="7969250" y="4339925"/>
            <a:ext cx="856500" cy="0"/>
          </a:xfrm>
          <a:prstGeom prst="straightConnector1">
            <a:avLst/>
          </a:prstGeom>
          <a:noFill/>
          <a:ln w="28575" cap="flat" cmpd="sng">
            <a:solidFill>
              <a:schemeClr val="accent6"/>
            </a:solidFill>
            <a:prstDash val="dot"/>
            <a:round/>
            <a:headEnd type="none" w="med" len="med"/>
            <a:tailEnd type="none" w="med" len="med"/>
          </a:ln>
        </p:spPr>
      </p:cxnSp>
      <p:cxnSp>
        <p:nvCxnSpPr>
          <p:cNvPr id="326" name="Google Shape;326;p35"/>
          <p:cNvCxnSpPr/>
          <p:nvPr/>
        </p:nvCxnSpPr>
        <p:spPr>
          <a:xfrm>
            <a:off x="8870534" y="4102544"/>
            <a:ext cx="0" cy="271500"/>
          </a:xfrm>
          <a:prstGeom prst="straightConnector1">
            <a:avLst/>
          </a:prstGeom>
          <a:noFill/>
          <a:ln w="28575" cap="flat" cmpd="sng">
            <a:solidFill>
              <a:schemeClr val="accent6"/>
            </a:solidFill>
            <a:prstDash val="dot"/>
            <a:round/>
            <a:headEnd type="none" w="med" len="med"/>
            <a:tailEnd type="none" w="med" len="med"/>
          </a:ln>
        </p:spPr>
      </p:cxnSp>
      <p:sp>
        <p:nvSpPr>
          <p:cNvPr id="327" name="Google Shape;327;p35"/>
          <p:cNvSpPr txBox="1"/>
          <p:nvPr/>
        </p:nvSpPr>
        <p:spPr>
          <a:xfrm>
            <a:off x="3174801" y="4236771"/>
            <a:ext cx="916200" cy="251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100" dirty="0">
                <a:solidFill>
                  <a:schemeClr val="accent2"/>
                </a:solidFill>
                <a:latin typeface="JetBrains Mono"/>
                <a:ea typeface="JetBrains Mono"/>
                <a:cs typeface="JetBrains Mono"/>
                <a:sym typeface="JetBrains Mono"/>
              </a:rPr>
              <a:t>MODUL V</a:t>
            </a:r>
          </a:p>
        </p:txBody>
      </p:sp>
      <p:sp>
        <p:nvSpPr>
          <p:cNvPr id="328" name="Google Shape;328;p35"/>
          <p:cNvSpPr txBox="1"/>
          <p:nvPr/>
        </p:nvSpPr>
        <p:spPr>
          <a:xfrm>
            <a:off x="252000" y="4050275"/>
            <a:ext cx="6444900" cy="571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buClr>
                <a:schemeClr val="dk1"/>
              </a:buClr>
              <a:buSzPts val="1100"/>
              <a:buFont typeface="Arial"/>
              <a:buNone/>
            </a:pPr>
            <a:r>
              <a:rPr lang="de-DE" sz="1600" dirty="0">
                <a:solidFill>
                  <a:schemeClr val="dk1"/>
                </a:solidFill>
                <a:latin typeface="Kalam Light"/>
                <a:ea typeface="Kalam Light"/>
                <a:cs typeface="Kalam Light"/>
                <a:sym typeface="Kalam Light"/>
              </a:rPr>
              <a:t>Evaluation: Wissenszuwachs der Zielgruppe</a:t>
            </a:r>
            <a:endParaRPr lang="de-DE" sz="1600" dirty="0">
              <a:solidFill>
                <a:schemeClr val="accent1"/>
              </a:solidFill>
              <a:latin typeface="Kalam Light"/>
              <a:ea typeface="Kalam Light"/>
              <a:cs typeface="Kalam Light"/>
              <a:sym typeface="Kalam Light"/>
            </a:endParaRPr>
          </a:p>
        </p:txBody>
      </p:sp>
      <p:sp>
        <p:nvSpPr>
          <p:cNvPr id="329" name="Google Shape;329;p35"/>
          <p:cNvSpPr txBox="1"/>
          <p:nvPr/>
        </p:nvSpPr>
        <p:spPr>
          <a:xfrm>
            <a:off x="6744126" y="4146156"/>
            <a:ext cx="11139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a:solidFill>
                  <a:schemeClr val="dk1"/>
                </a:solidFill>
                <a:latin typeface="JetBrains Mono"/>
                <a:ea typeface="JetBrains Mono"/>
                <a:cs typeface="JetBrains Mono"/>
                <a:sym typeface="JetBrains Mono"/>
              </a:rPr>
              <a:t>QUALITÄT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6"/>
          <p:cNvSpPr txBox="1">
            <a:spLocks noGrp="1"/>
          </p:cNvSpPr>
          <p:nvPr>
            <p:ph type="ctrTitle"/>
          </p:nvPr>
        </p:nvSpPr>
        <p:spPr>
          <a:xfrm>
            <a:off x="1090785" y="2704500"/>
            <a:ext cx="3433200" cy="63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DE" dirty="0"/>
              <a:t>Impact</a:t>
            </a:r>
          </a:p>
        </p:txBody>
      </p:sp>
      <p:sp>
        <p:nvSpPr>
          <p:cNvPr id="335" name="Google Shape;335;p36"/>
          <p:cNvSpPr txBox="1">
            <a:spLocks noGrp="1"/>
          </p:cNvSpPr>
          <p:nvPr>
            <p:ph type="subTitle" idx="1"/>
          </p:nvPr>
        </p:nvSpPr>
        <p:spPr>
          <a:xfrm>
            <a:off x="1090785" y="3609600"/>
            <a:ext cx="5359500" cy="63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Was möchte ich mit meiner Forschung auf </a:t>
            </a:r>
            <a:br>
              <a:rPr lang="de-DE" dirty="0"/>
            </a:br>
            <a:r>
              <a:rPr lang="de-DE" dirty="0"/>
              <a:t>gesellschaftlicher Ebene verändern?</a:t>
            </a:r>
          </a:p>
        </p:txBody>
      </p:sp>
      <p:sp>
        <p:nvSpPr>
          <p:cNvPr id="336" name="Google Shape;336;p36"/>
          <p:cNvSpPr txBox="1">
            <a:spLocks noGrp="1"/>
          </p:cNvSpPr>
          <p:nvPr>
            <p:ph type="ctrTitle" idx="2"/>
          </p:nvPr>
        </p:nvSpPr>
        <p:spPr>
          <a:xfrm>
            <a:off x="4828980" y="2704500"/>
            <a:ext cx="1792800" cy="63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DE" dirty="0"/>
              <a:t>Modul I</a:t>
            </a:r>
            <a:endParaRPr lang="de-DE"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7"/>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100"/>
              <a:buNone/>
            </a:pPr>
            <a:r>
              <a:rPr lang="de-DE" dirty="0">
                <a:solidFill>
                  <a:schemeClr val="dk1"/>
                </a:solidFill>
              </a:rPr>
              <a:t>Verortung des ersten Moduls </a:t>
            </a:r>
          </a:p>
        </p:txBody>
      </p:sp>
      <p:sp>
        <p:nvSpPr>
          <p:cNvPr id="342" name="Google Shape;342;p37"/>
          <p:cNvSpPr txBox="1"/>
          <p:nvPr/>
        </p:nvSpPr>
        <p:spPr>
          <a:xfrm>
            <a:off x="6836998" y="1762750"/>
            <a:ext cx="2055000" cy="2225100"/>
          </a:xfrm>
          <a:prstGeom prst="rect">
            <a:avLst/>
          </a:prstGeom>
          <a:solidFill>
            <a:srgbClr val="AFDACB"/>
          </a:solidFill>
          <a:ln>
            <a:noFill/>
          </a:ln>
        </p:spPr>
        <p:txBody>
          <a:bodyPr spcFirstLastPara="1" wrap="square" lIns="91425" tIns="91425" rIns="91425" bIns="91425" anchor="b" anchorCtr="0">
            <a:noAutofit/>
          </a:bodyPr>
          <a:lstStyle/>
          <a:p>
            <a:pPr marL="0" lvl="0" indent="0" algn="l" rtl="0">
              <a:spcBef>
                <a:spcPts val="0"/>
              </a:spcBef>
              <a:spcAft>
                <a:spcPts val="600"/>
              </a:spcAft>
              <a:buClr>
                <a:schemeClr val="dk1"/>
              </a:buClr>
              <a:buSzPts val="1100"/>
              <a:buFont typeface="Arial"/>
              <a:buNone/>
            </a:pPr>
            <a:r>
              <a:rPr lang="de-DE" dirty="0">
                <a:solidFill>
                  <a:schemeClr val="accent1"/>
                </a:solidFill>
                <a:latin typeface="Source Sans 3"/>
                <a:ea typeface="Source Sans 3"/>
                <a:cs typeface="Source Sans 3"/>
                <a:sym typeface="Source Sans 3"/>
              </a:rPr>
              <a:t>Was möchte ich mit meiner Forschung auf gesellschaftlicher Ebene verändern?</a:t>
            </a:r>
          </a:p>
        </p:txBody>
      </p:sp>
      <p:sp>
        <p:nvSpPr>
          <p:cNvPr id="343" name="Google Shape;343;p37"/>
          <p:cNvSpPr txBox="1"/>
          <p:nvPr/>
        </p:nvSpPr>
        <p:spPr>
          <a:xfrm>
            <a:off x="252000" y="2463529"/>
            <a:ext cx="2055000" cy="1524300"/>
          </a:xfrm>
          <a:prstGeom prst="rect">
            <a:avLst/>
          </a:prstGeom>
          <a:solidFill>
            <a:schemeClr val="lt2"/>
          </a:solid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de-DE" dirty="0">
                <a:solidFill>
                  <a:srgbClr val="B7B7B7"/>
                </a:solidFill>
                <a:latin typeface="Source Sans 3"/>
                <a:ea typeface="Source Sans 3"/>
                <a:cs typeface="Source Sans 3"/>
                <a:sym typeface="Source Sans 3"/>
              </a:rPr>
              <a:t>Welche Schritte und Ressourcen sind zur Umsetzung meines Vorhabens erforderlich?</a:t>
            </a:r>
          </a:p>
        </p:txBody>
      </p:sp>
      <p:sp>
        <p:nvSpPr>
          <p:cNvPr id="344" name="Google Shape;344;p37"/>
          <p:cNvSpPr txBox="1"/>
          <p:nvPr/>
        </p:nvSpPr>
        <p:spPr>
          <a:xfrm>
            <a:off x="2446999" y="2284082"/>
            <a:ext cx="2055000" cy="1703700"/>
          </a:xfrm>
          <a:prstGeom prst="rect">
            <a:avLst/>
          </a:prstGeom>
          <a:solidFill>
            <a:schemeClr val="lt2"/>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dirty="0">
                <a:solidFill>
                  <a:srgbClr val="B7B7B7"/>
                </a:solidFill>
                <a:latin typeface="Source Sans 3"/>
                <a:ea typeface="Source Sans 3"/>
                <a:cs typeface="Source Sans 3"/>
                <a:sym typeface="Source Sans 3"/>
              </a:rPr>
              <a:t>Welches Kommunikations-</a:t>
            </a:r>
            <a:br>
              <a:rPr lang="de-DE" dirty="0">
                <a:solidFill>
                  <a:srgbClr val="B7B7B7"/>
                </a:solidFill>
                <a:latin typeface="Source Sans 3"/>
                <a:ea typeface="Source Sans 3"/>
                <a:cs typeface="Source Sans 3"/>
                <a:sym typeface="Source Sans 3"/>
              </a:rPr>
            </a:br>
            <a:r>
              <a:rPr lang="de-DE" dirty="0">
                <a:solidFill>
                  <a:srgbClr val="B7B7B7"/>
                </a:solidFill>
                <a:latin typeface="Source Sans 3"/>
                <a:ea typeface="Source Sans 3"/>
                <a:cs typeface="Source Sans 3"/>
                <a:sym typeface="Source Sans 3"/>
              </a:rPr>
              <a:t>vorhaben passt zu mir und zu meiner Zielgruppe?</a:t>
            </a:r>
          </a:p>
        </p:txBody>
      </p:sp>
      <p:sp>
        <p:nvSpPr>
          <p:cNvPr id="345" name="Google Shape;345;p37"/>
          <p:cNvSpPr txBox="1"/>
          <p:nvPr/>
        </p:nvSpPr>
        <p:spPr>
          <a:xfrm>
            <a:off x="4641998" y="1968718"/>
            <a:ext cx="2055000" cy="2019000"/>
          </a:xfrm>
          <a:prstGeom prst="rect">
            <a:avLst/>
          </a:prstGeom>
          <a:solidFill>
            <a:schemeClr val="lt2"/>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de-DE" dirty="0">
                <a:solidFill>
                  <a:srgbClr val="B7B7B7"/>
                </a:solidFill>
                <a:latin typeface="Source Sans 3"/>
                <a:ea typeface="Source Sans 3"/>
                <a:cs typeface="Source Sans 3"/>
                <a:sym typeface="Source Sans 3"/>
              </a:rPr>
              <a:t>Wer ist meine Zielgruppe und welche Wirkung möchte ich bei ihr erreichen?</a:t>
            </a:r>
          </a:p>
        </p:txBody>
      </p:sp>
      <p:sp>
        <p:nvSpPr>
          <p:cNvPr id="346" name="Google Shape;346;p37"/>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dirty="0">
                <a:solidFill>
                  <a:schemeClr val="dk1"/>
                </a:solidFill>
              </a:rPr>
              <a:t>EINFÜHRUNG</a:t>
            </a:r>
            <a:endParaRPr lang="de-DE" dirty="0"/>
          </a:p>
        </p:txBody>
      </p:sp>
      <p:sp>
        <p:nvSpPr>
          <p:cNvPr id="347" name="Google Shape;347;p37"/>
          <p:cNvSpPr txBox="1"/>
          <p:nvPr/>
        </p:nvSpPr>
        <p:spPr>
          <a:xfrm>
            <a:off x="2722261" y="1961375"/>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rgbClr val="CCCCCC"/>
                </a:solidFill>
                <a:latin typeface="JetBrains Mono"/>
                <a:ea typeface="JetBrains Mono"/>
                <a:cs typeface="JetBrains Mono"/>
                <a:sym typeface="JetBrains Mono"/>
              </a:rPr>
              <a:t>OUTPUT</a:t>
            </a:r>
          </a:p>
        </p:txBody>
      </p:sp>
      <p:sp>
        <p:nvSpPr>
          <p:cNvPr id="348" name="Google Shape;348;p37"/>
          <p:cNvSpPr txBox="1"/>
          <p:nvPr/>
        </p:nvSpPr>
        <p:spPr>
          <a:xfrm>
            <a:off x="5011293" y="1645787"/>
            <a:ext cx="13164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rgbClr val="CCCCCC"/>
                </a:solidFill>
                <a:latin typeface="JetBrains Mono"/>
                <a:ea typeface="JetBrains Mono"/>
                <a:cs typeface="JetBrains Mono"/>
                <a:sym typeface="JetBrains Mono"/>
              </a:rPr>
              <a:t>OUTCOME</a:t>
            </a:r>
          </a:p>
        </p:txBody>
      </p:sp>
      <p:sp>
        <p:nvSpPr>
          <p:cNvPr id="349" name="Google Shape;349;p37"/>
          <p:cNvSpPr txBox="1"/>
          <p:nvPr/>
        </p:nvSpPr>
        <p:spPr>
          <a:xfrm>
            <a:off x="7054942" y="142749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sp>
        <p:nvSpPr>
          <p:cNvPr id="350" name="Google Shape;350;p37"/>
          <p:cNvSpPr txBox="1"/>
          <p:nvPr/>
        </p:nvSpPr>
        <p:spPr>
          <a:xfrm>
            <a:off x="527242" y="2129513"/>
            <a:ext cx="15045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rgbClr val="CCCCCC"/>
                </a:solidFill>
                <a:latin typeface="JetBrains Mono"/>
                <a:ea typeface="JetBrains Mono"/>
                <a:cs typeface="JetBrains Mono"/>
                <a:sym typeface="JetBrains Mono"/>
              </a:rPr>
              <a:t>INPUT</a:t>
            </a:r>
          </a:p>
        </p:txBody>
      </p:sp>
      <p:sp>
        <p:nvSpPr>
          <p:cNvPr id="351" name="Google Shape;351;p37"/>
          <p:cNvSpPr txBox="1"/>
          <p:nvPr/>
        </p:nvSpPr>
        <p:spPr>
          <a:xfrm>
            <a:off x="2722261" y="1750785"/>
            <a:ext cx="15045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dirty="0">
                <a:solidFill>
                  <a:srgbClr val="CCCCCC"/>
                </a:solidFill>
                <a:latin typeface="JetBrains Mono Medium"/>
                <a:ea typeface="JetBrains Mono Medium"/>
                <a:cs typeface="JetBrains Mono Medium"/>
                <a:sym typeface="JetBrains Mono Medium"/>
              </a:rPr>
              <a:t>MODUL III</a:t>
            </a:r>
          </a:p>
        </p:txBody>
      </p:sp>
      <p:sp>
        <p:nvSpPr>
          <p:cNvPr id="352" name="Google Shape;352;p37"/>
          <p:cNvSpPr txBox="1"/>
          <p:nvPr/>
        </p:nvSpPr>
        <p:spPr>
          <a:xfrm>
            <a:off x="5011293" y="1435197"/>
            <a:ext cx="13164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dirty="0">
                <a:solidFill>
                  <a:srgbClr val="CCCCCC"/>
                </a:solidFill>
                <a:latin typeface="JetBrains Mono Medium"/>
                <a:ea typeface="JetBrains Mono Medium"/>
                <a:cs typeface="JetBrains Mono Medium"/>
                <a:sym typeface="JetBrains Mono Medium"/>
              </a:rPr>
              <a:t>MODUL II</a:t>
            </a:r>
          </a:p>
        </p:txBody>
      </p:sp>
      <p:sp>
        <p:nvSpPr>
          <p:cNvPr id="353" name="Google Shape;353;p37"/>
          <p:cNvSpPr txBox="1"/>
          <p:nvPr/>
        </p:nvSpPr>
        <p:spPr>
          <a:xfrm>
            <a:off x="7054942" y="1216907"/>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sz="1000" dirty="0">
                <a:solidFill>
                  <a:schemeClr val="accent2"/>
                </a:solidFill>
                <a:latin typeface="JetBrains Mono Medium"/>
                <a:ea typeface="JetBrains Mono Medium"/>
                <a:cs typeface="JetBrains Mono Medium"/>
                <a:sym typeface="JetBrains Mono Medium"/>
              </a:rPr>
              <a:t>MODUL I</a:t>
            </a:r>
          </a:p>
        </p:txBody>
      </p:sp>
      <p:sp>
        <p:nvSpPr>
          <p:cNvPr id="354" name="Google Shape;354;p37"/>
          <p:cNvSpPr txBox="1"/>
          <p:nvPr/>
        </p:nvSpPr>
        <p:spPr>
          <a:xfrm>
            <a:off x="527242" y="1918922"/>
            <a:ext cx="1504500" cy="25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000" dirty="0">
                <a:solidFill>
                  <a:srgbClr val="CCCCCC"/>
                </a:solidFill>
                <a:latin typeface="JetBrains Mono Medium"/>
                <a:ea typeface="JetBrains Mono Medium"/>
                <a:cs typeface="JetBrains Mono Medium"/>
                <a:sym typeface="JetBrains Mono Medium"/>
              </a:rPr>
              <a:t>MODUL IV</a:t>
            </a:r>
          </a:p>
        </p:txBody>
      </p:sp>
      <p:sp>
        <p:nvSpPr>
          <p:cNvPr id="355" name="Google Shape;355;p37"/>
          <p:cNvSpPr txBox="1"/>
          <p:nvPr/>
        </p:nvSpPr>
        <p:spPr>
          <a:xfrm>
            <a:off x="6744126" y="4233600"/>
            <a:ext cx="1113900" cy="339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dirty="0">
                <a:solidFill>
                  <a:srgbClr val="CCCCCC"/>
                </a:solidFill>
                <a:latin typeface="JetBrains Mono"/>
                <a:ea typeface="JetBrains Mono"/>
                <a:cs typeface="JetBrains Mono"/>
                <a:sym typeface="JetBrains Mono"/>
              </a:rPr>
              <a:t>QUALITÄT</a:t>
            </a:r>
          </a:p>
        </p:txBody>
      </p:sp>
      <p:sp>
        <p:nvSpPr>
          <p:cNvPr id="356" name="Google Shape;356;p37"/>
          <p:cNvSpPr txBox="1"/>
          <p:nvPr/>
        </p:nvSpPr>
        <p:spPr>
          <a:xfrm>
            <a:off x="3174801" y="4236771"/>
            <a:ext cx="916200" cy="251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sz="1100" dirty="0">
                <a:solidFill>
                  <a:schemeClr val="accent2"/>
                </a:solidFill>
                <a:latin typeface="JetBrains Mono"/>
                <a:ea typeface="JetBrains Mono"/>
                <a:cs typeface="JetBrains Mono"/>
                <a:sym typeface="JetBrains Mono"/>
              </a:rPr>
              <a:t>MODUL V</a:t>
            </a:r>
          </a:p>
        </p:txBody>
      </p:sp>
      <p:sp>
        <p:nvSpPr>
          <p:cNvPr id="357" name="Google Shape;357;p37"/>
          <p:cNvSpPr txBox="1"/>
          <p:nvPr/>
        </p:nvSpPr>
        <p:spPr>
          <a:xfrm>
            <a:off x="252000" y="4050275"/>
            <a:ext cx="6444900" cy="571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dirty="0">
                <a:solidFill>
                  <a:srgbClr val="B7B7B7"/>
                </a:solidFill>
                <a:latin typeface="Source Sans 3"/>
                <a:ea typeface="Source Sans 3"/>
                <a:cs typeface="Source Sans 3"/>
                <a:sym typeface="Source Sans 3"/>
              </a:rPr>
              <a:t>Wie kann ich die Qualität meines Vorhabens reflektieren?</a:t>
            </a:r>
          </a:p>
        </p:txBody>
      </p:sp>
      <p:sp>
        <p:nvSpPr>
          <p:cNvPr id="358" name="Google Shape;358;p37"/>
          <p:cNvSpPr txBox="1"/>
          <p:nvPr/>
        </p:nvSpPr>
        <p:spPr>
          <a:xfrm>
            <a:off x="6744121" y="4092381"/>
            <a:ext cx="916200" cy="251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de-DE" sz="1000" dirty="0">
                <a:solidFill>
                  <a:srgbClr val="CCCCCC"/>
                </a:solidFill>
                <a:latin typeface="JetBrains Mono Medium"/>
                <a:ea typeface="JetBrains Mono Medium"/>
                <a:cs typeface="JetBrains Mono Medium"/>
                <a:sym typeface="JetBrains Mono Medium"/>
              </a:rPr>
              <a:t>MODUL 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8"/>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2000" dirty="0"/>
              <a:t>Zielsetzung des ersten Moduls</a:t>
            </a:r>
          </a:p>
        </p:txBody>
      </p:sp>
      <p:sp>
        <p:nvSpPr>
          <p:cNvPr id="364" name="Google Shape;364;p38"/>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EINFÜHRUNG</a:t>
            </a:r>
          </a:p>
        </p:txBody>
      </p:sp>
      <p:sp>
        <p:nvSpPr>
          <p:cNvPr id="365" name="Google Shape;365;p38"/>
          <p:cNvSpPr txBox="1"/>
          <p:nvPr/>
        </p:nvSpPr>
        <p:spPr>
          <a:xfrm>
            <a:off x="4281888" y="1990850"/>
            <a:ext cx="3460200" cy="1741500"/>
          </a:xfrm>
          <a:prstGeom prst="rect">
            <a:avLst/>
          </a:prstGeom>
          <a:noFill/>
          <a:ln>
            <a:noFill/>
          </a:ln>
        </p:spPr>
        <p:txBody>
          <a:bodyPr spcFirstLastPara="1" wrap="square" lIns="91425" tIns="91425" rIns="91425" bIns="91425" anchor="t" anchorCtr="0">
            <a:spAutoFit/>
          </a:bodyPr>
          <a:lstStyle/>
          <a:p>
            <a:pPr marL="457200" lvl="0" indent="-330200" algn="l" rtl="0">
              <a:lnSpc>
                <a:spcPct val="120000"/>
              </a:lnSpc>
              <a:spcBef>
                <a:spcPts val="1000"/>
              </a:spcBef>
              <a:spcAft>
                <a:spcPts val="0"/>
              </a:spcAft>
              <a:buClr>
                <a:schemeClr val="dk1"/>
              </a:buClr>
              <a:buSzPts val="1600"/>
              <a:buFont typeface="Calibri"/>
              <a:buChar char=":"/>
            </a:pPr>
            <a:r>
              <a:rPr lang="de-DE" sz="1600" dirty="0">
                <a:solidFill>
                  <a:schemeClr val="dk1"/>
                </a:solidFill>
                <a:latin typeface="Calibri"/>
                <a:ea typeface="Calibri"/>
                <a:cs typeface="Calibri"/>
                <a:sym typeface="Calibri"/>
              </a:rPr>
              <a:t>Das individuelle Impact-Ziel festlegen</a:t>
            </a:r>
          </a:p>
          <a:p>
            <a:pPr marL="457200" lvl="0" indent="-330200" algn="l" rtl="0">
              <a:lnSpc>
                <a:spcPct val="120000"/>
              </a:lnSpc>
              <a:spcBef>
                <a:spcPts val="1000"/>
              </a:spcBef>
              <a:spcAft>
                <a:spcPts val="1000"/>
              </a:spcAft>
              <a:buClr>
                <a:schemeClr val="dk1"/>
              </a:buClr>
              <a:buSzPts val="1600"/>
              <a:buFont typeface="Calibri"/>
              <a:buChar char=":"/>
            </a:pPr>
            <a:r>
              <a:rPr lang="de-DE" sz="1600" dirty="0">
                <a:solidFill>
                  <a:schemeClr val="dk1"/>
                </a:solidFill>
                <a:latin typeface="Calibri"/>
                <a:ea typeface="Calibri"/>
                <a:cs typeface="Calibri"/>
                <a:sym typeface="Calibri"/>
              </a:rPr>
              <a:t>Wisskomm als Weg zum gesellschaftlichen Impact kennenlernen</a:t>
            </a:r>
          </a:p>
        </p:txBody>
      </p:sp>
      <p:grpSp>
        <p:nvGrpSpPr>
          <p:cNvPr id="366" name="Google Shape;366;p38"/>
          <p:cNvGrpSpPr/>
          <p:nvPr/>
        </p:nvGrpSpPr>
        <p:grpSpPr>
          <a:xfrm>
            <a:off x="711635" y="1529290"/>
            <a:ext cx="2876866" cy="2997394"/>
            <a:chOff x="711635" y="1529290"/>
            <a:chExt cx="2876866" cy="2997394"/>
          </a:xfrm>
        </p:grpSpPr>
        <p:grpSp>
          <p:nvGrpSpPr>
            <p:cNvPr id="367" name="Google Shape;367;p38"/>
            <p:cNvGrpSpPr/>
            <p:nvPr/>
          </p:nvGrpSpPr>
          <p:grpSpPr>
            <a:xfrm>
              <a:off x="711635" y="1777665"/>
              <a:ext cx="2749531" cy="2749019"/>
              <a:chOff x="2961500" y="961400"/>
              <a:chExt cx="3221100" cy="3220500"/>
            </a:xfrm>
          </p:grpSpPr>
          <p:sp>
            <p:nvSpPr>
              <p:cNvPr id="368" name="Google Shape;368;p38"/>
              <p:cNvSpPr/>
              <p:nvPr/>
            </p:nvSpPr>
            <p:spPr>
              <a:xfrm>
                <a:off x="2961500" y="961400"/>
                <a:ext cx="3221100" cy="32205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de-DE" dirty="0"/>
              </a:p>
            </p:txBody>
          </p:sp>
          <p:sp>
            <p:nvSpPr>
              <p:cNvPr id="369" name="Google Shape;369;p38"/>
              <p:cNvSpPr txBox="1"/>
              <p:nvPr/>
            </p:nvSpPr>
            <p:spPr>
              <a:xfrm>
                <a:off x="3782900" y="1200950"/>
                <a:ext cx="1578000" cy="563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de-DE" sz="1000" dirty="0">
                  <a:solidFill>
                    <a:srgbClr val="FFFFFF"/>
                  </a:solidFill>
                  <a:latin typeface="Roboto"/>
                  <a:ea typeface="Roboto"/>
                  <a:cs typeface="Roboto"/>
                  <a:sym typeface="Roboto"/>
                </a:endParaRPr>
              </a:p>
            </p:txBody>
          </p:sp>
        </p:grpSp>
        <p:grpSp>
          <p:nvGrpSpPr>
            <p:cNvPr id="370" name="Google Shape;370;p38"/>
            <p:cNvGrpSpPr/>
            <p:nvPr/>
          </p:nvGrpSpPr>
          <p:grpSpPr>
            <a:xfrm>
              <a:off x="1176817" y="2242555"/>
              <a:ext cx="1819582" cy="1819582"/>
              <a:chOff x="3401686" y="1841492"/>
              <a:chExt cx="2340600" cy="2340600"/>
            </a:xfrm>
          </p:grpSpPr>
          <p:sp>
            <p:nvSpPr>
              <p:cNvPr id="371" name="Google Shape;371;p38"/>
              <p:cNvSpPr/>
              <p:nvPr/>
            </p:nvSpPr>
            <p:spPr>
              <a:xfrm>
                <a:off x="3401686" y="1841492"/>
                <a:ext cx="2340600" cy="2340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dirty="0"/>
              </a:p>
            </p:txBody>
          </p:sp>
          <p:sp>
            <p:nvSpPr>
              <p:cNvPr id="372" name="Google Shape;372;p38"/>
              <p:cNvSpPr txBox="1"/>
              <p:nvPr/>
            </p:nvSpPr>
            <p:spPr>
              <a:xfrm>
                <a:off x="3833274" y="2126800"/>
                <a:ext cx="1477200" cy="534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de-DE" sz="1000" dirty="0">
                  <a:solidFill>
                    <a:srgbClr val="FFFFFF"/>
                  </a:solidFill>
                  <a:latin typeface="Roboto"/>
                  <a:ea typeface="Roboto"/>
                  <a:cs typeface="Roboto"/>
                  <a:sym typeface="Roboto"/>
                </a:endParaRPr>
              </a:p>
            </p:txBody>
          </p:sp>
        </p:grpSp>
        <p:sp>
          <p:nvSpPr>
            <p:cNvPr id="373" name="Google Shape;373;p38"/>
            <p:cNvSpPr/>
            <p:nvPr/>
          </p:nvSpPr>
          <p:spPr>
            <a:xfrm>
              <a:off x="1727410" y="2793266"/>
              <a:ext cx="717600" cy="717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dirty="0"/>
            </a:p>
          </p:txBody>
        </p:sp>
        <p:pic>
          <p:nvPicPr>
            <p:cNvPr id="374" name="Google Shape;374;p38"/>
            <p:cNvPicPr preferRelativeResize="0"/>
            <p:nvPr/>
          </p:nvPicPr>
          <p:blipFill rotWithShape="1">
            <a:blip r:embed="rId3">
              <a:alphaModFix/>
            </a:blip>
            <a:srcRect/>
            <a:stretch/>
          </p:blipFill>
          <p:spPr>
            <a:xfrm rot="10492335">
              <a:off x="1948612" y="1529290"/>
              <a:ext cx="1639889" cy="1639889"/>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433975" y="1934850"/>
            <a:ext cx="3837000" cy="63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DE" dirty="0"/>
              <a:t>Vorstellungsrunde</a:t>
            </a:r>
          </a:p>
        </p:txBody>
      </p:sp>
      <p:sp>
        <p:nvSpPr>
          <p:cNvPr id="149" name="Google Shape;149;p21"/>
          <p:cNvSpPr txBox="1">
            <a:spLocks noGrp="1"/>
          </p:cNvSpPr>
          <p:nvPr>
            <p:ph type="subTitle" idx="1"/>
          </p:nvPr>
        </p:nvSpPr>
        <p:spPr>
          <a:xfrm>
            <a:off x="433969" y="15655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DE" dirty="0"/>
              <a:t>PLENUM</a:t>
            </a:r>
          </a:p>
        </p:txBody>
      </p:sp>
      <p:sp>
        <p:nvSpPr>
          <p:cNvPr id="150" name="Google Shape;150;p21"/>
          <p:cNvSpPr txBox="1">
            <a:spLocks noGrp="1"/>
          </p:cNvSpPr>
          <p:nvPr>
            <p:ph type="body" idx="2"/>
          </p:nvPr>
        </p:nvSpPr>
        <p:spPr>
          <a:xfrm>
            <a:off x="4812325" y="500850"/>
            <a:ext cx="3837000" cy="4088700"/>
          </a:xfrm>
          <a:prstGeom prst="rect">
            <a:avLst/>
          </a:prstGeom>
        </p:spPr>
        <p:txBody>
          <a:bodyPr spcFirstLastPara="1" wrap="square" lIns="91425" tIns="91425" rIns="91425" bIns="91425" anchor="ctr" anchorCtr="0">
            <a:normAutofit/>
          </a:bodyPr>
          <a:lstStyle/>
          <a:p>
            <a:pPr marL="457200" marR="0" lvl="0" indent="-330200" algn="l" rtl="0">
              <a:lnSpc>
                <a:spcPct val="120000"/>
              </a:lnSpc>
              <a:spcBef>
                <a:spcPts val="1000"/>
              </a:spcBef>
              <a:spcAft>
                <a:spcPts val="0"/>
              </a:spcAft>
              <a:buClr>
                <a:schemeClr val="dk1"/>
              </a:buClr>
              <a:buSzPts val="1600"/>
              <a:buFont typeface="Calibri"/>
              <a:buChar char=":"/>
            </a:pPr>
            <a:r>
              <a:rPr lang="de-DE" dirty="0">
                <a:solidFill>
                  <a:schemeClr val="dk1"/>
                </a:solidFill>
              </a:rPr>
              <a:t>Wer bist Du und in welcher Fachrichtung bist Du angesiedelt?</a:t>
            </a:r>
          </a:p>
          <a:p>
            <a:pPr marL="457200" lvl="0" indent="-317500" algn="l" rtl="0">
              <a:spcBef>
                <a:spcPts val="1000"/>
              </a:spcBef>
              <a:spcAft>
                <a:spcPts val="0"/>
              </a:spcAft>
              <a:buClr>
                <a:schemeClr val="dk1"/>
              </a:buClr>
              <a:buSzPts val="1400"/>
              <a:buFont typeface="Arial"/>
              <a:buChar char=":"/>
            </a:pPr>
            <a:r>
              <a:rPr lang="de-DE" dirty="0">
                <a:solidFill>
                  <a:schemeClr val="dk1"/>
                </a:solidFill>
              </a:rPr>
              <a:t>Welchen Beruf außerhalb der Forschung würdest Du in einem anderen Leben ausüben? Warum?</a:t>
            </a:r>
          </a:p>
          <a:p>
            <a:pPr marL="457200" marR="0" lvl="0" indent="-330200" algn="l" rtl="0">
              <a:lnSpc>
                <a:spcPct val="120000"/>
              </a:lnSpc>
              <a:spcBef>
                <a:spcPts val="1000"/>
              </a:spcBef>
              <a:spcAft>
                <a:spcPts val="1000"/>
              </a:spcAft>
              <a:buClr>
                <a:schemeClr val="dk1"/>
              </a:buClr>
              <a:buSzPts val="1600"/>
              <a:buFont typeface="Calibri"/>
              <a:buChar char=":"/>
            </a:pPr>
            <a:r>
              <a:rPr lang="de-DE" dirty="0">
                <a:solidFill>
                  <a:schemeClr val="dk1"/>
                </a:solidFill>
              </a:rPr>
              <a:t>Welche Erwartungen hast Du an die Impact School?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9"/>
          <p:cNvSpPr txBox="1">
            <a:spLocks noGrp="1"/>
          </p:cNvSpPr>
          <p:nvPr>
            <p:ph type="subTitle" idx="1"/>
          </p:nvPr>
        </p:nvSpPr>
        <p:spPr>
          <a:xfrm>
            <a:off x="1692000" y="4586400"/>
            <a:ext cx="7452000" cy="557100"/>
          </a:xfrm>
          <a:prstGeom prst="rect">
            <a:avLst/>
          </a:prstGeom>
        </p:spPr>
        <p:txBody>
          <a:bodyPr spcFirstLastPara="1" wrap="square" lIns="252000" tIns="252000" rIns="252000" bIns="252000" anchor="ctr" anchorCtr="0">
            <a:noAutofit/>
          </a:bodyPr>
          <a:lstStyle/>
          <a:p>
            <a:pPr marL="0" lvl="0" indent="0" algn="l" rtl="0">
              <a:spcBef>
                <a:spcPts val="0"/>
              </a:spcBef>
              <a:spcAft>
                <a:spcPts val="0"/>
              </a:spcAft>
              <a:buClr>
                <a:schemeClr val="dk1"/>
              </a:buClr>
              <a:buSzPts val="1100"/>
              <a:buFont typeface="Arial"/>
              <a:buNone/>
            </a:pPr>
            <a:r>
              <a:rPr lang="de-DE" dirty="0">
                <a:solidFill>
                  <a:schemeClr val="dk1"/>
                </a:solidFill>
              </a:rPr>
              <a:t>Reed et al. (2021): </a:t>
            </a:r>
            <a:r>
              <a:rPr lang="de-DE" dirty="0" err="1">
                <a:solidFill>
                  <a:schemeClr val="dk1"/>
                </a:solidFill>
              </a:rPr>
              <a:t>Evaluating</a:t>
            </a:r>
            <a:r>
              <a:rPr lang="de-DE" dirty="0">
                <a:solidFill>
                  <a:schemeClr val="dk1"/>
                </a:solidFill>
              </a:rPr>
              <a:t> </a:t>
            </a:r>
            <a:r>
              <a:rPr lang="de-DE" dirty="0" err="1">
                <a:solidFill>
                  <a:schemeClr val="dk1"/>
                </a:solidFill>
              </a:rPr>
              <a:t>impact</a:t>
            </a:r>
            <a:r>
              <a:rPr lang="de-DE" dirty="0">
                <a:solidFill>
                  <a:schemeClr val="dk1"/>
                </a:solidFill>
              </a:rPr>
              <a:t> </a:t>
            </a:r>
            <a:r>
              <a:rPr lang="de-DE" dirty="0" err="1">
                <a:solidFill>
                  <a:schemeClr val="dk1"/>
                </a:solidFill>
              </a:rPr>
              <a:t>from</a:t>
            </a:r>
            <a:r>
              <a:rPr lang="de-DE" dirty="0">
                <a:solidFill>
                  <a:schemeClr val="dk1"/>
                </a:solidFill>
              </a:rPr>
              <a:t> </a:t>
            </a:r>
            <a:r>
              <a:rPr lang="de-DE" dirty="0" err="1">
                <a:solidFill>
                  <a:schemeClr val="dk1"/>
                </a:solidFill>
              </a:rPr>
              <a:t>research</a:t>
            </a:r>
            <a:r>
              <a:rPr lang="de-DE" dirty="0">
                <a:solidFill>
                  <a:schemeClr val="dk1"/>
                </a:solidFill>
              </a:rPr>
              <a:t>: A </a:t>
            </a:r>
            <a:r>
              <a:rPr lang="de-DE" dirty="0" err="1">
                <a:solidFill>
                  <a:schemeClr val="dk1"/>
                </a:solidFill>
              </a:rPr>
              <a:t>methodological</a:t>
            </a:r>
            <a:r>
              <a:rPr lang="de-DE" dirty="0">
                <a:solidFill>
                  <a:schemeClr val="dk1"/>
                </a:solidFill>
              </a:rPr>
              <a:t> </a:t>
            </a:r>
            <a:r>
              <a:rPr lang="de-DE" dirty="0" err="1">
                <a:solidFill>
                  <a:schemeClr val="dk1"/>
                </a:solidFill>
              </a:rPr>
              <a:t>framework</a:t>
            </a:r>
            <a:r>
              <a:rPr lang="de-DE" dirty="0">
                <a:solidFill>
                  <a:schemeClr val="dk1"/>
                </a:solidFill>
              </a:rPr>
              <a:t>.</a:t>
            </a:r>
          </a:p>
        </p:txBody>
      </p:sp>
      <p:sp>
        <p:nvSpPr>
          <p:cNvPr id="380" name="Google Shape;380;p39"/>
          <p:cNvSpPr txBox="1">
            <a:spLocks noGrp="1"/>
          </p:cNvSpPr>
          <p:nvPr>
            <p:ph type="title"/>
          </p:nvPr>
        </p:nvSpPr>
        <p:spPr>
          <a:xfrm>
            <a:off x="1431600" y="1565500"/>
            <a:ext cx="6577500" cy="1878900"/>
          </a:xfrm>
          <a:prstGeom prst="rect">
            <a:avLst/>
          </a:prstGeom>
        </p:spPr>
        <p:txBody>
          <a:bodyPr spcFirstLastPara="1" wrap="square" lIns="252000" tIns="252000" rIns="252000" bIns="252000" anchor="t" anchorCtr="0">
            <a:spAutoFit/>
          </a:bodyPr>
          <a:lstStyle/>
          <a:p>
            <a:pPr marL="0" lvl="0" indent="0" algn="l" rtl="0">
              <a:spcBef>
                <a:spcPts val="0"/>
              </a:spcBef>
              <a:spcAft>
                <a:spcPts val="0"/>
              </a:spcAft>
              <a:buNone/>
            </a:pPr>
            <a:r>
              <a:rPr lang="de-DE" dirty="0"/>
              <a:t>Gesellschaftlicher Impact als “</a:t>
            </a:r>
            <a:r>
              <a:rPr lang="de-DE" dirty="0" err="1"/>
              <a:t>benefits</a:t>
            </a:r>
            <a:r>
              <a:rPr lang="de-DE" dirty="0"/>
              <a:t> </a:t>
            </a:r>
            <a:r>
              <a:rPr lang="de-DE" dirty="0" err="1"/>
              <a:t>to</a:t>
            </a:r>
            <a:r>
              <a:rPr lang="de-DE" dirty="0"/>
              <a:t> </a:t>
            </a:r>
            <a:r>
              <a:rPr lang="de-DE" dirty="0" err="1"/>
              <a:t>individuals</a:t>
            </a:r>
            <a:r>
              <a:rPr lang="de-DE" dirty="0"/>
              <a:t>, </a:t>
            </a:r>
            <a:r>
              <a:rPr lang="de-DE" dirty="0" err="1"/>
              <a:t>groups</a:t>
            </a:r>
            <a:r>
              <a:rPr lang="de-DE" dirty="0"/>
              <a:t>, </a:t>
            </a:r>
            <a:r>
              <a:rPr lang="de-DE" dirty="0" err="1"/>
              <a:t>organisations</a:t>
            </a:r>
            <a:r>
              <a:rPr lang="de-DE" dirty="0"/>
              <a:t> and </a:t>
            </a:r>
            <a:r>
              <a:rPr lang="de-DE" dirty="0" err="1"/>
              <a:t>society</a:t>
            </a:r>
            <a:r>
              <a:rPr lang="de-DE" dirty="0"/>
              <a:t> (</a:t>
            </a:r>
            <a:r>
              <a:rPr lang="de-DE" dirty="0" err="1"/>
              <a:t>including</a:t>
            </a:r>
            <a:r>
              <a:rPr lang="de-DE" dirty="0"/>
              <a:t> human and non-human </a:t>
            </a:r>
            <a:r>
              <a:rPr lang="de-DE" dirty="0" err="1"/>
              <a:t>entities</a:t>
            </a:r>
            <a:r>
              <a:rPr lang="de-DE" dirty="0"/>
              <a:t> in </a:t>
            </a:r>
            <a:r>
              <a:rPr lang="de-DE" dirty="0" err="1"/>
              <a:t>the</a:t>
            </a:r>
            <a:r>
              <a:rPr lang="de-DE" dirty="0"/>
              <a:t> </a:t>
            </a:r>
            <a:r>
              <a:rPr lang="de-DE" dirty="0" err="1"/>
              <a:t>present</a:t>
            </a:r>
            <a:r>
              <a:rPr lang="de-DE" dirty="0"/>
              <a:t> and </a:t>
            </a:r>
            <a:r>
              <a:rPr lang="de-DE" dirty="0" err="1"/>
              <a:t>future</a:t>
            </a:r>
            <a:r>
              <a:rPr lang="de-DE" dirty="0"/>
              <a:t>) </a:t>
            </a:r>
            <a:r>
              <a:rPr lang="de-DE" dirty="0" err="1"/>
              <a:t>that</a:t>
            </a:r>
            <a:r>
              <a:rPr lang="de-DE" dirty="0"/>
              <a:t> </a:t>
            </a:r>
            <a:r>
              <a:rPr lang="de-DE" dirty="0" err="1"/>
              <a:t>are</a:t>
            </a:r>
            <a:r>
              <a:rPr lang="de-DE" dirty="0"/>
              <a:t> </a:t>
            </a:r>
            <a:r>
              <a:rPr lang="de-DE" dirty="0" err="1"/>
              <a:t>causally</a:t>
            </a:r>
            <a:r>
              <a:rPr lang="de-DE" dirty="0"/>
              <a:t> </a:t>
            </a:r>
            <a:r>
              <a:rPr lang="de-DE" dirty="0" err="1"/>
              <a:t>linked</a:t>
            </a:r>
            <a:r>
              <a:rPr lang="de-DE" dirty="0"/>
              <a:t> (…) </a:t>
            </a:r>
            <a:r>
              <a:rPr lang="de-DE" dirty="0" err="1"/>
              <a:t>to</a:t>
            </a:r>
            <a:r>
              <a:rPr lang="de-DE" dirty="0"/>
              <a:t> </a:t>
            </a:r>
            <a:r>
              <a:rPr lang="de-DE" dirty="0" err="1"/>
              <a:t>research</a:t>
            </a:r>
            <a:r>
              <a:rPr lang="de-DE" dirty="0"/>
              <a:t>."</a:t>
            </a:r>
            <a:r>
              <a:rPr lang="de-DE" sz="1100" b="0" dirty="0">
                <a:latin typeface="Arial"/>
                <a:ea typeface="Arial"/>
                <a:cs typeface="Arial"/>
                <a:sym typeface="Arial"/>
              </a:rPr>
              <a:t> </a:t>
            </a: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0"/>
          <p:cNvSpPr/>
          <p:nvPr/>
        </p:nvSpPr>
        <p:spPr>
          <a:xfrm>
            <a:off x="3926433" y="612900"/>
            <a:ext cx="4530600" cy="45306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de-DE" dirty="0"/>
          </a:p>
        </p:txBody>
      </p:sp>
      <p:pic>
        <p:nvPicPr>
          <p:cNvPr id="386" name="Google Shape;386;p40"/>
          <p:cNvPicPr preferRelativeResize="0"/>
          <p:nvPr/>
        </p:nvPicPr>
        <p:blipFill rotWithShape="1">
          <a:blip r:embed="rId3">
            <a:alphaModFix/>
          </a:blip>
          <a:srcRect/>
          <a:stretch/>
        </p:blipFill>
        <p:spPr>
          <a:xfrm>
            <a:off x="4024200" y="652800"/>
            <a:ext cx="4237727" cy="4183902"/>
          </a:xfrm>
          <a:prstGeom prst="rect">
            <a:avLst/>
          </a:prstGeom>
          <a:noFill/>
          <a:ln>
            <a:noFill/>
          </a:ln>
        </p:spPr>
      </p:pic>
      <p:sp>
        <p:nvSpPr>
          <p:cNvPr id="387" name="Google Shape;387;p40"/>
          <p:cNvSpPr txBox="1"/>
          <p:nvPr/>
        </p:nvSpPr>
        <p:spPr>
          <a:xfrm>
            <a:off x="571425" y="4667575"/>
            <a:ext cx="871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de-DE" sz="1000" dirty="0">
              <a:latin typeface="Roboto Light"/>
              <a:ea typeface="Roboto Light"/>
              <a:cs typeface="Roboto Light"/>
              <a:sym typeface="Roboto Light"/>
            </a:endParaRPr>
          </a:p>
        </p:txBody>
      </p:sp>
      <p:sp>
        <p:nvSpPr>
          <p:cNvPr id="388" name="Google Shape;388;p40"/>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GESELLSCHAFTLICHER IMPACT VON FORSCHENDEN</a:t>
            </a:r>
          </a:p>
        </p:txBody>
      </p:sp>
      <p:sp>
        <p:nvSpPr>
          <p:cNvPr id="389" name="Google Shape;389;p40"/>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dirty="0"/>
              <a:t>Welchen Impact streben </a:t>
            </a:r>
          </a:p>
          <a:p>
            <a:pPr marL="0" lvl="0" indent="0" algn="l" rtl="0">
              <a:spcBef>
                <a:spcPts val="0"/>
              </a:spcBef>
              <a:spcAft>
                <a:spcPts val="0"/>
              </a:spcAft>
              <a:buSzPts val="990"/>
              <a:buNone/>
            </a:pPr>
            <a:r>
              <a:rPr lang="de-DE" dirty="0"/>
              <a:t>wissenschaftliche Disziplinen an?</a:t>
            </a:r>
          </a:p>
        </p:txBody>
      </p:sp>
      <p:sp>
        <p:nvSpPr>
          <p:cNvPr id="390" name="Google Shape;390;p40"/>
          <p:cNvSpPr txBox="1"/>
          <p:nvPr/>
        </p:nvSpPr>
        <p:spPr>
          <a:xfrm>
            <a:off x="252000" y="4222800"/>
            <a:ext cx="383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700" dirty="0" err="1">
                <a:solidFill>
                  <a:srgbClr val="B7B7B7"/>
                </a:solidFill>
                <a:latin typeface="JetBrains Mono"/>
                <a:ea typeface="JetBrains Mono"/>
                <a:cs typeface="JetBrains Mono"/>
                <a:sym typeface="JetBrains Mono"/>
              </a:rPr>
              <a:t>n</a:t>
            </a:r>
            <a:r>
              <a:rPr lang="de-DE" sz="700" dirty="0">
                <a:solidFill>
                  <a:srgbClr val="B7B7B7"/>
                </a:solidFill>
                <a:latin typeface="JetBrains Mono"/>
                <a:ea typeface="JetBrains Mono"/>
                <a:cs typeface="JetBrains Mono"/>
                <a:sym typeface="JetBrains Mono"/>
              </a:rPr>
              <a:t>=499</a:t>
            </a:r>
          </a:p>
          <a:p>
            <a:pPr marL="0" lvl="0" indent="0" algn="l" rtl="0">
              <a:spcBef>
                <a:spcPts val="0"/>
              </a:spcBef>
              <a:spcAft>
                <a:spcPts val="0"/>
              </a:spcAft>
              <a:buNone/>
            </a:pPr>
            <a:endParaRPr lang="de-DE" sz="700" dirty="0">
              <a:solidFill>
                <a:srgbClr val="B7B7B7"/>
              </a:solidFill>
              <a:latin typeface="JetBrains Mono"/>
              <a:ea typeface="JetBrains Mono"/>
              <a:cs typeface="JetBrains Mono"/>
              <a:sym typeface="JetBrains Mono"/>
            </a:endParaRPr>
          </a:p>
          <a:p>
            <a:pPr marL="0" lvl="0" indent="0" algn="l" rtl="0">
              <a:spcBef>
                <a:spcPts val="0"/>
              </a:spcBef>
              <a:spcAft>
                <a:spcPts val="0"/>
              </a:spcAft>
              <a:buNone/>
            </a:pPr>
            <a:r>
              <a:rPr lang="de-DE" sz="700" dirty="0" err="1">
                <a:solidFill>
                  <a:srgbClr val="B7B7B7"/>
                </a:solidFill>
                <a:latin typeface="JetBrains Mono"/>
                <a:ea typeface="JetBrains Mono"/>
                <a:cs typeface="JetBrains Mono"/>
                <a:sym typeface="JetBrains Mono"/>
              </a:rPr>
              <a:t>Fecher</a:t>
            </a:r>
            <a:r>
              <a:rPr lang="de-DE" sz="700" dirty="0">
                <a:solidFill>
                  <a:srgbClr val="B7B7B7"/>
                </a:solidFill>
                <a:latin typeface="JetBrains Mono"/>
                <a:ea typeface="JetBrains Mono"/>
                <a:cs typeface="JetBrains Mono"/>
                <a:sym typeface="JetBrains Mono"/>
              </a:rPr>
              <a:t>, Hebing (2021): How do </a:t>
            </a:r>
            <a:r>
              <a:rPr lang="de-DE" sz="700" dirty="0" err="1">
                <a:solidFill>
                  <a:srgbClr val="B7B7B7"/>
                </a:solidFill>
                <a:latin typeface="JetBrains Mono"/>
                <a:ea typeface="JetBrains Mono"/>
                <a:cs typeface="JetBrains Mono"/>
                <a:sym typeface="JetBrains Mono"/>
              </a:rPr>
              <a:t>researchers</a:t>
            </a:r>
            <a:r>
              <a:rPr lang="de-DE" sz="700" dirty="0">
                <a:solidFill>
                  <a:srgbClr val="B7B7B7"/>
                </a:solidFill>
                <a:latin typeface="JetBrains Mono"/>
                <a:ea typeface="JetBrains Mono"/>
                <a:cs typeface="JetBrains Mono"/>
                <a:sym typeface="JetBrains Mono"/>
              </a:rPr>
              <a:t> </a:t>
            </a:r>
            <a:r>
              <a:rPr lang="de-DE" sz="700" dirty="0" err="1">
                <a:solidFill>
                  <a:srgbClr val="B7B7B7"/>
                </a:solidFill>
                <a:latin typeface="JetBrains Mono"/>
                <a:ea typeface="JetBrains Mono"/>
                <a:cs typeface="JetBrains Mono"/>
                <a:sym typeface="JetBrains Mono"/>
              </a:rPr>
              <a:t>approach</a:t>
            </a:r>
            <a:r>
              <a:rPr lang="de-DE" sz="700" dirty="0">
                <a:solidFill>
                  <a:srgbClr val="B7B7B7"/>
                </a:solidFill>
                <a:latin typeface="JetBrains Mono"/>
                <a:ea typeface="JetBrains Mono"/>
                <a:cs typeface="JetBrains Mono"/>
                <a:sym typeface="JetBrains Mono"/>
              </a:rPr>
              <a:t> </a:t>
            </a:r>
            <a:r>
              <a:rPr lang="de-DE" sz="700" dirty="0" err="1">
                <a:solidFill>
                  <a:srgbClr val="B7B7B7"/>
                </a:solidFill>
                <a:latin typeface="JetBrains Mono"/>
                <a:ea typeface="JetBrains Mono"/>
                <a:cs typeface="JetBrains Mono"/>
                <a:sym typeface="JetBrains Mono"/>
              </a:rPr>
              <a:t>societal</a:t>
            </a:r>
            <a:r>
              <a:rPr lang="de-DE" sz="700" dirty="0">
                <a:solidFill>
                  <a:srgbClr val="B7B7B7"/>
                </a:solidFill>
                <a:latin typeface="JetBrains Mono"/>
                <a:ea typeface="JetBrains Mono"/>
                <a:cs typeface="JetBrains Mono"/>
                <a:sym typeface="JetBrains Mono"/>
              </a:rPr>
              <a:t> </a:t>
            </a:r>
            <a:r>
              <a:rPr lang="de-DE" sz="700" dirty="0" err="1">
                <a:solidFill>
                  <a:srgbClr val="B7B7B7"/>
                </a:solidFill>
                <a:latin typeface="JetBrains Mono"/>
                <a:ea typeface="JetBrains Mono"/>
                <a:cs typeface="JetBrains Mono"/>
                <a:sym typeface="JetBrains Mono"/>
              </a:rPr>
              <a:t>impact</a:t>
            </a:r>
            <a:r>
              <a:rPr lang="de-DE" sz="700" dirty="0">
                <a:solidFill>
                  <a:srgbClr val="B7B7B7"/>
                </a:solidFill>
                <a:latin typeface="JetBrains Mono"/>
                <a:ea typeface="JetBrains Mono"/>
                <a:cs typeface="JetBrains Mono"/>
                <a:sym typeface="JetBrains Mono"/>
              </a:rPr>
              <a:t>? </a:t>
            </a:r>
            <a:r>
              <a:rPr lang="de-DE" sz="700" dirty="0">
                <a:solidFill>
                  <a:srgbClr val="B7B7B7"/>
                </a:solidFill>
                <a:latin typeface="JetBrains Mono Light"/>
                <a:ea typeface="JetBrains Mono Light"/>
                <a:cs typeface="JetBrains Mono Light"/>
                <a:sym typeface="JetBrains Mono Light"/>
              </a:rPr>
              <a:t>[Übers. d. Verf.]</a:t>
            </a:r>
            <a:endParaRPr lang="de-DE" sz="300" dirty="0">
              <a:solidFill>
                <a:srgbClr val="B7B7B7"/>
              </a:solidFill>
              <a:latin typeface="JetBrains Mono"/>
              <a:ea typeface="JetBrains Mono"/>
              <a:cs typeface="JetBrains Mono"/>
              <a:sym typeface="JetBrains Mon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94"/>
        <p:cNvGrpSpPr/>
        <p:nvPr/>
      </p:nvGrpSpPr>
      <p:grpSpPr>
        <a:xfrm>
          <a:off x="0" y="0"/>
          <a:ext cx="0" cy="0"/>
          <a:chOff x="0" y="0"/>
          <a:chExt cx="0" cy="0"/>
        </a:xfrm>
      </p:grpSpPr>
      <p:sp>
        <p:nvSpPr>
          <p:cNvPr id="395" name="Google Shape;395;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Impact-Leinwand</a:t>
            </a:r>
          </a:p>
        </p:txBody>
      </p:sp>
      <p:sp>
        <p:nvSpPr>
          <p:cNvPr id="396" name="Google Shape;396;p41"/>
          <p:cNvSpPr txBox="1">
            <a:spLocks noGrp="1"/>
          </p:cNvSpPr>
          <p:nvPr>
            <p:ph type="subTitle" idx="1"/>
          </p:nvPr>
        </p:nvSpPr>
        <p:spPr>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DE" dirty="0"/>
              <a:t>ÜBUNG</a:t>
            </a:r>
          </a:p>
        </p:txBody>
      </p:sp>
      <p:sp>
        <p:nvSpPr>
          <p:cNvPr id="397" name="Google Shape;397;p41"/>
          <p:cNvSpPr txBox="1">
            <a:spLocks noGrp="1"/>
          </p:cNvSpPr>
          <p:nvPr>
            <p:ph type="body" idx="2"/>
          </p:nvPr>
        </p:nvSpPr>
        <p:spPr>
          <a:prstGeom prst="rect">
            <a:avLst/>
          </a:prstGeom>
          <a:noFill/>
          <a:ln>
            <a:noFill/>
          </a:ln>
        </p:spPr>
        <p:txBody>
          <a:bodyPr spcFirstLastPara="1" wrap="square" lIns="91425" tIns="91425" rIns="91425" bIns="91425" anchor="ctr" anchorCtr="0">
            <a:noAutofit/>
          </a:bodyPr>
          <a:lstStyle/>
          <a:p>
            <a:pPr marL="360000" lvl="0" indent="-317500" algn="l" rtl="0">
              <a:lnSpc>
                <a:spcPct val="115000"/>
              </a:lnSpc>
              <a:spcBef>
                <a:spcPts val="0"/>
              </a:spcBef>
              <a:spcAft>
                <a:spcPts val="0"/>
              </a:spcAft>
              <a:buClr>
                <a:schemeClr val="dk1"/>
              </a:buClr>
              <a:buSzPts val="1400"/>
              <a:buFont typeface="Roboto"/>
              <a:buChar char=":"/>
            </a:pPr>
            <a:r>
              <a:rPr lang="de-DE" b="1" dirty="0">
                <a:solidFill>
                  <a:schemeClr val="dk1"/>
                </a:solidFill>
                <a:latin typeface="Source Sans 3"/>
                <a:ea typeface="Source Sans 3"/>
                <a:cs typeface="Source Sans 3"/>
                <a:sym typeface="Source Sans 3"/>
              </a:rPr>
              <a:t>20 Minuten Gruppenarbeit</a:t>
            </a:r>
            <a:br>
              <a:rPr lang="de-DE" b="1"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Stellt Euch vor, alle Eure Forschungsprojekte wären uneingeschränkt erfolgreich. Wie sähe unsere Gesellschaft dann aus? Malt das Ergebnis auf ein Flipchart-Papier.</a:t>
            </a:r>
          </a:p>
          <a:p>
            <a:pPr marL="360000" lvl="0" indent="-317500" algn="l" rtl="0">
              <a:lnSpc>
                <a:spcPct val="115000"/>
              </a:lnSpc>
              <a:spcBef>
                <a:spcPts val="600"/>
              </a:spcBef>
              <a:spcAft>
                <a:spcPts val="600"/>
              </a:spcAft>
              <a:buClr>
                <a:schemeClr val="dk1"/>
              </a:buClr>
              <a:buSzPts val="1400"/>
              <a:buFont typeface="Calibri"/>
              <a:buChar char=":"/>
            </a:pPr>
            <a:r>
              <a:rPr lang="de-DE" b="1" dirty="0">
                <a:solidFill>
                  <a:schemeClr val="dk1"/>
                </a:solidFill>
                <a:latin typeface="Source Sans 3"/>
                <a:ea typeface="Source Sans 3"/>
                <a:cs typeface="Source Sans 3"/>
                <a:sym typeface="Source Sans 3"/>
              </a:rPr>
              <a:t>Plenum</a:t>
            </a:r>
            <a:br>
              <a:rPr lang="de-DE" b="1"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Stellt Eure gemalten Gesellschaftsutopien vor. Klebt dabei Klebepunkte in die Bereiche des Radardiagramms, die zu Eurem Bild passen.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Impact-Leinwand</a:t>
            </a:r>
          </a:p>
        </p:txBody>
      </p:sp>
      <p:sp>
        <p:nvSpPr>
          <p:cNvPr id="403" name="Google Shape;403;p42"/>
          <p:cNvSpPr txBox="1">
            <a:spLocks noGrp="1"/>
          </p:cNvSpPr>
          <p:nvPr>
            <p:ph type="subTitle" idx="1"/>
          </p:nvPr>
        </p:nvSpPr>
        <p:spPr>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DE" dirty="0"/>
              <a:t>ÜBUNG</a:t>
            </a:r>
          </a:p>
        </p:txBody>
      </p:sp>
      <p:sp>
        <p:nvSpPr>
          <p:cNvPr id="404" name="Google Shape;404;p42"/>
          <p:cNvSpPr txBox="1">
            <a:spLocks noGrp="1"/>
          </p:cNvSpPr>
          <p:nvPr>
            <p:ph type="body" idx="2"/>
          </p:nvPr>
        </p:nvSpPr>
        <p:spPr>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Font typeface="Roboto"/>
              <a:buChar char=":"/>
            </a:pPr>
            <a:r>
              <a:rPr lang="de-DE" b="1" dirty="0">
                <a:solidFill>
                  <a:schemeClr val="dk1"/>
                </a:solidFill>
                <a:latin typeface="Source Sans 3"/>
                <a:ea typeface="Source Sans 3"/>
                <a:cs typeface="Source Sans 3"/>
                <a:sym typeface="Source Sans 3"/>
              </a:rPr>
              <a:t>20 Minuten Gruppenarbeit</a:t>
            </a:r>
            <a:br>
              <a:rPr lang="de-DE" b="1"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Stellt Euch vor, alle Eure Forschungsprojekte wären uneingeschränkt erfolgreich. Wie sähe unsere Gesellschaft dann aus? Erstellt eine Collage auf dem Miro-Board. Ihr könnt zeichnen, oder Bilder aus dem Internet einfügen.</a:t>
            </a:r>
          </a:p>
          <a:p>
            <a:pPr marL="457200" lvl="0" indent="-317500" algn="l" rtl="0">
              <a:lnSpc>
                <a:spcPct val="115000"/>
              </a:lnSpc>
              <a:spcBef>
                <a:spcPts val="600"/>
              </a:spcBef>
              <a:spcAft>
                <a:spcPts val="600"/>
              </a:spcAft>
              <a:buClr>
                <a:schemeClr val="dk1"/>
              </a:buClr>
              <a:buSzPts val="1400"/>
              <a:buFont typeface="Calibri"/>
              <a:buChar char=":"/>
            </a:pPr>
            <a:r>
              <a:rPr lang="de-DE" b="1" dirty="0">
                <a:solidFill>
                  <a:schemeClr val="dk1"/>
                </a:solidFill>
                <a:latin typeface="Source Sans 3"/>
                <a:ea typeface="Source Sans 3"/>
                <a:cs typeface="Source Sans 3"/>
                <a:sym typeface="Source Sans 3"/>
              </a:rPr>
              <a:t>Plenum</a:t>
            </a:r>
            <a:br>
              <a:rPr lang="de-DE" b="1"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Stellt Eure gemalten Gesellschaftsutopien vor. Platziert dabei Post </a:t>
            </a:r>
            <a:r>
              <a:rPr lang="de-DE" dirty="0" err="1">
                <a:solidFill>
                  <a:schemeClr val="dk1"/>
                </a:solidFill>
                <a:latin typeface="Source Sans 3"/>
                <a:ea typeface="Source Sans 3"/>
                <a:cs typeface="Source Sans 3"/>
                <a:sym typeface="Source Sans 3"/>
              </a:rPr>
              <a:t>Its</a:t>
            </a:r>
            <a:r>
              <a:rPr lang="de-DE" dirty="0">
                <a:solidFill>
                  <a:schemeClr val="dk1"/>
                </a:solidFill>
                <a:latin typeface="Source Sans 3"/>
                <a:ea typeface="Source Sans 3"/>
                <a:cs typeface="Source Sans 3"/>
                <a:sym typeface="Source Sans 3"/>
              </a:rPr>
              <a:t>  in den Bereichen des Impact-Diagramms, die zu eurer Collage passen. </a:t>
            </a:r>
            <a:endParaRPr lang="de-DE" b="1" dirty="0">
              <a:solidFill>
                <a:schemeClr val="dk1"/>
              </a:solidFill>
              <a:latin typeface="Source Sans 3"/>
              <a:ea typeface="Source Sans 3"/>
              <a:cs typeface="Source Sans 3"/>
              <a:sym typeface="Source Sans 3"/>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3"/>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2000" dirty="0"/>
              <a:t>Die Auseinandersetzung mit gesellschaftlichem Impact</a:t>
            </a:r>
          </a:p>
        </p:txBody>
      </p:sp>
      <p:sp>
        <p:nvSpPr>
          <p:cNvPr id="410" name="Google Shape;410;p43"/>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solidFill>
                  <a:schemeClr val="dk1"/>
                </a:solidFill>
              </a:rPr>
              <a:t>GESELLSCHAFTLICHER IMPACT</a:t>
            </a:r>
            <a:endParaRPr lang="de-DE" dirty="0"/>
          </a:p>
        </p:txBody>
      </p:sp>
      <p:sp>
        <p:nvSpPr>
          <p:cNvPr id="411" name="Google Shape;411;p43"/>
          <p:cNvSpPr txBox="1">
            <a:spLocks noGrp="1"/>
          </p:cNvSpPr>
          <p:nvPr>
            <p:ph type="body" idx="2"/>
          </p:nvPr>
        </p:nvSpPr>
        <p:spPr>
          <a:xfrm>
            <a:off x="257425" y="1565863"/>
            <a:ext cx="8635200" cy="3021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de-DE" dirty="0">
                <a:solidFill>
                  <a:schemeClr val="dk1"/>
                </a:solidFill>
              </a:rPr>
              <a:t>Mögliche Motivationen für die Auseinandersetzung mit dem gesellschaftlichen Impact der eigenen Forschung:</a:t>
            </a:r>
          </a:p>
          <a:p>
            <a:pPr marL="914400" lvl="1" indent="-330200" algn="l" rtl="0">
              <a:spcBef>
                <a:spcPts val="1000"/>
              </a:spcBef>
              <a:spcAft>
                <a:spcPts val="0"/>
              </a:spcAft>
              <a:buClr>
                <a:schemeClr val="dk1"/>
              </a:buClr>
              <a:buSzPts val="1600"/>
              <a:buChar char=":"/>
            </a:pPr>
            <a:r>
              <a:rPr lang="de-DE" dirty="0">
                <a:solidFill>
                  <a:schemeClr val="dk1"/>
                </a:solidFill>
              </a:rPr>
              <a:t>Individuell: Relevanz der eigenen Arbeit aufzeigen</a:t>
            </a:r>
          </a:p>
          <a:p>
            <a:pPr marL="914400" lvl="1" indent="-330200" algn="l" rtl="0">
              <a:spcBef>
                <a:spcPts val="1000"/>
              </a:spcBef>
              <a:spcAft>
                <a:spcPts val="0"/>
              </a:spcAft>
              <a:buClr>
                <a:schemeClr val="dk1"/>
              </a:buClr>
              <a:buSzPts val="1600"/>
              <a:buChar char=":"/>
            </a:pPr>
            <a:r>
              <a:rPr lang="de-DE" dirty="0">
                <a:solidFill>
                  <a:schemeClr val="dk1"/>
                </a:solidFill>
              </a:rPr>
              <a:t>Institutionell: (Finanzielle) Notwendigkeit der Außenkommunikation</a:t>
            </a:r>
          </a:p>
          <a:p>
            <a:pPr marL="914400" lvl="1" indent="-330200" algn="l" rtl="0">
              <a:spcBef>
                <a:spcPts val="1000"/>
              </a:spcBef>
              <a:spcAft>
                <a:spcPts val="1000"/>
              </a:spcAft>
              <a:buClr>
                <a:schemeClr val="dk1"/>
              </a:buClr>
              <a:buSzPts val="1600"/>
              <a:buChar char=":"/>
            </a:pPr>
            <a:r>
              <a:rPr lang="de-DE" dirty="0">
                <a:solidFill>
                  <a:schemeClr val="dk1"/>
                </a:solidFill>
              </a:rPr>
              <a:t>Idealistisch: Gesellschaftlichen Herausforderungen mithilfe von Wissenschaft lösen</a:t>
            </a:r>
            <a:endParaRPr lang="de-D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4" title="nikolett-emmert-lmVHpiGaoaU-unsplash.jpg"/>
          <p:cNvPicPr preferRelativeResize="0">
            <a:picLocks noGrp="1"/>
          </p:cNvPicPr>
          <p:nvPr>
            <p:ph type="pic" idx="2"/>
          </p:nvPr>
        </p:nvPicPr>
        <p:blipFill rotWithShape="1">
          <a:blip r:embed="rId3">
            <a:alphaModFix/>
          </a:blip>
          <a:srcRect l="13499" t="11306" r="14236" b="11306"/>
          <a:stretch/>
        </p:blipFill>
        <p:spPr>
          <a:xfrm>
            <a:off x="252000" y="252000"/>
            <a:ext cx="2850724" cy="2176076"/>
          </a:xfrm>
          <a:prstGeom prst="rect">
            <a:avLst/>
          </a:prstGeom>
        </p:spPr>
      </p:pic>
      <p:pic>
        <p:nvPicPr>
          <p:cNvPr id="417" name="Google Shape;417;p44" title="susan-q-yin-2JIvboGLeho-unsplash.jpg"/>
          <p:cNvPicPr preferRelativeResize="0">
            <a:picLocks noGrp="1"/>
          </p:cNvPicPr>
          <p:nvPr>
            <p:ph type="pic" idx="2"/>
          </p:nvPr>
        </p:nvPicPr>
        <p:blipFill rotWithShape="1">
          <a:blip r:embed="rId4">
            <a:alphaModFix/>
          </a:blip>
          <a:srcRect l="6278" r="6278"/>
          <a:stretch/>
        </p:blipFill>
        <p:spPr>
          <a:xfrm>
            <a:off x="3272641" y="252000"/>
            <a:ext cx="2850719" cy="2176076"/>
          </a:xfrm>
          <a:prstGeom prst="rect">
            <a:avLst/>
          </a:prstGeom>
        </p:spPr>
      </p:pic>
      <p:pic>
        <p:nvPicPr>
          <p:cNvPr id="418" name="Google Shape;418;p44" title="nicholas-doherty-pONBhDyOFoM-unsplash(1).jpg"/>
          <p:cNvPicPr preferRelativeResize="0">
            <a:picLocks noGrp="1"/>
          </p:cNvPicPr>
          <p:nvPr>
            <p:ph type="pic" idx="2"/>
          </p:nvPr>
        </p:nvPicPr>
        <p:blipFill rotWithShape="1">
          <a:blip r:embed="rId5">
            <a:alphaModFix/>
          </a:blip>
          <a:srcRect l="7555" r="7563"/>
          <a:stretch/>
        </p:blipFill>
        <p:spPr>
          <a:xfrm>
            <a:off x="6293282" y="252000"/>
            <a:ext cx="2850719" cy="2176078"/>
          </a:xfrm>
          <a:prstGeom prst="rect">
            <a:avLst/>
          </a:prstGeom>
        </p:spPr>
      </p:pic>
      <p:pic>
        <p:nvPicPr>
          <p:cNvPr id="419" name="Google Shape;419;p44" title="etactics-inc-g3PsF4_y7ZY-unsplash.jpg"/>
          <p:cNvPicPr preferRelativeResize="0">
            <a:picLocks noGrp="1"/>
          </p:cNvPicPr>
          <p:nvPr>
            <p:ph type="pic" idx="2"/>
          </p:nvPr>
        </p:nvPicPr>
        <p:blipFill rotWithShape="1">
          <a:blip r:embed="rId6">
            <a:alphaModFix/>
          </a:blip>
          <a:srcRect l="6339" r="6348"/>
          <a:stretch/>
        </p:blipFill>
        <p:spPr>
          <a:xfrm>
            <a:off x="252000" y="2662325"/>
            <a:ext cx="2850719" cy="2176076"/>
          </a:xfrm>
          <a:prstGeom prst="rect">
            <a:avLst/>
          </a:prstGeom>
        </p:spPr>
      </p:pic>
      <p:pic>
        <p:nvPicPr>
          <p:cNvPr id="420" name="Google Shape;420;p44" title="janosch-lino-snDUMdYF7o8-unsplash.jpg"/>
          <p:cNvPicPr preferRelativeResize="0">
            <a:picLocks noGrp="1"/>
          </p:cNvPicPr>
          <p:nvPr>
            <p:ph type="pic" idx="2"/>
          </p:nvPr>
        </p:nvPicPr>
        <p:blipFill rotWithShape="1">
          <a:blip r:embed="rId7">
            <a:alphaModFix/>
          </a:blip>
          <a:srcRect t="16062" b="33397"/>
          <a:stretch/>
        </p:blipFill>
        <p:spPr>
          <a:xfrm>
            <a:off x="3272641" y="2662325"/>
            <a:ext cx="2850719" cy="2176077"/>
          </a:xfrm>
          <a:prstGeom prst="rect">
            <a:avLst/>
          </a:prstGeom>
        </p:spPr>
      </p:pic>
      <p:pic>
        <p:nvPicPr>
          <p:cNvPr id="421" name="Google Shape;421;p44" title="thomas-kinto-RwTy_mIhwwc-unsplash.jpg"/>
          <p:cNvPicPr preferRelativeResize="0">
            <a:picLocks noGrp="1"/>
          </p:cNvPicPr>
          <p:nvPr>
            <p:ph type="pic" idx="2"/>
          </p:nvPr>
        </p:nvPicPr>
        <p:blipFill rotWithShape="1">
          <a:blip r:embed="rId8">
            <a:alphaModFix/>
          </a:blip>
          <a:srcRect l="13153" r="13160"/>
          <a:stretch/>
        </p:blipFill>
        <p:spPr>
          <a:xfrm>
            <a:off x="6293283" y="2662325"/>
            <a:ext cx="2850719" cy="2176076"/>
          </a:xfrm>
          <a:prstGeom prst="rect">
            <a:avLst/>
          </a:prstGeom>
        </p:spPr>
      </p:pic>
      <p:sp>
        <p:nvSpPr>
          <p:cNvPr id="422" name="Google Shape;422;p44"/>
          <p:cNvSpPr txBox="1">
            <a:spLocks noGrp="1"/>
          </p:cNvSpPr>
          <p:nvPr>
            <p:ph type="body" idx="3"/>
          </p:nvPr>
        </p:nvSpPr>
        <p:spPr>
          <a:xfrm>
            <a:off x="252000" y="1565500"/>
            <a:ext cx="2850600" cy="687600"/>
          </a:xfrm>
          <a:prstGeom prst="rect">
            <a:avLst/>
          </a:prstGeom>
          <a:solidFill>
            <a:schemeClr val="lt1"/>
          </a:solidFill>
          <a:ln>
            <a:noFill/>
          </a:ln>
        </p:spPr>
        <p:txBody>
          <a:bodyPr spcFirstLastPara="1" wrap="square" lIns="72000" tIns="72000" rIns="72000" bIns="72000" anchor="ctr" anchorCtr="0">
            <a:noAutofit/>
          </a:bodyPr>
          <a:lstStyle/>
          <a:p>
            <a:pPr marL="0" lvl="0" indent="0" algn="l" rtl="0">
              <a:lnSpc>
                <a:spcPct val="120000"/>
              </a:lnSpc>
              <a:spcBef>
                <a:spcPts val="1000"/>
              </a:spcBef>
              <a:spcAft>
                <a:spcPts val="1000"/>
              </a:spcAft>
              <a:buNone/>
            </a:pPr>
            <a:r>
              <a:rPr lang="de-DE" sz="1700" dirty="0">
                <a:solidFill>
                  <a:schemeClr val="dk1"/>
                </a:solidFill>
                <a:latin typeface="Kalam"/>
                <a:ea typeface="Kalam"/>
                <a:cs typeface="Kalam"/>
                <a:sym typeface="Kalam"/>
              </a:rPr>
              <a:t>Biodiversität erhalten</a:t>
            </a:r>
            <a:endParaRPr lang="de-DE" sz="500" dirty="0">
              <a:solidFill>
                <a:schemeClr val="dk1"/>
              </a:solidFill>
              <a:latin typeface="Kalam"/>
              <a:ea typeface="Kalam"/>
              <a:cs typeface="Kalam"/>
              <a:sym typeface="Kalam"/>
            </a:endParaRPr>
          </a:p>
        </p:txBody>
      </p:sp>
      <p:sp>
        <p:nvSpPr>
          <p:cNvPr id="423" name="Google Shape;423;p44"/>
          <p:cNvSpPr txBox="1">
            <a:spLocks noGrp="1"/>
          </p:cNvSpPr>
          <p:nvPr>
            <p:ph type="body" idx="3"/>
          </p:nvPr>
        </p:nvSpPr>
        <p:spPr>
          <a:xfrm>
            <a:off x="3272650" y="1565500"/>
            <a:ext cx="2559900" cy="687600"/>
          </a:xfrm>
          <a:prstGeom prst="rect">
            <a:avLst/>
          </a:prstGeom>
          <a:solidFill>
            <a:schemeClr val="lt1"/>
          </a:solidFill>
          <a:ln>
            <a:noFill/>
          </a:ln>
        </p:spPr>
        <p:txBody>
          <a:bodyPr spcFirstLastPara="1" wrap="square" lIns="72000" tIns="72000" rIns="72000" bIns="72000" anchor="ctr" anchorCtr="0">
            <a:noAutofit/>
          </a:bodyPr>
          <a:lstStyle/>
          <a:p>
            <a:pPr marL="0" lvl="0" indent="0" algn="l" rtl="0">
              <a:lnSpc>
                <a:spcPct val="120000"/>
              </a:lnSpc>
              <a:spcBef>
                <a:spcPts val="1000"/>
              </a:spcBef>
              <a:spcAft>
                <a:spcPts val="1000"/>
              </a:spcAft>
              <a:buNone/>
            </a:pPr>
            <a:r>
              <a:rPr lang="de-DE" sz="1700" dirty="0">
                <a:solidFill>
                  <a:schemeClr val="dk1"/>
                </a:solidFill>
                <a:latin typeface="Kalam"/>
                <a:ea typeface="Kalam"/>
                <a:cs typeface="Kalam"/>
                <a:sym typeface="Kalam"/>
              </a:rPr>
              <a:t>Vertrauen in Wissenschaft stärken</a:t>
            </a:r>
            <a:endParaRPr lang="de-DE" sz="500" dirty="0">
              <a:solidFill>
                <a:schemeClr val="dk1"/>
              </a:solidFill>
              <a:latin typeface="Kalam"/>
              <a:ea typeface="Kalam"/>
              <a:cs typeface="Kalam"/>
              <a:sym typeface="Kalam"/>
            </a:endParaRPr>
          </a:p>
        </p:txBody>
      </p:sp>
      <p:sp>
        <p:nvSpPr>
          <p:cNvPr id="424" name="Google Shape;424;p44"/>
          <p:cNvSpPr txBox="1">
            <a:spLocks noGrp="1"/>
          </p:cNvSpPr>
          <p:nvPr>
            <p:ph type="body" idx="3"/>
          </p:nvPr>
        </p:nvSpPr>
        <p:spPr>
          <a:xfrm>
            <a:off x="6293275" y="1565300"/>
            <a:ext cx="2169300" cy="687600"/>
          </a:xfrm>
          <a:prstGeom prst="rect">
            <a:avLst/>
          </a:prstGeom>
          <a:solidFill>
            <a:schemeClr val="lt1"/>
          </a:solidFill>
          <a:ln>
            <a:noFill/>
          </a:ln>
        </p:spPr>
        <p:txBody>
          <a:bodyPr spcFirstLastPara="1" wrap="square" lIns="72000" tIns="72000" rIns="72000" bIns="72000" anchor="ctr" anchorCtr="0">
            <a:noAutofit/>
          </a:bodyPr>
          <a:lstStyle/>
          <a:p>
            <a:pPr marL="0" lvl="0" indent="0" algn="l" rtl="0">
              <a:lnSpc>
                <a:spcPct val="120000"/>
              </a:lnSpc>
              <a:spcBef>
                <a:spcPts val="1000"/>
              </a:spcBef>
              <a:spcAft>
                <a:spcPts val="1000"/>
              </a:spcAft>
              <a:buNone/>
            </a:pPr>
            <a:r>
              <a:rPr lang="de-DE" sz="1700" dirty="0">
                <a:solidFill>
                  <a:schemeClr val="dk1"/>
                </a:solidFill>
                <a:latin typeface="Kalam"/>
                <a:ea typeface="Kalam"/>
                <a:cs typeface="Kalam"/>
                <a:sym typeface="Kalam"/>
              </a:rPr>
              <a:t>Nachhaltige Industrie antreiben</a:t>
            </a:r>
            <a:endParaRPr lang="de-DE" sz="500" dirty="0">
              <a:solidFill>
                <a:schemeClr val="dk1"/>
              </a:solidFill>
              <a:latin typeface="Kalam"/>
              <a:ea typeface="Kalam"/>
              <a:cs typeface="Kalam"/>
              <a:sym typeface="Kalam"/>
            </a:endParaRPr>
          </a:p>
        </p:txBody>
      </p:sp>
      <p:sp>
        <p:nvSpPr>
          <p:cNvPr id="425" name="Google Shape;425;p44"/>
          <p:cNvSpPr txBox="1">
            <a:spLocks noGrp="1"/>
          </p:cNvSpPr>
          <p:nvPr>
            <p:ph type="subTitle" idx="1"/>
          </p:nvPr>
        </p:nvSpPr>
        <p:spPr>
          <a:xfrm>
            <a:off x="252000" y="3975625"/>
            <a:ext cx="2289300" cy="687600"/>
          </a:xfrm>
          <a:prstGeom prst="rect">
            <a:avLst/>
          </a:prstGeom>
          <a:solidFill>
            <a:schemeClr val="lt1"/>
          </a:solidFill>
          <a:ln>
            <a:noFill/>
          </a:ln>
        </p:spPr>
        <p:txBody>
          <a:bodyPr spcFirstLastPara="1" wrap="square" lIns="72000" tIns="72000" rIns="72000" bIns="72000" anchor="ctr" anchorCtr="0">
            <a:noAutofit/>
          </a:bodyPr>
          <a:lstStyle/>
          <a:p>
            <a:pPr marL="0" lvl="0" indent="0" algn="l" rtl="0">
              <a:lnSpc>
                <a:spcPct val="120000"/>
              </a:lnSpc>
              <a:spcBef>
                <a:spcPts val="1000"/>
              </a:spcBef>
              <a:spcAft>
                <a:spcPts val="1000"/>
              </a:spcAft>
              <a:buNone/>
            </a:pPr>
            <a:r>
              <a:rPr lang="de-DE" sz="1700" dirty="0">
                <a:solidFill>
                  <a:schemeClr val="dk1"/>
                </a:solidFill>
                <a:latin typeface="Kalam"/>
                <a:ea typeface="Kalam"/>
                <a:cs typeface="Kalam"/>
                <a:sym typeface="Kalam"/>
              </a:rPr>
              <a:t>Gesundheitsversorgung gewährleisten</a:t>
            </a:r>
            <a:endParaRPr lang="de-DE" sz="500" dirty="0">
              <a:solidFill>
                <a:schemeClr val="dk1"/>
              </a:solidFill>
              <a:latin typeface="Kalam"/>
              <a:ea typeface="Kalam"/>
              <a:cs typeface="Kalam"/>
              <a:sym typeface="Kalam"/>
            </a:endParaRPr>
          </a:p>
        </p:txBody>
      </p:sp>
      <p:sp>
        <p:nvSpPr>
          <p:cNvPr id="426" name="Google Shape;426;p44"/>
          <p:cNvSpPr txBox="1">
            <a:spLocks noGrp="1"/>
          </p:cNvSpPr>
          <p:nvPr>
            <p:ph type="body" idx="3"/>
          </p:nvPr>
        </p:nvSpPr>
        <p:spPr>
          <a:xfrm>
            <a:off x="3272650" y="3975625"/>
            <a:ext cx="2355300" cy="687600"/>
          </a:xfrm>
          <a:prstGeom prst="rect">
            <a:avLst/>
          </a:prstGeom>
          <a:solidFill>
            <a:schemeClr val="lt1"/>
          </a:solidFill>
          <a:ln>
            <a:noFill/>
          </a:ln>
        </p:spPr>
        <p:txBody>
          <a:bodyPr spcFirstLastPara="1" wrap="square" lIns="72000" tIns="72000" rIns="72000" bIns="72000" anchor="ctr" anchorCtr="0">
            <a:noAutofit/>
          </a:bodyPr>
          <a:lstStyle/>
          <a:p>
            <a:pPr marL="0" lvl="0" indent="0" algn="l" rtl="0">
              <a:lnSpc>
                <a:spcPct val="120000"/>
              </a:lnSpc>
              <a:spcBef>
                <a:spcPts val="1000"/>
              </a:spcBef>
              <a:spcAft>
                <a:spcPts val="1000"/>
              </a:spcAft>
              <a:buNone/>
            </a:pPr>
            <a:r>
              <a:rPr lang="de-DE" sz="1700" dirty="0">
                <a:solidFill>
                  <a:schemeClr val="dk1"/>
                </a:solidFill>
                <a:latin typeface="Kalam"/>
                <a:ea typeface="Kalam"/>
                <a:cs typeface="Kalam"/>
                <a:sym typeface="Kalam"/>
              </a:rPr>
              <a:t>Integrierte Gesellschaft fördern</a:t>
            </a:r>
            <a:endParaRPr lang="de-DE" sz="500" dirty="0">
              <a:solidFill>
                <a:schemeClr val="dk1"/>
              </a:solidFill>
              <a:latin typeface="Kalam"/>
              <a:ea typeface="Kalam"/>
              <a:cs typeface="Kalam"/>
              <a:sym typeface="Kalam"/>
            </a:endParaRPr>
          </a:p>
        </p:txBody>
      </p:sp>
      <p:sp>
        <p:nvSpPr>
          <p:cNvPr id="427" name="Google Shape;427;p44"/>
          <p:cNvSpPr txBox="1">
            <a:spLocks noGrp="1"/>
          </p:cNvSpPr>
          <p:nvPr>
            <p:ph type="body" idx="3"/>
          </p:nvPr>
        </p:nvSpPr>
        <p:spPr>
          <a:xfrm>
            <a:off x="6293275" y="3942025"/>
            <a:ext cx="2684700" cy="721200"/>
          </a:xfrm>
          <a:prstGeom prst="rect">
            <a:avLst/>
          </a:prstGeom>
          <a:solidFill>
            <a:schemeClr val="lt1"/>
          </a:solidFill>
          <a:ln>
            <a:noFill/>
          </a:ln>
        </p:spPr>
        <p:txBody>
          <a:bodyPr spcFirstLastPara="1" wrap="square" lIns="72000" tIns="72000" rIns="72000" bIns="72000" anchor="ctr" anchorCtr="0">
            <a:noAutofit/>
          </a:bodyPr>
          <a:lstStyle/>
          <a:p>
            <a:pPr marL="0" lvl="0" indent="0" algn="l" rtl="0">
              <a:lnSpc>
                <a:spcPct val="120000"/>
              </a:lnSpc>
              <a:spcBef>
                <a:spcPts val="1000"/>
              </a:spcBef>
              <a:spcAft>
                <a:spcPts val="1000"/>
              </a:spcAft>
              <a:buNone/>
            </a:pPr>
            <a:r>
              <a:rPr lang="de-DE" sz="1700" dirty="0">
                <a:solidFill>
                  <a:schemeClr val="dk1"/>
                </a:solidFill>
                <a:latin typeface="Kalam"/>
                <a:ea typeface="Kalam"/>
                <a:cs typeface="Kalam"/>
                <a:sym typeface="Kalam"/>
              </a:rPr>
              <a:t>Menschzentrierte Mobilität gestalten</a:t>
            </a:r>
            <a:endParaRPr lang="de-DE" sz="500" dirty="0">
              <a:solidFill>
                <a:schemeClr val="dk1"/>
              </a:solidFill>
              <a:latin typeface="Kalam"/>
              <a:ea typeface="Kalam"/>
              <a:cs typeface="Kalam"/>
              <a:sym typeface="Kala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32"/>
        <p:cNvGrpSpPr/>
        <p:nvPr/>
      </p:nvGrpSpPr>
      <p:grpSpPr>
        <a:xfrm>
          <a:off x="0" y="0"/>
          <a:ext cx="0" cy="0"/>
          <a:chOff x="0" y="0"/>
          <a:chExt cx="0" cy="0"/>
        </a:xfrm>
      </p:grpSpPr>
      <p:sp>
        <p:nvSpPr>
          <p:cNvPr id="433" name="Google Shape;433;p4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Impact-Ziel formulieren</a:t>
            </a:r>
          </a:p>
        </p:txBody>
      </p:sp>
      <p:sp>
        <p:nvSpPr>
          <p:cNvPr id="434" name="Google Shape;434;p45"/>
          <p:cNvSpPr txBox="1">
            <a:spLocks noGrp="1"/>
          </p:cNvSpPr>
          <p:nvPr>
            <p:ph type="subTitle" idx="1"/>
          </p:nvPr>
        </p:nvSpPr>
        <p:spPr>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DE" dirty="0"/>
              <a:t>ÜBUNG</a:t>
            </a:r>
          </a:p>
        </p:txBody>
      </p:sp>
      <p:sp>
        <p:nvSpPr>
          <p:cNvPr id="436" name="Google Shape;436;p45"/>
          <p:cNvSpPr txBox="1">
            <a:spLocks noGrp="1"/>
          </p:cNvSpPr>
          <p:nvPr>
            <p:ph type="body" idx="2"/>
          </p:nvPr>
        </p:nvSpPr>
        <p:spPr>
          <a:prstGeom prst="rect">
            <a:avLst/>
          </a:prstGeom>
          <a:noFill/>
          <a:ln>
            <a:noFill/>
          </a:ln>
        </p:spPr>
        <p:txBody>
          <a:bodyPr spcFirstLastPara="1" wrap="square" lIns="91425" tIns="91425" rIns="91425" bIns="91425" anchor="ctr" anchorCtr="0">
            <a:noAutofit/>
          </a:bodyPr>
          <a:lstStyle/>
          <a:p>
            <a:pPr marL="360000" lvl="0" indent="-317500" algn="l" rtl="0">
              <a:lnSpc>
                <a:spcPct val="115000"/>
              </a:lnSpc>
              <a:spcBef>
                <a:spcPts val="0"/>
              </a:spcBef>
              <a:spcAft>
                <a:spcPts val="600"/>
              </a:spcAft>
              <a:buClr>
                <a:schemeClr val="dk1"/>
              </a:buClr>
              <a:buSzPts val="1400"/>
              <a:buFont typeface="Roboto"/>
              <a:buChar char=":"/>
            </a:pPr>
            <a:r>
              <a:rPr lang="de-DE" b="1" dirty="0">
                <a:solidFill>
                  <a:schemeClr val="dk1"/>
                </a:solidFill>
                <a:latin typeface="Source Sans 3"/>
                <a:ea typeface="Source Sans 3"/>
                <a:cs typeface="Source Sans 3"/>
                <a:sym typeface="Source Sans 3"/>
              </a:rPr>
              <a:t>5 Minuten Einzelarbeit</a:t>
            </a:r>
            <a:br>
              <a:rPr lang="de-DE" b="1"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Formuliere basierend auf der Impact-Leinwand und Eurer Verortung im Impact-Diagramm Dein individuelles Impact-Ziel. Halte es sowohl in Deinem Impact-Plan als auch auf einer Moderationskarte fest und klebe diese an Eure Impact-Leinwand.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Impact-Ziel formulieren</a:t>
            </a:r>
          </a:p>
        </p:txBody>
      </p:sp>
      <p:sp>
        <p:nvSpPr>
          <p:cNvPr id="442" name="Google Shape;442;p46"/>
          <p:cNvSpPr txBox="1">
            <a:spLocks noGrp="1"/>
          </p:cNvSpPr>
          <p:nvPr>
            <p:ph type="subTitle" idx="1"/>
          </p:nvPr>
        </p:nvSpPr>
        <p:spPr>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de-DE" dirty="0"/>
              <a:t>ÜBUNG</a:t>
            </a:r>
          </a:p>
        </p:txBody>
      </p:sp>
      <p:sp>
        <p:nvSpPr>
          <p:cNvPr id="443" name="Google Shape;443;p46"/>
          <p:cNvSpPr txBox="1">
            <a:spLocks noGrp="1"/>
          </p:cNvSpPr>
          <p:nvPr>
            <p:ph type="body" idx="4294967295"/>
          </p:nvPr>
        </p:nvSpPr>
        <p:spPr>
          <a:xfrm>
            <a:off x="4873027" y="527050"/>
            <a:ext cx="3836987" cy="4089400"/>
          </a:xfrm>
          <a:prstGeom prst="rect">
            <a:avLst/>
          </a:prstGeom>
          <a:noFill/>
          <a:ln>
            <a:noFill/>
          </a:ln>
        </p:spPr>
        <p:txBody>
          <a:bodyPr spcFirstLastPara="1" wrap="square" lIns="91425" tIns="91425" rIns="91425" bIns="91425" anchor="ctr" anchorCtr="0">
            <a:noAutofit/>
          </a:bodyPr>
          <a:lstStyle/>
          <a:p>
            <a:pPr marL="457200" lvl="0" indent="-317500" algn="l" rtl="0">
              <a:lnSpc>
                <a:spcPct val="115000"/>
              </a:lnSpc>
              <a:spcBef>
                <a:spcPts val="0"/>
              </a:spcBef>
              <a:spcAft>
                <a:spcPts val="600"/>
              </a:spcAft>
              <a:buClr>
                <a:schemeClr val="dk1"/>
              </a:buClr>
              <a:buSzPts val="1400"/>
              <a:buFont typeface="Calibri"/>
              <a:buChar char=":"/>
            </a:pPr>
            <a:r>
              <a:rPr lang="de-DE" b="1" dirty="0">
                <a:solidFill>
                  <a:schemeClr val="dk1"/>
                </a:solidFill>
                <a:latin typeface="Source Sans 3" panose="020B0303030403020204" pitchFamily="34" charset="0"/>
                <a:ea typeface="Calibri"/>
                <a:cs typeface="Calibri"/>
                <a:sym typeface="Calibri"/>
              </a:rPr>
              <a:t>5 Minuten Einzelarbeit</a:t>
            </a:r>
            <a:br>
              <a:rPr lang="de-DE" b="1" dirty="0">
                <a:solidFill>
                  <a:schemeClr val="dk1"/>
                </a:solidFill>
                <a:latin typeface="Source Sans 3" panose="020B0303030403020204" pitchFamily="34" charset="0"/>
                <a:ea typeface="Calibri"/>
                <a:cs typeface="Calibri"/>
                <a:sym typeface="Calibri"/>
              </a:rPr>
            </a:br>
            <a:r>
              <a:rPr lang="de-DE" dirty="0">
                <a:solidFill>
                  <a:schemeClr val="dk1"/>
                </a:solidFill>
                <a:latin typeface="Source Sans 3" panose="020B0303030403020204" pitchFamily="34" charset="0"/>
                <a:ea typeface="Calibri"/>
                <a:cs typeface="Calibri"/>
                <a:sym typeface="Calibri"/>
              </a:rPr>
              <a:t>Formuliere basierend auf der Impact Leinwand und Eurer Verortung im Impact-Diagramm Dein individuelles Impact-Ziel. Halte es auf einer </a:t>
            </a:r>
            <a:r>
              <a:rPr lang="de-DE" dirty="0" err="1">
                <a:solidFill>
                  <a:schemeClr val="dk1"/>
                </a:solidFill>
                <a:latin typeface="Source Sans 3" panose="020B0303030403020204" pitchFamily="34" charset="0"/>
                <a:ea typeface="Calibri"/>
                <a:cs typeface="Calibri"/>
                <a:sym typeface="Calibri"/>
              </a:rPr>
              <a:t>Sticky</a:t>
            </a:r>
            <a:r>
              <a:rPr lang="de-DE" dirty="0">
                <a:solidFill>
                  <a:schemeClr val="dk1"/>
                </a:solidFill>
                <a:latin typeface="Source Sans 3" panose="020B0303030403020204" pitchFamily="34" charset="0"/>
                <a:ea typeface="Calibri"/>
                <a:cs typeface="Calibri"/>
                <a:sym typeface="Calibri"/>
              </a:rPr>
              <a:t> Note fest und hefte diese an Eure Impact-Leinwand.</a:t>
            </a:r>
            <a:endParaRPr lang="de-DE" b="1" dirty="0">
              <a:solidFill>
                <a:schemeClr val="dk1"/>
              </a:solidFill>
              <a:latin typeface="Source Sans 3" panose="020B0303030403020204" pitchFamily="34" charset="0"/>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ctrTitle"/>
          </p:nvPr>
        </p:nvSpPr>
        <p:spPr>
          <a:xfrm>
            <a:off x="1077335" y="2704500"/>
            <a:ext cx="3433200" cy="63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DE" dirty="0"/>
              <a:t>Pause </a:t>
            </a:r>
          </a:p>
        </p:txBody>
      </p:sp>
      <p:sp>
        <p:nvSpPr>
          <p:cNvPr id="449" name="Google Shape;449;p47"/>
          <p:cNvSpPr txBox="1">
            <a:spLocks noGrp="1"/>
          </p:cNvSpPr>
          <p:nvPr>
            <p:ph type="subTitle" idx="1"/>
          </p:nvPr>
        </p:nvSpPr>
        <p:spPr>
          <a:xfrm>
            <a:off x="1077335" y="3609600"/>
            <a:ext cx="5359500" cy="635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de-DE" dirty="0"/>
              <a:t>Frische Luft und Kekse</a:t>
            </a:r>
          </a:p>
        </p:txBody>
      </p:sp>
      <p:sp>
        <p:nvSpPr>
          <p:cNvPr id="450" name="Google Shape;450;p47"/>
          <p:cNvSpPr txBox="1"/>
          <p:nvPr/>
        </p:nvSpPr>
        <p:spPr>
          <a:xfrm>
            <a:off x="4847080" y="2704500"/>
            <a:ext cx="1726500" cy="6354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r>
              <a:rPr lang="de-DE" sz="2000" b="1" dirty="0">
                <a:latin typeface="Calibri"/>
                <a:ea typeface="Calibri"/>
                <a:cs typeface="Calibri"/>
                <a:sym typeface="Calibri"/>
              </a:rPr>
              <a:t>15</a:t>
            </a:r>
            <a:r>
              <a:rPr lang="de-DE" sz="2000" b="1" dirty="0">
                <a:solidFill>
                  <a:srgbClr val="000000"/>
                </a:solidFill>
                <a:latin typeface="Calibri"/>
                <a:ea typeface="Calibri"/>
                <a:cs typeface="Calibri"/>
                <a:sym typeface="Calibri"/>
              </a:rPr>
              <a:t> min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8"/>
          <p:cNvSpPr txBox="1">
            <a:spLocks noGrp="1"/>
          </p:cNvSpPr>
          <p:nvPr>
            <p:ph type="subTitle" idx="1"/>
          </p:nvPr>
        </p:nvSpPr>
        <p:spPr>
          <a:xfrm>
            <a:off x="1692000" y="4586400"/>
            <a:ext cx="7452000" cy="557100"/>
          </a:xfrm>
          <a:prstGeom prst="rect">
            <a:avLst/>
          </a:prstGeom>
        </p:spPr>
        <p:txBody>
          <a:bodyPr spcFirstLastPara="1" wrap="square" lIns="252000" tIns="252000" rIns="252000" bIns="252000" anchor="ctr" anchorCtr="0">
            <a:noAutofit/>
          </a:bodyPr>
          <a:lstStyle/>
          <a:p>
            <a:pPr marL="0" lvl="0" indent="0" algn="l" rtl="0">
              <a:spcBef>
                <a:spcPts val="0"/>
              </a:spcBef>
              <a:spcAft>
                <a:spcPts val="0"/>
              </a:spcAft>
              <a:buNone/>
            </a:pPr>
            <a:r>
              <a:rPr lang="de-DE" dirty="0"/>
              <a:t>Jack </a:t>
            </a:r>
            <a:r>
              <a:rPr lang="de-DE" dirty="0" err="1"/>
              <a:t>Spaapen</a:t>
            </a:r>
            <a:r>
              <a:rPr lang="de-DE" dirty="0"/>
              <a:t> &amp; Leonie van </a:t>
            </a:r>
            <a:r>
              <a:rPr lang="de-DE" dirty="0" err="1"/>
              <a:t>Drooge</a:t>
            </a:r>
            <a:r>
              <a:rPr lang="de-DE" dirty="0"/>
              <a:t> (2011): </a:t>
            </a:r>
            <a:r>
              <a:rPr lang="de-DE" dirty="0" err="1"/>
              <a:t>Introducing</a:t>
            </a:r>
            <a:r>
              <a:rPr lang="de-DE" dirty="0"/>
              <a:t> ‘</a:t>
            </a:r>
            <a:r>
              <a:rPr lang="de-DE" dirty="0" err="1"/>
              <a:t>productive</a:t>
            </a:r>
            <a:r>
              <a:rPr lang="de-DE" dirty="0"/>
              <a:t> </a:t>
            </a:r>
            <a:r>
              <a:rPr lang="de-DE" dirty="0" err="1"/>
              <a:t>interactions</a:t>
            </a:r>
            <a:r>
              <a:rPr lang="de-DE" dirty="0"/>
              <a:t>’ in social </a:t>
            </a:r>
            <a:r>
              <a:rPr lang="de-DE" dirty="0" err="1"/>
              <a:t>impact</a:t>
            </a:r>
            <a:r>
              <a:rPr lang="de-DE" dirty="0"/>
              <a:t> </a:t>
            </a:r>
            <a:r>
              <a:rPr lang="de-DE" dirty="0" err="1"/>
              <a:t>assessment</a:t>
            </a:r>
            <a:r>
              <a:rPr lang="de-DE" dirty="0"/>
              <a:t>. Research Evaluation, Oxford University Press, vol. 20(3). [Übers. d. Verf.]</a:t>
            </a:r>
          </a:p>
        </p:txBody>
      </p:sp>
      <p:sp>
        <p:nvSpPr>
          <p:cNvPr id="456" name="Google Shape;456;p48"/>
          <p:cNvSpPr txBox="1">
            <a:spLocks noGrp="1"/>
          </p:cNvSpPr>
          <p:nvPr>
            <p:ph type="title"/>
          </p:nvPr>
        </p:nvSpPr>
        <p:spPr>
          <a:xfrm>
            <a:off x="1431600" y="1565500"/>
            <a:ext cx="6577500" cy="1524900"/>
          </a:xfrm>
          <a:prstGeom prst="rect">
            <a:avLst/>
          </a:prstGeom>
        </p:spPr>
        <p:txBody>
          <a:bodyPr spcFirstLastPara="1" wrap="square" lIns="252000" tIns="252000" rIns="252000" bIns="252000" anchor="t" anchorCtr="0">
            <a:spAutoFit/>
          </a:bodyPr>
          <a:lstStyle/>
          <a:p>
            <a:pPr marL="0" lvl="0" indent="0" algn="l" rtl="0">
              <a:spcBef>
                <a:spcPts val="0"/>
              </a:spcBef>
              <a:spcAft>
                <a:spcPts val="0"/>
              </a:spcAft>
              <a:buNone/>
            </a:pPr>
            <a:r>
              <a:rPr lang="de-DE" dirty="0"/>
              <a:t>„Um gesellschaftlichen Impact zu erzielen, muss Forschung sowohl disziplinäre als auch fachliche und gesellschaftliche Grenzen überwinden.“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p:nvPr/>
        </p:nvSpPr>
        <p:spPr>
          <a:xfrm>
            <a:off x="4572000" y="254900"/>
            <a:ext cx="4320000" cy="4586400"/>
          </a:xfrm>
          <a:prstGeom prst="rect">
            <a:avLst/>
          </a:prstGeom>
          <a:solidFill>
            <a:srgbClr val="FF9B8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de-DE" dirty="0"/>
          </a:p>
        </p:txBody>
      </p:sp>
      <p:sp>
        <p:nvSpPr>
          <p:cNvPr id="156" name="Google Shape;156;p22"/>
          <p:cNvSpPr txBox="1"/>
          <p:nvPr/>
        </p:nvSpPr>
        <p:spPr>
          <a:xfrm>
            <a:off x="843625" y="56605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de-DE" sz="3200" b="1" dirty="0">
              <a:solidFill>
                <a:schemeClr val="dk1"/>
              </a:solidFill>
              <a:latin typeface="Roboto"/>
              <a:ea typeface="Roboto"/>
              <a:cs typeface="Roboto"/>
              <a:sym typeface="Roboto"/>
            </a:endParaRPr>
          </a:p>
        </p:txBody>
      </p:sp>
      <p:sp>
        <p:nvSpPr>
          <p:cNvPr id="157" name="Google Shape;157;p22"/>
          <p:cNvSpPr txBox="1">
            <a:spLocks noGrp="1"/>
          </p:cNvSpPr>
          <p:nvPr>
            <p:ph type="title" idx="4294967295"/>
          </p:nvPr>
        </p:nvSpPr>
        <p:spPr>
          <a:xfrm>
            <a:off x="4956375" y="1934850"/>
            <a:ext cx="3737700" cy="6369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1000"/>
              </a:spcAft>
              <a:buNone/>
            </a:pPr>
            <a:r>
              <a:rPr lang="de-DE" dirty="0"/>
              <a:t>Die zentrale Organisation für Wissenschaftskommunikation in Deutschland</a:t>
            </a:r>
          </a:p>
        </p:txBody>
      </p:sp>
      <p:sp>
        <p:nvSpPr>
          <p:cNvPr id="158" name="Google Shape;158;p22"/>
          <p:cNvSpPr txBox="1">
            <a:spLocks noGrp="1"/>
          </p:cNvSpPr>
          <p:nvPr>
            <p:ph type="body" idx="1"/>
          </p:nvPr>
        </p:nvSpPr>
        <p:spPr>
          <a:xfrm>
            <a:off x="4956375" y="1733699"/>
            <a:ext cx="3837000" cy="479661"/>
          </a:xfrm>
          <a:prstGeom prst="rect">
            <a:avLst/>
          </a:prstGeom>
        </p:spPr>
        <p:txBody>
          <a:bodyPr spcFirstLastPara="1" wrap="square" lIns="91425" tIns="91425" rIns="91425" bIns="91425" anchor="ctr" anchorCtr="0">
            <a:normAutofit/>
          </a:bodyPr>
          <a:lstStyle/>
          <a:p>
            <a:pPr marL="0" lvl="0" indent="0" algn="l" rtl="0">
              <a:spcBef>
                <a:spcPts val="0"/>
              </a:spcBef>
              <a:spcAft>
                <a:spcPts val="600"/>
              </a:spcAft>
              <a:buNone/>
            </a:pPr>
            <a:r>
              <a:rPr lang="de-DE" sz="1000" dirty="0">
                <a:latin typeface="JetBrains Mono Light"/>
                <a:ea typeface="JetBrains Mono Light"/>
                <a:cs typeface="JetBrains Mono Light"/>
                <a:sym typeface="JetBrains Mono Light"/>
              </a:rPr>
              <a:t>WISSENSCHAFT IM DIALOG</a:t>
            </a:r>
          </a:p>
        </p:txBody>
      </p:sp>
      <p:pic>
        <p:nvPicPr>
          <p:cNvPr id="159" name="Google Shape;159;p22" title="2024_MSWi_Freiheit_10_Genetic_Pinball_008_HR.jpg"/>
          <p:cNvPicPr preferRelativeResize="0"/>
          <p:nvPr/>
        </p:nvPicPr>
        <p:blipFill rotWithShape="1">
          <a:blip r:embed="rId3">
            <a:alphaModFix/>
          </a:blip>
          <a:srcRect l="12380" r="24841"/>
          <a:stretch/>
        </p:blipFill>
        <p:spPr>
          <a:xfrm>
            <a:off x="252000" y="252000"/>
            <a:ext cx="4320000" cy="4586424"/>
          </a:xfrm>
          <a:prstGeom prst="rect">
            <a:avLst/>
          </a:prstGeom>
          <a:noFill/>
          <a:ln>
            <a:noFill/>
          </a:ln>
        </p:spPr>
      </p:pic>
      <p:sp>
        <p:nvSpPr>
          <p:cNvPr id="160" name="Google Shape;160;p22"/>
          <p:cNvSpPr txBox="1">
            <a:spLocks noGrp="1"/>
          </p:cNvSpPr>
          <p:nvPr>
            <p:ph type="subTitle" idx="1"/>
          </p:nvPr>
        </p:nvSpPr>
        <p:spPr>
          <a:xfrm rot="-5400000">
            <a:off x="3013650" y="3280075"/>
            <a:ext cx="28542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700" dirty="0">
                <a:solidFill>
                  <a:schemeClr val="lt1"/>
                </a:solidFill>
                <a:latin typeface="Calibri"/>
                <a:ea typeface="Calibri"/>
                <a:cs typeface="Calibri"/>
                <a:sym typeface="Calibri"/>
              </a:rPr>
              <a:t>© Ilja C. Hendel / </a:t>
            </a:r>
            <a:r>
              <a:rPr lang="de-DE" sz="700" dirty="0" err="1">
                <a:solidFill>
                  <a:schemeClr val="lt1"/>
                </a:solidFill>
                <a:latin typeface="Calibri"/>
                <a:ea typeface="Calibri"/>
                <a:cs typeface="Calibri"/>
                <a:sym typeface="Calibri"/>
              </a:rPr>
              <a:t>WiD</a:t>
            </a:r>
            <a:endParaRPr lang="de-DE" sz="700" dirty="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9"/>
          <p:cNvSpPr txBox="1">
            <a:spLocks noGrp="1"/>
          </p:cNvSpPr>
          <p:nvPr>
            <p:ph type="title"/>
          </p:nvPr>
        </p:nvSpPr>
        <p:spPr>
          <a:xfrm>
            <a:off x="252000" y="842400"/>
            <a:ext cx="7100400" cy="47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000"/>
              <a:buNone/>
            </a:pPr>
            <a:r>
              <a:rPr lang="de-DE" sz="2000" dirty="0"/>
              <a:t>Was ist Wissenschaftskommunikation?</a:t>
            </a:r>
          </a:p>
        </p:txBody>
      </p:sp>
      <p:sp>
        <p:nvSpPr>
          <p:cNvPr id="462" name="Google Shape;462;p49"/>
          <p:cNvSpPr txBox="1"/>
          <p:nvPr/>
        </p:nvSpPr>
        <p:spPr>
          <a:xfrm>
            <a:off x="311700" y="4360050"/>
            <a:ext cx="4260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lang="de-DE" sz="1200" b="0" i="0" u="none" strike="noStrike" cap="none" dirty="0">
              <a:solidFill>
                <a:srgbClr val="000000"/>
              </a:solidFill>
              <a:latin typeface="Arial"/>
              <a:ea typeface="Arial"/>
              <a:cs typeface="Arial"/>
              <a:sym typeface="Arial"/>
            </a:endParaRPr>
          </a:p>
        </p:txBody>
      </p:sp>
      <p:sp>
        <p:nvSpPr>
          <p:cNvPr id="463" name="Google Shape;463;p49"/>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DE" dirty="0"/>
              <a:t>EINFÜHRUNG IN DIE WISSENSCHAFTSKOMMUNIKATION</a:t>
            </a:r>
          </a:p>
        </p:txBody>
      </p:sp>
      <p:sp>
        <p:nvSpPr>
          <p:cNvPr id="464" name="Google Shape;464;p49"/>
          <p:cNvSpPr txBox="1"/>
          <p:nvPr/>
        </p:nvSpPr>
        <p:spPr>
          <a:xfrm>
            <a:off x="7144300" y="4612025"/>
            <a:ext cx="17484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chemeClr val="dk1"/>
              </a:buClr>
              <a:buSzPts val="1100"/>
              <a:buFont typeface="Arial"/>
              <a:buNone/>
            </a:pPr>
            <a:r>
              <a:rPr lang="de-DE" sz="700" b="0" i="0" u="none" strike="noStrike" cap="none" dirty="0">
                <a:solidFill>
                  <a:srgbClr val="B7B7B7"/>
                </a:solidFill>
                <a:latin typeface="JetBrains Mono"/>
                <a:ea typeface="JetBrains Mono"/>
                <a:cs typeface="JetBrains Mono"/>
                <a:sym typeface="JetBrains Mono"/>
              </a:rPr>
              <a:t>Schäfer (201</a:t>
            </a:r>
            <a:r>
              <a:rPr lang="de-DE" sz="700" dirty="0">
                <a:solidFill>
                  <a:srgbClr val="B7B7B7"/>
                </a:solidFill>
                <a:latin typeface="JetBrains Mono"/>
                <a:ea typeface="JetBrains Mono"/>
                <a:cs typeface="JetBrains Mono"/>
                <a:sym typeface="JetBrains Mono"/>
              </a:rPr>
              <a:t>7</a:t>
            </a:r>
            <a:r>
              <a:rPr lang="de-DE" sz="700" b="0" i="0" u="none" strike="noStrike" cap="none" dirty="0">
                <a:solidFill>
                  <a:srgbClr val="B7B7B7"/>
                </a:solidFill>
                <a:latin typeface="JetBrains Mono"/>
                <a:ea typeface="JetBrains Mono"/>
                <a:cs typeface="JetBrains Mono"/>
                <a:sym typeface="JetBrains Mono"/>
              </a:rPr>
              <a:t>)</a:t>
            </a:r>
          </a:p>
        </p:txBody>
      </p:sp>
      <p:sp>
        <p:nvSpPr>
          <p:cNvPr id="465" name="Google Shape;465;p49"/>
          <p:cNvSpPr txBox="1"/>
          <p:nvPr/>
        </p:nvSpPr>
        <p:spPr>
          <a:xfrm>
            <a:off x="3639002" y="1466925"/>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Wissenschafts-</a:t>
            </a:r>
            <a:br>
              <a:rPr lang="de-DE" dirty="0">
                <a:solidFill>
                  <a:schemeClr val="dk1"/>
                </a:solidFill>
                <a:latin typeface="Source Sans 3"/>
                <a:ea typeface="Source Sans 3"/>
                <a:cs typeface="Source Sans 3"/>
                <a:sym typeface="Source Sans 3"/>
              </a:rPr>
            </a:br>
            <a:r>
              <a:rPr lang="de-DE" dirty="0" err="1">
                <a:solidFill>
                  <a:schemeClr val="dk1"/>
                </a:solidFill>
                <a:latin typeface="Source Sans 3"/>
                <a:ea typeface="Source Sans 3"/>
                <a:cs typeface="Source Sans 3"/>
                <a:sym typeface="Source Sans 3"/>
              </a:rPr>
              <a:t>kommunikation</a:t>
            </a:r>
            <a:endParaRPr lang="de-DE" dirty="0">
              <a:solidFill>
                <a:schemeClr val="dk1"/>
              </a:solidFill>
              <a:latin typeface="Source Sans 3"/>
              <a:ea typeface="Source Sans 3"/>
              <a:cs typeface="Source Sans 3"/>
              <a:sym typeface="Source Sans 3"/>
            </a:endParaRPr>
          </a:p>
        </p:txBody>
      </p:sp>
      <p:sp>
        <p:nvSpPr>
          <p:cNvPr id="466" name="Google Shape;466;p49"/>
          <p:cNvSpPr txBox="1"/>
          <p:nvPr/>
        </p:nvSpPr>
        <p:spPr>
          <a:xfrm>
            <a:off x="1380990" y="2531309"/>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Externe </a:t>
            </a:r>
            <a:br>
              <a:rPr lang="de-DE"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Wissenschafts-</a:t>
            </a:r>
            <a:br>
              <a:rPr lang="de-DE" dirty="0">
                <a:solidFill>
                  <a:schemeClr val="dk1"/>
                </a:solidFill>
                <a:latin typeface="Source Sans 3"/>
                <a:ea typeface="Source Sans 3"/>
                <a:cs typeface="Source Sans 3"/>
                <a:sym typeface="Source Sans 3"/>
              </a:rPr>
            </a:br>
            <a:r>
              <a:rPr lang="de-DE" dirty="0" err="1">
                <a:solidFill>
                  <a:schemeClr val="dk1"/>
                </a:solidFill>
                <a:latin typeface="Source Sans 3"/>
                <a:ea typeface="Source Sans 3"/>
                <a:cs typeface="Source Sans 3"/>
                <a:sym typeface="Source Sans 3"/>
              </a:rPr>
              <a:t>kommunikation</a:t>
            </a:r>
            <a:endParaRPr lang="de-DE" dirty="0">
              <a:solidFill>
                <a:schemeClr val="dk1"/>
              </a:solidFill>
              <a:latin typeface="Source Sans 3"/>
              <a:ea typeface="Source Sans 3"/>
              <a:cs typeface="Source Sans 3"/>
              <a:sym typeface="Source Sans 3"/>
            </a:endParaRPr>
          </a:p>
        </p:txBody>
      </p:sp>
      <p:sp>
        <p:nvSpPr>
          <p:cNvPr id="467" name="Google Shape;467;p49"/>
          <p:cNvSpPr txBox="1"/>
          <p:nvPr/>
        </p:nvSpPr>
        <p:spPr>
          <a:xfrm>
            <a:off x="252001" y="3678903"/>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Fremdvermittelt</a:t>
            </a:r>
          </a:p>
        </p:txBody>
      </p:sp>
      <p:sp>
        <p:nvSpPr>
          <p:cNvPr id="468" name="Google Shape;468;p49"/>
          <p:cNvSpPr txBox="1"/>
          <p:nvPr/>
        </p:nvSpPr>
        <p:spPr>
          <a:xfrm>
            <a:off x="2514777" y="3678903"/>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Selbstvermittelt</a:t>
            </a:r>
          </a:p>
        </p:txBody>
      </p:sp>
      <p:sp>
        <p:nvSpPr>
          <p:cNvPr id="469" name="Google Shape;469;p49"/>
          <p:cNvSpPr txBox="1"/>
          <p:nvPr/>
        </p:nvSpPr>
        <p:spPr>
          <a:xfrm>
            <a:off x="5896952" y="2531309"/>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Interne </a:t>
            </a:r>
            <a:br>
              <a:rPr lang="de-DE"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Wissenschafts-</a:t>
            </a:r>
            <a:br>
              <a:rPr lang="de-DE" dirty="0">
                <a:solidFill>
                  <a:schemeClr val="dk1"/>
                </a:solidFill>
                <a:latin typeface="Source Sans 3"/>
                <a:ea typeface="Source Sans 3"/>
                <a:cs typeface="Source Sans 3"/>
                <a:sym typeface="Source Sans 3"/>
              </a:rPr>
            </a:br>
            <a:r>
              <a:rPr lang="de-DE" dirty="0" err="1">
                <a:solidFill>
                  <a:schemeClr val="dk1"/>
                </a:solidFill>
                <a:latin typeface="Source Sans 3"/>
                <a:ea typeface="Source Sans 3"/>
                <a:cs typeface="Source Sans 3"/>
                <a:sym typeface="Source Sans 3"/>
              </a:rPr>
              <a:t>kommunikation</a:t>
            </a:r>
            <a:endParaRPr lang="de-DE" dirty="0">
              <a:solidFill>
                <a:schemeClr val="dk1"/>
              </a:solidFill>
              <a:latin typeface="Source Sans 3"/>
              <a:ea typeface="Source Sans 3"/>
              <a:cs typeface="Source Sans 3"/>
              <a:sym typeface="Source Sans 3"/>
            </a:endParaRPr>
          </a:p>
        </p:txBody>
      </p:sp>
      <p:sp>
        <p:nvSpPr>
          <p:cNvPr id="470" name="Google Shape;470;p49"/>
          <p:cNvSpPr txBox="1"/>
          <p:nvPr/>
        </p:nvSpPr>
        <p:spPr>
          <a:xfrm>
            <a:off x="4767962" y="3678903"/>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Formell</a:t>
            </a:r>
          </a:p>
        </p:txBody>
      </p:sp>
      <p:sp>
        <p:nvSpPr>
          <p:cNvPr id="471" name="Google Shape;471;p49"/>
          <p:cNvSpPr txBox="1"/>
          <p:nvPr/>
        </p:nvSpPr>
        <p:spPr>
          <a:xfrm>
            <a:off x="7025942" y="3678903"/>
            <a:ext cx="1866000" cy="869100"/>
          </a:xfrm>
          <a:prstGeom prst="rect">
            <a:avLst/>
          </a:prstGeom>
          <a:solidFill>
            <a:srgbClr val="AFDACB"/>
          </a:solid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de-DE" dirty="0">
                <a:solidFill>
                  <a:schemeClr val="dk1"/>
                </a:solidFill>
                <a:latin typeface="Source Sans 3"/>
                <a:ea typeface="Source Sans 3"/>
                <a:cs typeface="Source Sans 3"/>
                <a:sym typeface="Source Sans 3"/>
              </a:rPr>
              <a:t>Informell</a:t>
            </a:r>
          </a:p>
        </p:txBody>
      </p:sp>
      <p:cxnSp>
        <p:nvCxnSpPr>
          <p:cNvPr id="472" name="Google Shape;472;p49"/>
          <p:cNvCxnSpPr>
            <a:stCxn id="466" idx="3"/>
            <a:endCxn id="469" idx="1"/>
          </p:cNvCxnSpPr>
          <p:nvPr/>
        </p:nvCxnSpPr>
        <p:spPr>
          <a:xfrm>
            <a:off x="3246990" y="2965859"/>
            <a:ext cx="2649900" cy="0"/>
          </a:xfrm>
          <a:prstGeom prst="straightConnector1">
            <a:avLst/>
          </a:prstGeom>
          <a:noFill/>
          <a:ln w="28575" cap="flat" cmpd="sng">
            <a:solidFill>
              <a:schemeClr val="accent4"/>
            </a:solidFill>
            <a:prstDash val="solid"/>
            <a:round/>
            <a:headEnd type="none" w="sm" len="sm"/>
            <a:tailEnd type="none" w="sm" len="sm"/>
          </a:ln>
        </p:spPr>
      </p:cxnSp>
      <p:cxnSp>
        <p:nvCxnSpPr>
          <p:cNvPr id="473" name="Google Shape;473;p49"/>
          <p:cNvCxnSpPr>
            <a:endCxn id="465" idx="2"/>
          </p:cNvCxnSpPr>
          <p:nvPr/>
        </p:nvCxnSpPr>
        <p:spPr>
          <a:xfrm rot="10800000" flipH="1">
            <a:off x="4570202" y="2336025"/>
            <a:ext cx="1800" cy="641100"/>
          </a:xfrm>
          <a:prstGeom prst="straightConnector1">
            <a:avLst/>
          </a:prstGeom>
          <a:noFill/>
          <a:ln w="28575" cap="flat" cmpd="sng">
            <a:solidFill>
              <a:schemeClr val="accent4"/>
            </a:solidFill>
            <a:prstDash val="solid"/>
            <a:round/>
            <a:headEnd type="none" w="med" len="med"/>
            <a:tailEnd type="none" w="med" len="med"/>
          </a:ln>
        </p:spPr>
      </p:cxnSp>
      <p:cxnSp>
        <p:nvCxnSpPr>
          <p:cNvPr id="474" name="Google Shape;474;p49"/>
          <p:cNvCxnSpPr>
            <a:stCxn id="467" idx="3"/>
            <a:endCxn id="468" idx="1"/>
          </p:cNvCxnSpPr>
          <p:nvPr/>
        </p:nvCxnSpPr>
        <p:spPr>
          <a:xfrm>
            <a:off x="2118001" y="4113453"/>
            <a:ext cx="396900" cy="0"/>
          </a:xfrm>
          <a:prstGeom prst="straightConnector1">
            <a:avLst/>
          </a:prstGeom>
          <a:noFill/>
          <a:ln w="28575" cap="flat" cmpd="sng">
            <a:solidFill>
              <a:schemeClr val="accent4"/>
            </a:solidFill>
            <a:prstDash val="solid"/>
            <a:round/>
            <a:headEnd type="none" w="sm" len="sm"/>
            <a:tailEnd type="none" w="sm" len="sm"/>
          </a:ln>
        </p:spPr>
      </p:cxnSp>
      <p:cxnSp>
        <p:nvCxnSpPr>
          <p:cNvPr id="475" name="Google Shape;475;p49"/>
          <p:cNvCxnSpPr/>
          <p:nvPr/>
        </p:nvCxnSpPr>
        <p:spPr>
          <a:xfrm rot="10800000">
            <a:off x="2314000" y="3400349"/>
            <a:ext cx="2100" cy="713100"/>
          </a:xfrm>
          <a:prstGeom prst="straightConnector1">
            <a:avLst/>
          </a:prstGeom>
          <a:noFill/>
          <a:ln w="28575" cap="flat" cmpd="sng">
            <a:solidFill>
              <a:schemeClr val="accent4"/>
            </a:solidFill>
            <a:prstDash val="solid"/>
            <a:round/>
            <a:headEnd type="none" w="med" len="med"/>
            <a:tailEnd type="none" w="med" len="med"/>
          </a:ln>
        </p:spPr>
      </p:cxnSp>
      <p:cxnSp>
        <p:nvCxnSpPr>
          <p:cNvPr id="476" name="Google Shape;476;p49"/>
          <p:cNvCxnSpPr/>
          <p:nvPr/>
        </p:nvCxnSpPr>
        <p:spPr>
          <a:xfrm>
            <a:off x="6631501" y="4113453"/>
            <a:ext cx="396900" cy="0"/>
          </a:xfrm>
          <a:prstGeom prst="straightConnector1">
            <a:avLst/>
          </a:prstGeom>
          <a:noFill/>
          <a:ln w="28575" cap="flat" cmpd="sng">
            <a:solidFill>
              <a:schemeClr val="accent4"/>
            </a:solidFill>
            <a:prstDash val="solid"/>
            <a:round/>
            <a:headEnd type="none" w="sm" len="sm"/>
            <a:tailEnd type="none" w="sm" len="sm"/>
          </a:ln>
        </p:spPr>
      </p:cxnSp>
      <p:cxnSp>
        <p:nvCxnSpPr>
          <p:cNvPr id="477" name="Google Shape;477;p49"/>
          <p:cNvCxnSpPr/>
          <p:nvPr/>
        </p:nvCxnSpPr>
        <p:spPr>
          <a:xfrm rot="10800000" flipH="1">
            <a:off x="6828150" y="3400301"/>
            <a:ext cx="1800" cy="702900"/>
          </a:xfrm>
          <a:prstGeom prst="straightConnector1">
            <a:avLst/>
          </a:prstGeom>
          <a:noFill/>
          <a:ln w="28575" cap="flat" cmpd="sng">
            <a:solidFill>
              <a:schemeClr val="accent4"/>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0"/>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de-DE" sz="2000" dirty="0"/>
              <a:t>Gesellschaftlicher Impact durch Wissenschaftskommunikation</a:t>
            </a:r>
          </a:p>
        </p:txBody>
      </p:sp>
      <p:sp>
        <p:nvSpPr>
          <p:cNvPr id="483" name="Google Shape;483;p50"/>
          <p:cNvSpPr txBox="1">
            <a:spLocks noGrp="1"/>
          </p:cNvSpPr>
          <p:nvPr>
            <p:ph type="body" idx="2"/>
          </p:nvPr>
        </p:nvSpPr>
        <p:spPr>
          <a:xfrm>
            <a:off x="257425" y="1863749"/>
            <a:ext cx="8635200" cy="2723100"/>
          </a:xfrm>
          <a:prstGeom prst="rect">
            <a:avLst/>
          </a:prstGeom>
        </p:spPr>
        <p:txBody>
          <a:bodyPr spcFirstLastPara="1" wrap="square" lIns="91425" tIns="91425" rIns="91425" bIns="91425" anchor="t" anchorCtr="0">
            <a:noAutofit/>
          </a:bodyPr>
          <a:lstStyle/>
          <a:p>
            <a:pPr marL="360000" lvl="0" indent="-330200" algn="l" rtl="0">
              <a:spcBef>
                <a:spcPts val="0"/>
              </a:spcBef>
              <a:spcAft>
                <a:spcPts val="0"/>
              </a:spcAft>
              <a:buSzPts val="1600"/>
              <a:buChar char=":"/>
            </a:pPr>
            <a:r>
              <a:rPr lang="de-DE" dirty="0"/>
              <a:t>Austauschprozesse zwischen Forschenden und gesellschaftlichen Akteur*innen können gesellschaftlichen Impact erzeugen, indem sie </a:t>
            </a:r>
            <a:r>
              <a:rPr lang="de-DE" dirty="0">
                <a:solidFill>
                  <a:schemeClr val="dk1"/>
                </a:solidFill>
              </a:rPr>
              <a:t>zu Veränderungen im Verhalten, Handeln oder Entscheiden führen</a:t>
            </a:r>
            <a:r>
              <a:rPr lang="de-DE" dirty="0"/>
              <a:t>.</a:t>
            </a:r>
            <a:r>
              <a:rPr lang="de-DE" baseline="30000" dirty="0"/>
              <a:t>1</a:t>
            </a:r>
          </a:p>
          <a:p>
            <a:pPr marL="360000" lvl="0" indent="-330200" algn="l" rtl="0">
              <a:spcBef>
                <a:spcPts val="1000"/>
              </a:spcBef>
              <a:spcAft>
                <a:spcPts val="0"/>
              </a:spcAft>
              <a:buSzPts val="1600"/>
              <a:buChar char=":"/>
            </a:pPr>
            <a:r>
              <a:rPr lang="de-DE" dirty="0">
                <a:solidFill>
                  <a:schemeClr val="dk1"/>
                </a:solidFill>
              </a:rPr>
              <a:t>Die Öffentlichkeit braucht die Möglichkeit, wissenschaftliche Erkenntnisse einzuordnen und auf ihnen basierend Entscheidungen zu treffen</a:t>
            </a:r>
          </a:p>
          <a:p>
            <a:pPr marL="360000" lvl="0" indent="-330200" algn="l" rtl="0">
              <a:spcBef>
                <a:spcPts val="1000"/>
              </a:spcBef>
              <a:spcAft>
                <a:spcPts val="1000"/>
              </a:spcAft>
              <a:buSzPts val="1600"/>
              <a:buChar char=":"/>
            </a:pPr>
            <a:r>
              <a:rPr lang="de-DE" dirty="0"/>
              <a:t>Gesellschaftlicher Impact wird nicht nur durch Breitenwirkung erzeugt, sondern es gibt eine Vielzahl an produktiven Interaktionen zwischen Wissenschaften und Öffentlichkeiten:</a:t>
            </a:r>
            <a:r>
              <a:rPr lang="de-DE" baseline="30000" dirty="0">
                <a:solidFill>
                  <a:schemeClr val="dk1"/>
                </a:solidFill>
              </a:rPr>
              <a:t>2</a:t>
            </a:r>
            <a:endParaRPr lang="de-DE" dirty="0"/>
          </a:p>
        </p:txBody>
      </p:sp>
      <p:sp>
        <p:nvSpPr>
          <p:cNvPr id="484" name="Google Shape;484;p50"/>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EINFÜHRUNG IN DIE WISSENSCHAFTSKOMMUNIKATION</a:t>
            </a:r>
          </a:p>
        </p:txBody>
      </p:sp>
      <p:sp>
        <p:nvSpPr>
          <p:cNvPr id="485" name="Google Shape;485;p50"/>
          <p:cNvSpPr txBox="1"/>
          <p:nvPr/>
        </p:nvSpPr>
        <p:spPr>
          <a:xfrm>
            <a:off x="7143600" y="4478100"/>
            <a:ext cx="1748400" cy="2847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Clr>
                <a:schemeClr val="dk1"/>
              </a:buClr>
              <a:buSzPts val="1100"/>
              <a:buFont typeface="Arial"/>
              <a:buNone/>
            </a:pPr>
            <a:r>
              <a:rPr lang="de-DE" sz="700" baseline="30000" dirty="0">
                <a:solidFill>
                  <a:srgbClr val="B7B7B7"/>
                </a:solidFill>
                <a:latin typeface="JetBrains Mono"/>
                <a:ea typeface="JetBrains Mono"/>
                <a:cs typeface="JetBrains Mono"/>
                <a:sym typeface="JetBrains Mono"/>
              </a:rPr>
              <a:t> 1 </a:t>
            </a:r>
            <a:r>
              <a:rPr lang="de-DE" sz="700" dirty="0" err="1">
                <a:solidFill>
                  <a:srgbClr val="B7B7B7"/>
                </a:solidFill>
                <a:latin typeface="JetBrains Mono"/>
                <a:ea typeface="JetBrains Mono"/>
                <a:cs typeface="JetBrains Mono"/>
                <a:sym typeface="JetBrains Mono"/>
              </a:rPr>
              <a:t>Spaapen</a:t>
            </a:r>
            <a:r>
              <a:rPr lang="de-DE" sz="700" dirty="0">
                <a:solidFill>
                  <a:srgbClr val="B7B7B7"/>
                </a:solidFill>
                <a:latin typeface="JetBrains Mono"/>
                <a:ea typeface="JetBrains Mono"/>
                <a:cs typeface="JetBrains Mono"/>
                <a:sym typeface="JetBrains Mono"/>
              </a:rPr>
              <a:t> &amp; van </a:t>
            </a:r>
            <a:r>
              <a:rPr lang="de-DE" sz="700" dirty="0" err="1">
                <a:solidFill>
                  <a:srgbClr val="B7B7B7"/>
                </a:solidFill>
                <a:latin typeface="JetBrains Mono"/>
                <a:ea typeface="JetBrains Mono"/>
                <a:cs typeface="JetBrains Mono"/>
                <a:sym typeface="JetBrains Mono"/>
              </a:rPr>
              <a:t>Drooge</a:t>
            </a:r>
            <a:r>
              <a:rPr lang="de-DE" sz="700" dirty="0">
                <a:solidFill>
                  <a:srgbClr val="B7B7B7"/>
                </a:solidFill>
                <a:latin typeface="JetBrains Mono"/>
                <a:ea typeface="JetBrains Mono"/>
                <a:cs typeface="JetBrains Mono"/>
                <a:sym typeface="JetBrains Mono"/>
              </a:rPr>
              <a:t> (2011)</a:t>
            </a:r>
            <a:br>
              <a:rPr lang="de-DE" sz="700" dirty="0">
                <a:solidFill>
                  <a:srgbClr val="B7B7B7"/>
                </a:solidFill>
                <a:latin typeface="JetBrains Mono"/>
                <a:ea typeface="JetBrains Mono"/>
                <a:cs typeface="JetBrains Mono"/>
                <a:sym typeface="JetBrains Mono"/>
              </a:rPr>
            </a:br>
            <a:r>
              <a:rPr lang="de-DE" sz="700" baseline="30000" dirty="0">
                <a:solidFill>
                  <a:srgbClr val="B7B7B7"/>
                </a:solidFill>
                <a:latin typeface="JetBrains Mono"/>
                <a:ea typeface="JetBrains Mono"/>
                <a:cs typeface="JetBrains Mono"/>
                <a:sym typeface="JetBrains Mono"/>
              </a:rPr>
              <a:t> 2 </a:t>
            </a:r>
            <a:r>
              <a:rPr lang="de-DE" sz="700" dirty="0" err="1">
                <a:solidFill>
                  <a:srgbClr val="B7B7B7"/>
                </a:solidFill>
                <a:latin typeface="JetBrains Mono"/>
                <a:ea typeface="JetBrains Mono"/>
                <a:cs typeface="JetBrains Mono"/>
                <a:sym typeface="JetBrains Mono"/>
              </a:rPr>
              <a:t>Fecher</a:t>
            </a:r>
            <a:r>
              <a:rPr lang="de-DE" sz="700" dirty="0">
                <a:solidFill>
                  <a:srgbClr val="B7B7B7"/>
                </a:solidFill>
                <a:latin typeface="JetBrains Mono"/>
                <a:ea typeface="JetBrains Mono"/>
                <a:cs typeface="JetBrains Mono"/>
                <a:sym typeface="JetBrains Mono"/>
              </a:rPr>
              <a:t> (2022)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1"/>
          <p:cNvSpPr txBox="1">
            <a:spLocks noGrp="1"/>
          </p:cNvSpPr>
          <p:nvPr>
            <p:ph type="title"/>
          </p:nvPr>
        </p:nvSpPr>
        <p:spPr>
          <a:xfrm>
            <a:off x="252000" y="842400"/>
            <a:ext cx="7100400" cy="4773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890"/>
              <a:buFont typeface="Arial"/>
              <a:buNone/>
            </a:pPr>
            <a:r>
              <a:rPr lang="de-DE" dirty="0"/>
              <a:t>Öffentlichkeit</a:t>
            </a:r>
          </a:p>
          <a:p>
            <a:pPr marL="0" lvl="0" indent="0" algn="l" rtl="0">
              <a:lnSpc>
                <a:spcPct val="100000"/>
              </a:lnSpc>
              <a:spcBef>
                <a:spcPts val="0"/>
              </a:spcBef>
              <a:spcAft>
                <a:spcPts val="0"/>
              </a:spcAft>
              <a:buSzPts val="2000"/>
              <a:buNone/>
            </a:pPr>
            <a:endParaRPr lang="de-DE" dirty="0"/>
          </a:p>
        </p:txBody>
      </p:sp>
      <p:sp>
        <p:nvSpPr>
          <p:cNvPr id="491" name="Google Shape;491;p51"/>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DE" dirty="0">
                <a:solidFill>
                  <a:schemeClr val="dk1"/>
                </a:solidFill>
              </a:rPr>
              <a:t>PERSPEKTIVEN AUF WISSENSCHAFTSKOMMUNIKATION</a:t>
            </a:r>
            <a:endParaRPr lang="de-DE" dirty="0"/>
          </a:p>
        </p:txBody>
      </p:sp>
      <p:pic>
        <p:nvPicPr>
          <p:cNvPr id="492" name="Google Shape;492;p51" title="Chart"/>
          <p:cNvPicPr preferRelativeResize="0"/>
          <p:nvPr/>
        </p:nvPicPr>
        <p:blipFill rotWithShape="1">
          <a:blip r:embed="rId3">
            <a:alphaModFix/>
          </a:blip>
          <a:srcRect t="10120" r="6059"/>
          <a:stretch/>
        </p:blipFill>
        <p:spPr>
          <a:xfrm>
            <a:off x="144450" y="2015231"/>
            <a:ext cx="5641626" cy="2581851"/>
          </a:xfrm>
          <a:prstGeom prst="rect">
            <a:avLst/>
          </a:prstGeom>
          <a:noFill/>
          <a:ln>
            <a:noFill/>
          </a:ln>
        </p:spPr>
      </p:pic>
      <p:sp>
        <p:nvSpPr>
          <p:cNvPr id="493" name="Google Shape;493;p51"/>
          <p:cNvSpPr txBox="1"/>
          <p:nvPr/>
        </p:nvSpPr>
        <p:spPr>
          <a:xfrm>
            <a:off x="215025" y="1502244"/>
            <a:ext cx="7998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i="0" u="none" strike="noStrike" cap="none" dirty="0">
                <a:solidFill>
                  <a:schemeClr val="dk1"/>
                </a:solidFill>
                <a:latin typeface="Source Sans 3"/>
                <a:ea typeface="Source Sans 3"/>
                <a:cs typeface="Source Sans 3"/>
                <a:sym typeface="Source Sans 3"/>
              </a:rPr>
              <a:t>„Wissenschaftler bemühen sich zu wenig, die Öffentlichkeit über ihre Arbeit zu informieren“</a:t>
            </a:r>
            <a:endParaRPr lang="de-DE" sz="1600" i="0" u="none" strike="noStrike" cap="none" dirty="0">
              <a:solidFill>
                <a:srgbClr val="000000"/>
              </a:solidFill>
              <a:latin typeface="Source Sans 3"/>
              <a:ea typeface="Source Sans 3"/>
              <a:cs typeface="Source Sans 3"/>
              <a:sym typeface="Source Sans 3"/>
            </a:endParaRPr>
          </a:p>
        </p:txBody>
      </p:sp>
      <p:sp>
        <p:nvSpPr>
          <p:cNvPr id="494" name="Google Shape;494;p51"/>
          <p:cNvSpPr txBox="1"/>
          <p:nvPr/>
        </p:nvSpPr>
        <p:spPr>
          <a:xfrm>
            <a:off x="6306300" y="2356630"/>
            <a:ext cx="3030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800" b="1" i="0" u="none" strike="noStrike" cap="none" dirty="0">
                <a:solidFill>
                  <a:schemeClr val="accent1"/>
                </a:solidFill>
                <a:latin typeface="JetBrains Mono"/>
                <a:ea typeface="JetBrains Mono"/>
                <a:cs typeface="JetBrains Mono"/>
                <a:sym typeface="JetBrains Mono"/>
              </a:rPr>
              <a:t>stimme voll und ganz / eher zu</a:t>
            </a:r>
          </a:p>
        </p:txBody>
      </p:sp>
      <p:sp>
        <p:nvSpPr>
          <p:cNvPr id="495" name="Google Shape;495;p51"/>
          <p:cNvSpPr txBox="1"/>
          <p:nvPr/>
        </p:nvSpPr>
        <p:spPr>
          <a:xfrm>
            <a:off x="6306300" y="3084463"/>
            <a:ext cx="23484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800" b="1" i="0" u="none" strike="noStrike" cap="none" dirty="0">
                <a:solidFill>
                  <a:schemeClr val="accent2"/>
                </a:solidFill>
                <a:latin typeface="JetBrains Mono"/>
                <a:ea typeface="JetBrains Mono"/>
                <a:cs typeface="JetBrains Mono"/>
                <a:sym typeface="JetBrains Mono"/>
              </a:rPr>
              <a:t>unentschieden</a:t>
            </a:r>
          </a:p>
        </p:txBody>
      </p:sp>
      <p:sp>
        <p:nvSpPr>
          <p:cNvPr id="496" name="Google Shape;496;p51"/>
          <p:cNvSpPr txBox="1"/>
          <p:nvPr/>
        </p:nvSpPr>
        <p:spPr>
          <a:xfrm>
            <a:off x="6306300" y="3812263"/>
            <a:ext cx="3395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de-DE" sz="800" b="1" i="0" u="none" strike="noStrike" cap="none" dirty="0">
                <a:solidFill>
                  <a:srgbClr val="999999"/>
                </a:solidFill>
                <a:latin typeface="JetBrains Mono"/>
                <a:ea typeface="JetBrains Mono"/>
                <a:cs typeface="JetBrains Mono"/>
                <a:sym typeface="JetBrains Mono"/>
              </a:rPr>
              <a:t>stimme eher nicht / gar nicht zu </a:t>
            </a:r>
          </a:p>
        </p:txBody>
      </p:sp>
      <p:cxnSp>
        <p:nvCxnSpPr>
          <p:cNvPr id="497" name="Google Shape;497;p51"/>
          <p:cNvCxnSpPr/>
          <p:nvPr/>
        </p:nvCxnSpPr>
        <p:spPr>
          <a:xfrm rot="10800000" flipH="1">
            <a:off x="5946950" y="2527181"/>
            <a:ext cx="359400" cy="3000"/>
          </a:xfrm>
          <a:prstGeom prst="straightConnector1">
            <a:avLst/>
          </a:prstGeom>
          <a:noFill/>
          <a:ln w="19050" cap="flat" cmpd="sng">
            <a:solidFill>
              <a:srgbClr val="006265"/>
            </a:solidFill>
            <a:prstDash val="solid"/>
            <a:round/>
            <a:headEnd type="none" w="sm" len="sm"/>
            <a:tailEnd type="none" w="sm" len="sm"/>
          </a:ln>
        </p:spPr>
      </p:cxnSp>
      <p:cxnSp>
        <p:nvCxnSpPr>
          <p:cNvPr id="498" name="Google Shape;498;p51"/>
          <p:cNvCxnSpPr/>
          <p:nvPr/>
        </p:nvCxnSpPr>
        <p:spPr>
          <a:xfrm rot="10800000" flipH="1">
            <a:off x="5946950" y="3250006"/>
            <a:ext cx="359400" cy="3000"/>
          </a:xfrm>
          <a:prstGeom prst="straightConnector1">
            <a:avLst/>
          </a:prstGeom>
          <a:noFill/>
          <a:ln w="19050" cap="flat" cmpd="sng">
            <a:solidFill>
              <a:schemeClr val="accent6"/>
            </a:solidFill>
            <a:prstDash val="solid"/>
            <a:round/>
            <a:headEnd type="none" w="sm" len="sm"/>
            <a:tailEnd type="none" w="sm" len="sm"/>
          </a:ln>
        </p:spPr>
      </p:cxnSp>
      <p:cxnSp>
        <p:nvCxnSpPr>
          <p:cNvPr id="499" name="Google Shape;499;p51"/>
          <p:cNvCxnSpPr/>
          <p:nvPr/>
        </p:nvCxnSpPr>
        <p:spPr>
          <a:xfrm rot="10800000" flipH="1">
            <a:off x="5946950" y="3972831"/>
            <a:ext cx="359400" cy="3000"/>
          </a:xfrm>
          <a:prstGeom prst="straightConnector1">
            <a:avLst/>
          </a:prstGeom>
          <a:noFill/>
          <a:ln w="19050" cap="flat" cmpd="sng">
            <a:solidFill>
              <a:srgbClr val="D9D9D9"/>
            </a:solidFill>
            <a:prstDash val="solid"/>
            <a:round/>
            <a:headEnd type="none" w="sm" len="sm"/>
            <a:tailEnd type="none" w="sm" len="sm"/>
          </a:ln>
        </p:spPr>
      </p:cxnSp>
      <p:sp>
        <p:nvSpPr>
          <p:cNvPr id="500" name="Google Shape;500;p51"/>
          <p:cNvSpPr txBox="1"/>
          <p:nvPr/>
        </p:nvSpPr>
        <p:spPr>
          <a:xfrm>
            <a:off x="252000" y="4552950"/>
            <a:ext cx="63306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de-DE" sz="700" b="1" i="0" u="none" strike="noStrike" cap="none" dirty="0">
                <a:solidFill>
                  <a:srgbClr val="B7B7B7"/>
                </a:solidFill>
                <a:latin typeface="JetBrains Mono"/>
                <a:ea typeface="JetBrains Mono"/>
                <a:cs typeface="JetBrains Mono"/>
                <a:sym typeface="JetBrains Mono"/>
              </a:rPr>
              <a:t>"weiß nicht, keine Angabe" nicht dargestellt; N = </a:t>
            </a:r>
            <a:r>
              <a:rPr lang="de-DE" sz="700" b="1" i="0" u="none" strike="noStrike" cap="none" dirty="0" err="1">
                <a:solidFill>
                  <a:srgbClr val="B7B7B7"/>
                </a:solidFill>
                <a:latin typeface="JetBrains Mono"/>
                <a:ea typeface="JetBrains Mono"/>
                <a:cs typeface="JetBrains Mono"/>
                <a:sym typeface="JetBrains Mono"/>
              </a:rPr>
              <a:t>jew</a:t>
            </a:r>
            <a:r>
              <a:rPr lang="de-DE" sz="700" b="1" i="0" u="none" strike="noStrike" cap="none" dirty="0">
                <a:solidFill>
                  <a:srgbClr val="B7B7B7"/>
                </a:solidFill>
                <a:latin typeface="JetBrains Mono"/>
                <a:ea typeface="JetBrains Mono"/>
                <a:cs typeface="JetBrains Mono"/>
                <a:sym typeface="JetBrains Mono"/>
              </a:rPr>
              <a:t>. mind. 1000 Befragte</a:t>
            </a:r>
          </a:p>
        </p:txBody>
      </p:sp>
      <p:sp>
        <p:nvSpPr>
          <p:cNvPr id="501" name="Google Shape;501;p51"/>
          <p:cNvSpPr txBox="1"/>
          <p:nvPr/>
        </p:nvSpPr>
        <p:spPr>
          <a:xfrm>
            <a:off x="4572000" y="4552950"/>
            <a:ext cx="43200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de-DE" sz="700" b="0" i="0" u="none" strike="noStrike" cap="none" dirty="0">
                <a:solidFill>
                  <a:srgbClr val="B7B7B7"/>
                </a:solidFill>
                <a:latin typeface="JetBrains Mono"/>
                <a:ea typeface="JetBrains Mono"/>
                <a:cs typeface="JetBrains Mono"/>
                <a:sym typeface="JetBrains Mono"/>
              </a:rPr>
              <a:t>Wissenschaft im Dialog/Kantar (2023)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2"/>
          <p:cNvSpPr txBox="1">
            <a:spLocks noGrp="1"/>
          </p:cNvSpPr>
          <p:nvPr>
            <p:ph type="title"/>
          </p:nvPr>
        </p:nvSpPr>
        <p:spPr>
          <a:xfrm>
            <a:off x="252000" y="842400"/>
            <a:ext cx="7100400" cy="477300"/>
          </a:xfrm>
          <a:prstGeom prst="rect">
            <a:avLst/>
          </a:prstGeom>
          <a:noFill/>
          <a:ln>
            <a:noFill/>
          </a:ln>
        </p:spPr>
        <p:txBody>
          <a:bodyPr spcFirstLastPara="1" wrap="square" lIns="68575" tIns="34275" rIns="68575" bIns="34275" anchor="ctr" anchorCtr="0">
            <a:normAutofit/>
          </a:bodyPr>
          <a:lstStyle/>
          <a:p>
            <a:pPr marL="0" lvl="0" indent="0" algn="l" rtl="0">
              <a:lnSpc>
                <a:spcPct val="120000"/>
              </a:lnSpc>
              <a:spcBef>
                <a:spcPts val="0"/>
              </a:spcBef>
              <a:spcAft>
                <a:spcPts val="0"/>
              </a:spcAft>
              <a:buClr>
                <a:schemeClr val="dk1"/>
              </a:buClr>
              <a:buSzPts val="1890"/>
              <a:buFont typeface="Arial"/>
              <a:buNone/>
            </a:pPr>
            <a:r>
              <a:rPr lang="de-DE" dirty="0"/>
              <a:t>Forschende </a:t>
            </a:r>
          </a:p>
        </p:txBody>
      </p:sp>
      <p:sp>
        <p:nvSpPr>
          <p:cNvPr id="508" name="Google Shape;508;p52"/>
          <p:cNvSpPr txBox="1"/>
          <p:nvPr/>
        </p:nvSpPr>
        <p:spPr>
          <a:xfrm>
            <a:off x="252000" y="4229125"/>
            <a:ext cx="570900" cy="29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de-DE" sz="800" b="0" i="0" u="none" strike="noStrike" cap="none" dirty="0">
                <a:solidFill>
                  <a:srgbClr val="B7B7B7"/>
                </a:solidFill>
                <a:latin typeface="JetBrains Mono Light"/>
                <a:ea typeface="JetBrains Mono Light"/>
                <a:cs typeface="JetBrains Mono Light"/>
                <a:sym typeface="JetBrains Mono Light"/>
              </a:rPr>
              <a:t>N=499</a:t>
            </a:r>
          </a:p>
        </p:txBody>
      </p:sp>
      <p:grpSp>
        <p:nvGrpSpPr>
          <p:cNvPr id="509" name="Google Shape;509;p52"/>
          <p:cNvGrpSpPr/>
          <p:nvPr/>
        </p:nvGrpSpPr>
        <p:grpSpPr>
          <a:xfrm>
            <a:off x="2942512" y="2060838"/>
            <a:ext cx="4314438" cy="1841136"/>
            <a:chOff x="3237775" y="2131150"/>
            <a:chExt cx="4901100" cy="1835263"/>
          </a:xfrm>
        </p:grpSpPr>
        <p:cxnSp>
          <p:nvCxnSpPr>
            <p:cNvPr id="510" name="Google Shape;510;p52"/>
            <p:cNvCxnSpPr/>
            <p:nvPr/>
          </p:nvCxnSpPr>
          <p:spPr>
            <a:xfrm rot="10800000">
              <a:off x="3237775" y="2131150"/>
              <a:ext cx="4901100" cy="0"/>
            </a:xfrm>
            <a:prstGeom prst="straightConnector1">
              <a:avLst/>
            </a:prstGeom>
            <a:noFill/>
            <a:ln w="76200" cap="flat" cmpd="sng">
              <a:solidFill>
                <a:schemeClr val="lt2"/>
              </a:solidFill>
              <a:prstDash val="solid"/>
              <a:round/>
              <a:headEnd type="none" w="sm" len="sm"/>
              <a:tailEnd type="none" w="sm" len="sm"/>
            </a:ln>
          </p:spPr>
        </p:cxnSp>
        <p:cxnSp>
          <p:nvCxnSpPr>
            <p:cNvPr id="511" name="Google Shape;511;p52"/>
            <p:cNvCxnSpPr/>
            <p:nvPr/>
          </p:nvCxnSpPr>
          <p:spPr>
            <a:xfrm rot="10800000">
              <a:off x="3237775" y="2294125"/>
              <a:ext cx="4901100" cy="0"/>
            </a:xfrm>
            <a:prstGeom prst="straightConnector1">
              <a:avLst/>
            </a:prstGeom>
            <a:noFill/>
            <a:ln w="76200" cap="flat" cmpd="sng">
              <a:solidFill>
                <a:schemeClr val="lt2"/>
              </a:solidFill>
              <a:prstDash val="solid"/>
              <a:round/>
              <a:headEnd type="none" w="sm" len="sm"/>
              <a:tailEnd type="none" w="sm" len="sm"/>
            </a:ln>
          </p:spPr>
        </p:cxnSp>
        <p:cxnSp>
          <p:nvCxnSpPr>
            <p:cNvPr id="512" name="Google Shape;512;p52"/>
            <p:cNvCxnSpPr/>
            <p:nvPr/>
          </p:nvCxnSpPr>
          <p:spPr>
            <a:xfrm rot="10800000">
              <a:off x="3237775" y="2459225"/>
              <a:ext cx="4901100" cy="0"/>
            </a:xfrm>
            <a:prstGeom prst="straightConnector1">
              <a:avLst/>
            </a:prstGeom>
            <a:noFill/>
            <a:ln w="76200" cap="flat" cmpd="sng">
              <a:solidFill>
                <a:schemeClr val="lt2"/>
              </a:solidFill>
              <a:prstDash val="solid"/>
              <a:round/>
              <a:headEnd type="none" w="sm" len="sm"/>
              <a:tailEnd type="none" w="sm" len="sm"/>
            </a:ln>
          </p:spPr>
        </p:cxnSp>
        <p:cxnSp>
          <p:nvCxnSpPr>
            <p:cNvPr id="513" name="Google Shape;513;p52"/>
            <p:cNvCxnSpPr/>
            <p:nvPr/>
          </p:nvCxnSpPr>
          <p:spPr>
            <a:xfrm rot="10800000">
              <a:off x="3237775" y="2884738"/>
              <a:ext cx="4901100" cy="0"/>
            </a:xfrm>
            <a:prstGeom prst="straightConnector1">
              <a:avLst/>
            </a:prstGeom>
            <a:noFill/>
            <a:ln w="76200" cap="flat" cmpd="sng">
              <a:solidFill>
                <a:schemeClr val="lt2"/>
              </a:solidFill>
              <a:prstDash val="solid"/>
              <a:round/>
              <a:headEnd type="none" w="sm" len="sm"/>
              <a:tailEnd type="none" w="sm" len="sm"/>
            </a:ln>
          </p:spPr>
        </p:cxnSp>
        <p:cxnSp>
          <p:nvCxnSpPr>
            <p:cNvPr id="514" name="Google Shape;514;p52"/>
            <p:cNvCxnSpPr/>
            <p:nvPr/>
          </p:nvCxnSpPr>
          <p:spPr>
            <a:xfrm rot="10800000">
              <a:off x="3237775" y="3047713"/>
              <a:ext cx="4901100" cy="0"/>
            </a:xfrm>
            <a:prstGeom prst="straightConnector1">
              <a:avLst/>
            </a:prstGeom>
            <a:noFill/>
            <a:ln w="76200" cap="flat" cmpd="sng">
              <a:solidFill>
                <a:schemeClr val="lt2"/>
              </a:solidFill>
              <a:prstDash val="solid"/>
              <a:round/>
              <a:headEnd type="none" w="sm" len="sm"/>
              <a:tailEnd type="none" w="sm" len="sm"/>
            </a:ln>
          </p:spPr>
        </p:cxnSp>
        <p:cxnSp>
          <p:nvCxnSpPr>
            <p:cNvPr id="515" name="Google Shape;515;p52"/>
            <p:cNvCxnSpPr/>
            <p:nvPr/>
          </p:nvCxnSpPr>
          <p:spPr>
            <a:xfrm rot="10800000">
              <a:off x="3237775" y="3212813"/>
              <a:ext cx="4901100" cy="0"/>
            </a:xfrm>
            <a:prstGeom prst="straightConnector1">
              <a:avLst/>
            </a:prstGeom>
            <a:noFill/>
            <a:ln w="76200" cap="flat" cmpd="sng">
              <a:solidFill>
                <a:schemeClr val="lt2"/>
              </a:solidFill>
              <a:prstDash val="solid"/>
              <a:round/>
              <a:headEnd type="none" w="sm" len="sm"/>
              <a:tailEnd type="none" w="sm" len="sm"/>
            </a:ln>
          </p:spPr>
        </p:cxnSp>
        <p:cxnSp>
          <p:nvCxnSpPr>
            <p:cNvPr id="516" name="Google Shape;516;p52"/>
            <p:cNvCxnSpPr/>
            <p:nvPr/>
          </p:nvCxnSpPr>
          <p:spPr>
            <a:xfrm rot="10800000">
              <a:off x="3237775" y="3638338"/>
              <a:ext cx="4901100" cy="0"/>
            </a:xfrm>
            <a:prstGeom prst="straightConnector1">
              <a:avLst/>
            </a:prstGeom>
            <a:noFill/>
            <a:ln w="76200" cap="flat" cmpd="sng">
              <a:solidFill>
                <a:schemeClr val="lt2"/>
              </a:solidFill>
              <a:prstDash val="solid"/>
              <a:round/>
              <a:headEnd type="none" w="sm" len="sm"/>
              <a:tailEnd type="none" w="sm" len="sm"/>
            </a:ln>
          </p:spPr>
        </p:cxnSp>
        <p:cxnSp>
          <p:nvCxnSpPr>
            <p:cNvPr id="517" name="Google Shape;517;p52"/>
            <p:cNvCxnSpPr/>
            <p:nvPr/>
          </p:nvCxnSpPr>
          <p:spPr>
            <a:xfrm rot="10800000">
              <a:off x="3237775" y="3801313"/>
              <a:ext cx="4901100" cy="0"/>
            </a:xfrm>
            <a:prstGeom prst="straightConnector1">
              <a:avLst/>
            </a:prstGeom>
            <a:noFill/>
            <a:ln w="76200" cap="flat" cmpd="sng">
              <a:solidFill>
                <a:schemeClr val="lt2"/>
              </a:solidFill>
              <a:prstDash val="solid"/>
              <a:round/>
              <a:headEnd type="none" w="sm" len="sm"/>
              <a:tailEnd type="none" w="sm" len="sm"/>
            </a:ln>
          </p:spPr>
        </p:cxnSp>
        <p:cxnSp>
          <p:nvCxnSpPr>
            <p:cNvPr id="518" name="Google Shape;518;p52"/>
            <p:cNvCxnSpPr/>
            <p:nvPr/>
          </p:nvCxnSpPr>
          <p:spPr>
            <a:xfrm rot="10800000">
              <a:off x="3237775" y="3966413"/>
              <a:ext cx="4901100" cy="0"/>
            </a:xfrm>
            <a:prstGeom prst="straightConnector1">
              <a:avLst/>
            </a:prstGeom>
            <a:noFill/>
            <a:ln w="76200" cap="flat" cmpd="sng">
              <a:solidFill>
                <a:schemeClr val="lt2"/>
              </a:solidFill>
              <a:prstDash val="solid"/>
              <a:round/>
              <a:headEnd type="none" w="sm" len="sm"/>
              <a:tailEnd type="none" w="sm" len="sm"/>
            </a:ln>
          </p:spPr>
        </p:cxnSp>
      </p:grpSp>
      <p:sp>
        <p:nvSpPr>
          <p:cNvPr id="519" name="Google Shape;519;p52"/>
          <p:cNvSpPr txBox="1">
            <a:spLocks noGrp="1"/>
          </p:cNvSpPr>
          <p:nvPr>
            <p:ph type="subTitle" idx="1"/>
          </p:nvPr>
        </p:nvSpPr>
        <p:spPr>
          <a:xfrm>
            <a:off x="252000" y="698400"/>
            <a:ext cx="71004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DE" dirty="0"/>
              <a:t>PERSPEKTIVEN AUF WISSENSCHAFTSKOMMUNIKATION</a:t>
            </a:r>
          </a:p>
        </p:txBody>
      </p:sp>
      <p:sp>
        <p:nvSpPr>
          <p:cNvPr id="520" name="Google Shape;520;p52"/>
          <p:cNvSpPr txBox="1"/>
          <p:nvPr/>
        </p:nvSpPr>
        <p:spPr>
          <a:xfrm>
            <a:off x="4019400" y="4527025"/>
            <a:ext cx="48726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chemeClr val="dk1"/>
              </a:buClr>
              <a:buSzPts val="1100"/>
              <a:buFont typeface="Arial"/>
              <a:buNone/>
            </a:pPr>
            <a:r>
              <a:rPr lang="de-DE" sz="700" b="0" i="0" u="none" strike="noStrike" cap="none" dirty="0" err="1">
                <a:solidFill>
                  <a:srgbClr val="B7B7B7"/>
                </a:solidFill>
                <a:latin typeface="JetBrains Mono"/>
                <a:ea typeface="JetBrains Mono"/>
                <a:cs typeface="JetBrains Mono"/>
                <a:sym typeface="JetBrains Mono"/>
              </a:rPr>
              <a:t>Fecher</a:t>
            </a:r>
            <a:r>
              <a:rPr lang="de-DE" sz="700" b="0" i="0" u="none" strike="noStrike" cap="none" dirty="0">
                <a:solidFill>
                  <a:srgbClr val="B7B7B7"/>
                </a:solidFill>
                <a:latin typeface="JetBrains Mono"/>
                <a:ea typeface="JetBrains Mono"/>
                <a:cs typeface="JetBrains Mono"/>
                <a:sym typeface="JetBrains Mono"/>
              </a:rPr>
              <a:t>, Hebing (2021): How do </a:t>
            </a:r>
            <a:r>
              <a:rPr lang="de-DE" sz="700" b="0" i="0" u="none" strike="noStrike" cap="none" dirty="0" err="1">
                <a:solidFill>
                  <a:srgbClr val="B7B7B7"/>
                </a:solidFill>
                <a:latin typeface="JetBrains Mono"/>
                <a:ea typeface="JetBrains Mono"/>
                <a:cs typeface="JetBrains Mono"/>
                <a:sym typeface="JetBrains Mono"/>
              </a:rPr>
              <a:t>researchers</a:t>
            </a:r>
            <a:r>
              <a:rPr lang="de-DE" sz="700" b="0" i="0" u="none" strike="noStrike" cap="none" dirty="0">
                <a:solidFill>
                  <a:srgbClr val="B7B7B7"/>
                </a:solidFill>
                <a:latin typeface="JetBrains Mono"/>
                <a:ea typeface="JetBrains Mono"/>
                <a:cs typeface="JetBrains Mono"/>
                <a:sym typeface="JetBrains Mono"/>
              </a:rPr>
              <a:t> </a:t>
            </a:r>
            <a:r>
              <a:rPr lang="de-DE" sz="700" b="0" i="0" u="none" strike="noStrike" cap="none" dirty="0" err="1">
                <a:solidFill>
                  <a:srgbClr val="B7B7B7"/>
                </a:solidFill>
                <a:latin typeface="JetBrains Mono"/>
                <a:ea typeface="JetBrains Mono"/>
                <a:cs typeface="JetBrains Mono"/>
                <a:sym typeface="JetBrains Mono"/>
              </a:rPr>
              <a:t>approach</a:t>
            </a:r>
            <a:r>
              <a:rPr lang="de-DE" sz="700" b="0" i="0" u="none" strike="noStrike" cap="none" dirty="0">
                <a:solidFill>
                  <a:srgbClr val="B7B7B7"/>
                </a:solidFill>
                <a:latin typeface="JetBrains Mono"/>
                <a:ea typeface="JetBrains Mono"/>
                <a:cs typeface="JetBrains Mono"/>
                <a:sym typeface="JetBrains Mono"/>
              </a:rPr>
              <a:t> </a:t>
            </a:r>
            <a:r>
              <a:rPr lang="de-DE" sz="700" b="0" i="0" u="none" strike="noStrike" cap="none" dirty="0" err="1">
                <a:solidFill>
                  <a:srgbClr val="B7B7B7"/>
                </a:solidFill>
                <a:latin typeface="JetBrains Mono"/>
                <a:ea typeface="JetBrains Mono"/>
                <a:cs typeface="JetBrains Mono"/>
                <a:sym typeface="JetBrains Mono"/>
              </a:rPr>
              <a:t>societal</a:t>
            </a:r>
            <a:r>
              <a:rPr lang="de-DE" sz="700" b="0" i="0" u="none" strike="noStrike" cap="none" dirty="0">
                <a:solidFill>
                  <a:srgbClr val="B7B7B7"/>
                </a:solidFill>
                <a:latin typeface="JetBrains Mono"/>
                <a:ea typeface="JetBrains Mono"/>
                <a:cs typeface="JetBrains Mono"/>
                <a:sym typeface="JetBrains Mono"/>
              </a:rPr>
              <a:t> </a:t>
            </a:r>
            <a:r>
              <a:rPr lang="de-DE" sz="700" b="0" i="0" u="none" strike="noStrike" cap="none" dirty="0" err="1">
                <a:solidFill>
                  <a:srgbClr val="B7B7B7"/>
                </a:solidFill>
                <a:latin typeface="JetBrains Mono"/>
                <a:ea typeface="JetBrains Mono"/>
                <a:cs typeface="JetBrains Mono"/>
                <a:sym typeface="JetBrains Mono"/>
              </a:rPr>
              <a:t>impact</a:t>
            </a:r>
            <a:r>
              <a:rPr lang="de-DE" sz="700" b="0" i="0" u="none" strike="noStrike" cap="none" dirty="0">
                <a:solidFill>
                  <a:srgbClr val="B7B7B7"/>
                </a:solidFill>
                <a:latin typeface="JetBrains Mono"/>
                <a:ea typeface="JetBrains Mono"/>
                <a:cs typeface="JetBrains Mono"/>
                <a:sym typeface="JetBrains Mono"/>
              </a:rPr>
              <a:t>? </a:t>
            </a:r>
            <a:r>
              <a:rPr lang="de-DE" sz="700" b="0" i="0" u="none" strike="noStrike" cap="none" dirty="0">
                <a:solidFill>
                  <a:srgbClr val="B7B7B7"/>
                </a:solidFill>
                <a:latin typeface="JetBrains Mono Light"/>
                <a:ea typeface="JetBrains Mono Light"/>
                <a:cs typeface="JetBrains Mono Light"/>
                <a:sym typeface="JetBrains Mono Light"/>
              </a:rPr>
              <a:t>[Übers. d. Verf.]</a:t>
            </a:r>
            <a:endParaRPr lang="de-DE" sz="700" b="0" i="0" u="none" strike="noStrike" cap="none" dirty="0">
              <a:solidFill>
                <a:srgbClr val="B7B7B7"/>
              </a:solidFill>
              <a:latin typeface="JetBrains Mono"/>
              <a:ea typeface="JetBrains Mono"/>
              <a:cs typeface="JetBrains Mono"/>
              <a:sym typeface="JetBrains Mono"/>
            </a:endParaRPr>
          </a:p>
        </p:txBody>
      </p:sp>
      <p:sp>
        <p:nvSpPr>
          <p:cNvPr id="521" name="Google Shape;521;p52"/>
          <p:cNvSpPr txBox="1">
            <a:spLocks noGrp="1"/>
          </p:cNvSpPr>
          <p:nvPr>
            <p:ph type="body" idx="2"/>
          </p:nvPr>
        </p:nvSpPr>
        <p:spPr>
          <a:xfrm>
            <a:off x="7442000" y="3463300"/>
            <a:ext cx="15240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DE" sz="800" b="1" dirty="0">
                <a:solidFill>
                  <a:srgbClr val="006265"/>
                </a:solidFill>
                <a:latin typeface="JetBrains Mono"/>
                <a:ea typeface="JetBrains Mono"/>
                <a:cs typeface="JetBrains Mono"/>
                <a:sym typeface="JetBrains Mono"/>
              </a:rPr>
              <a:t>Naturwissenschaften</a:t>
            </a:r>
          </a:p>
        </p:txBody>
      </p:sp>
      <p:sp>
        <p:nvSpPr>
          <p:cNvPr id="522" name="Google Shape;522;p52"/>
          <p:cNvSpPr txBox="1">
            <a:spLocks noGrp="1"/>
          </p:cNvSpPr>
          <p:nvPr>
            <p:ph type="subTitle" idx="1"/>
          </p:nvPr>
        </p:nvSpPr>
        <p:spPr>
          <a:xfrm>
            <a:off x="7441992" y="3645105"/>
            <a:ext cx="15240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DE" sz="800" b="1" dirty="0">
                <a:solidFill>
                  <a:srgbClr val="4F969F"/>
                </a:solidFill>
                <a:latin typeface="JetBrains Mono"/>
                <a:ea typeface="JetBrains Mono"/>
                <a:cs typeface="JetBrains Mono"/>
                <a:sym typeface="JetBrains Mono"/>
              </a:rPr>
              <a:t>Sozialwissenschaften</a:t>
            </a:r>
          </a:p>
        </p:txBody>
      </p:sp>
      <p:sp>
        <p:nvSpPr>
          <p:cNvPr id="523" name="Google Shape;523;p52"/>
          <p:cNvSpPr txBox="1">
            <a:spLocks noGrp="1"/>
          </p:cNvSpPr>
          <p:nvPr>
            <p:ph type="subTitle" idx="1"/>
          </p:nvPr>
        </p:nvSpPr>
        <p:spPr>
          <a:xfrm>
            <a:off x="7441992" y="3817255"/>
            <a:ext cx="1524000" cy="181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600"/>
              <a:buNone/>
            </a:pPr>
            <a:r>
              <a:rPr lang="de-DE" sz="800" b="1" dirty="0">
                <a:solidFill>
                  <a:srgbClr val="7FB5AD"/>
                </a:solidFill>
                <a:latin typeface="JetBrains Mono"/>
                <a:ea typeface="JetBrains Mono"/>
                <a:cs typeface="JetBrains Mono"/>
                <a:sym typeface="JetBrains Mono"/>
              </a:rPr>
              <a:t>Geisteswissenschaften</a:t>
            </a:r>
          </a:p>
        </p:txBody>
      </p:sp>
      <p:sp>
        <p:nvSpPr>
          <p:cNvPr id="524" name="Google Shape;524;p52"/>
          <p:cNvSpPr txBox="1"/>
          <p:nvPr/>
        </p:nvSpPr>
        <p:spPr>
          <a:xfrm>
            <a:off x="252000" y="1840300"/>
            <a:ext cx="2706300" cy="75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1000" dirty="0">
                <a:latin typeface="Source Sans 3"/>
                <a:ea typeface="Source Sans 3"/>
                <a:cs typeface="Source Sans 3"/>
                <a:sym typeface="Source Sans 3"/>
              </a:rPr>
              <a:t>In meiner Einrichtung spielt Wissenstransfer in die Gesellschaft eine wichtige Rolle</a:t>
            </a:r>
          </a:p>
        </p:txBody>
      </p:sp>
      <p:sp>
        <p:nvSpPr>
          <p:cNvPr id="525" name="Google Shape;525;p52"/>
          <p:cNvSpPr txBox="1"/>
          <p:nvPr/>
        </p:nvSpPr>
        <p:spPr>
          <a:xfrm>
            <a:off x="252000" y="2606413"/>
            <a:ext cx="2706300" cy="75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1000" dirty="0">
                <a:latin typeface="Source Sans 3"/>
                <a:ea typeface="Source Sans 3"/>
                <a:cs typeface="Source Sans 3"/>
                <a:sym typeface="Source Sans 3"/>
              </a:rPr>
              <a:t>Die Kommunikationsabteilung meiner Einrichtung kommuniziert meine Forschung an relevante Interessensvertreter*innen in der Gesellschaft</a:t>
            </a:r>
          </a:p>
        </p:txBody>
      </p:sp>
      <p:sp>
        <p:nvSpPr>
          <p:cNvPr id="526" name="Google Shape;526;p52"/>
          <p:cNvSpPr txBox="1"/>
          <p:nvPr/>
        </p:nvSpPr>
        <p:spPr>
          <a:xfrm>
            <a:off x="252000" y="3508350"/>
            <a:ext cx="2706300" cy="75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1000" dirty="0">
                <a:latin typeface="Source Sans 3"/>
                <a:ea typeface="Source Sans 3"/>
                <a:cs typeface="Source Sans 3"/>
                <a:sym typeface="Source Sans 3"/>
              </a:rPr>
              <a:t>Öffentliches Engagement ist Teil meiner wissenschaftlichen Tätigkeit</a:t>
            </a:r>
          </a:p>
        </p:txBody>
      </p:sp>
      <p:pic>
        <p:nvPicPr>
          <p:cNvPr id="527" name="Google Shape;527;p52" title="Chart"/>
          <p:cNvPicPr preferRelativeResize="0"/>
          <p:nvPr/>
        </p:nvPicPr>
        <p:blipFill rotWithShape="1">
          <a:blip r:embed="rId3">
            <a:alphaModFix/>
          </a:blip>
          <a:srcRect l="22360" t="10145"/>
          <a:stretch/>
        </p:blipFill>
        <p:spPr>
          <a:xfrm>
            <a:off x="2942436" y="1634669"/>
            <a:ext cx="4493700" cy="29477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3"/>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Was heißt das?</a:t>
            </a:r>
          </a:p>
        </p:txBody>
      </p:sp>
      <p:sp>
        <p:nvSpPr>
          <p:cNvPr id="533" name="Google Shape;533;p53"/>
          <p:cNvSpPr txBox="1">
            <a:spLocks noGrp="1"/>
          </p:cNvSpPr>
          <p:nvPr>
            <p:ph type="subTitle" idx="1"/>
          </p:nvPr>
        </p:nvSpPr>
        <p:spPr>
          <a:xfrm>
            <a:off x="252000" y="698400"/>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solidFill>
                  <a:schemeClr val="dk1"/>
                </a:solidFill>
              </a:rPr>
              <a:t>PERSPEKTIVEN AUF WISSENSCHAFTSKOMMUNIKATION</a:t>
            </a:r>
            <a:endParaRPr lang="de-DE" dirty="0"/>
          </a:p>
        </p:txBody>
      </p:sp>
      <p:sp>
        <p:nvSpPr>
          <p:cNvPr id="534" name="Google Shape;534;p53"/>
          <p:cNvSpPr txBox="1">
            <a:spLocks noGrp="1"/>
          </p:cNvSpPr>
          <p:nvPr>
            <p:ph type="body" idx="2"/>
          </p:nvPr>
        </p:nvSpPr>
        <p:spPr>
          <a:xfrm>
            <a:off x="257425" y="1565863"/>
            <a:ext cx="8635200" cy="30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lang="de-DE" dirty="0">
              <a:solidFill>
                <a:schemeClr val="dk1"/>
              </a:solidFill>
            </a:endParaRPr>
          </a:p>
          <a:p>
            <a:pPr marL="360000" marR="0" lvl="0" indent="-330200" algn="l" rtl="0">
              <a:lnSpc>
                <a:spcPct val="115000"/>
              </a:lnSpc>
              <a:spcBef>
                <a:spcPts val="600"/>
              </a:spcBef>
              <a:spcAft>
                <a:spcPts val="0"/>
              </a:spcAft>
              <a:buSzPts val="1600"/>
              <a:buChar char=":"/>
            </a:pPr>
            <a:r>
              <a:rPr lang="de-DE" dirty="0"/>
              <a:t>Forschenden (disziplinenübergreifend) ist der gesellschaftliche Impact ihrer Forschung wichtig</a:t>
            </a:r>
          </a:p>
          <a:p>
            <a:pPr marL="360000" marR="0" lvl="0" indent="-330200" algn="l" rtl="0">
              <a:lnSpc>
                <a:spcPct val="115000"/>
              </a:lnSpc>
              <a:spcBef>
                <a:spcPts val="1000"/>
              </a:spcBef>
              <a:spcAft>
                <a:spcPts val="0"/>
              </a:spcAft>
              <a:buSzPts val="1600"/>
              <a:buChar char=":"/>
            </a:pPr>
            <a:r>
              <a:rPr lang="de-DE" dirty="0"/>
              <a:t>Es besteht ein gesellschaftlicher Bedarf nach mehr Kommunikation zwischen Wissenschaft und anderen gesellschaftlichen Bereichen</a:t>
            </a:r>
          </a:p>
          <a:p>
            <a:pPr marL="360000" marR="0" lvl="0" indent="-330200" algn="l" rtl="0">
              <a:lnSpc>
                <a:spcPct val="115000"/>
              </a:lnSpc>
              <a:spcBef>
                <a:spcPts val="1000"/>
              </a:spcBef>
              <a:spcAft>
                <a:spcPts val="1000"/>
              </a:spcAft>
              <a:buSzPts val="1600"/>
              <a:buChar char=":"/>
            </a:pPr>
            <a:r>
              <a:rPr lang="de-DE" dirty="0"/>
              <a:t>Ko</a:t>
            </a:r>
            <a:r>
              <a:rPr lang="de-DE" dirty="0">
                <a:solidFill>
                  <a:schemeClr val="dk1"/>
                </a:solidFill>
              </a:rPr>
              <a:t>mmunikation wird als wichtiger Teil wissenschaftlicher Arbeit wahrgenommen</a:t>
            </a:r>
            <a:endParaRPr lang="de-DE" dirty="0"/>
          </a:p>
        </p:txBody>
      </p:sp>
      <p:sp>
        <p:nvSpPr>
          <p:cNvPr id="535" name="Google Shape;535;p53"/>
          <p:cNvSpPr/>
          <p:nvPr/>
        </p:nvSpPr>
        <p:spPr>
          <a:xfrm>
            <a:off x="257425" y="3688325"/>
            <a:ext cx="8635200" cy="762600"/>
          </a:xfrm>
          <a:prstGeom prst="rect">
            <a:avLst/>
          </a:prstGeom>
          <a:solidFill>
            <a:srgbClr val="AFDA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de-DE" sz="1600" dirty="0">
                <a:solidFill>
                  <a:srgbClr val="000000"/>
                </a:solidFill>
                <a:latin typeface="Source Sans 3"/>
                <a:ea typeface="Source Sans 3"/>
                <a:cs typeface="Source Sans 3"/>
                <a:sym typeface="Source Sans 3"/>
              </a:rPr>
              <a:t>Strategische Planung kann dabei helfen, effektiver zu kommunizieren und die Gesellschaft </a:t>
            </a:r>
            <a:br>
              <a:rPr lang="de-DE" sz="1600" dirty="0">
                <a:solidFill>
                  <a:srgbClr val="000000"/>
                </a:solidFill>
                <a:latin typeface="Source Sans 3"/>
                <a:ea typeface="Source Sans 3"/>
                <a:cs typeface="Source Sans 3"/>
                <a:sym typeface="Source Sans 3"/>
              </a:rPr>
            </a:br>
            <a:r>
              <a:rPr lang="de-DE" sz="1600" dirty="0">
                <a:solidFill>
                  <a:srgbClr val="000000"/>
                </a:solidFill>
                <a:latin typeface="Source Sans 3"/>
                <a:ea typeface="Source Sans 3"/>
                <a:cs typeface="Source Sans 3"/>
                <a:sym typeface="Source Sans 3"/>
              </a:rPr>
              <a:t>besser zu erreichen.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9"/>
        <p:cNvGrpSpPr/>
        <p:nvPr/>
      </p:nvGrpSpPr>
      <p:grpSpPr>
        <a:xfrm>
          <a:off x="0" y="0"/>
          <a:ext cx="0" cy="0"/>
          <a:chOff x="0" y="0"/>
          <a:chExt cx="0" cy="0"/>
        </a:xfrm>
      </p:grpSpPr>
      <p:sp>
        <p:nvSpPr>
          <p:cNvPr id="540" name="Google Shape;540;p54"/>
          <p:cNvSpPr/>
          <p:nvPr/>
        </p:nvSpPr>
        <p:spPr>
          <a:xfrm>
            <a:off x="4572000" y="254900"/>
            <a:ext cx="4320000" cy="4586400"/>
          </a:xfrm>
          <a:prstGeom prst="rect">
            <a:avLst/>
          </a:prstGeom>
          <a:solidFill>
            <a:srgbClr val="F39E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de-DE" dirty="0"/>
          </a:p>
        </p:txBody>
      </p:sp>
      <p:sp>
        <p:nvSpPr>
          <p:cNvPr id="541" name="Google Shape;541;p54"/>
          <p:cNvSpPr txBox="1">
            <a:spLocks noGrp="1"/>
          </p:cNvSpPr>
          <p:nvPr>
            <p:ph type="body" idx="1"/>
          </p:nvPr>
        </p:nvSpPr>
        <p:spPr>
          <a:xfrm>
            <a:off x="4813500" y="524400"/>
            <a:ext cx="3837000" cy="4094700"/>
          </a:xfrm>
          <a:prstGeom prst="rect">
            <a:avLst/>
          </a:prstGeom>
        </p:spPr>
        <p:txBody>
          <a:bodyPr spcFirstLastPara="1" wrap="square" lIns="91425" tIns="91425" rIns="91425" bIns="91425" anchor="ctr" anchorCtr="0">
            <a:normAutofit lnSpcReduction="10000"/>
          </a:bodyPr>
          <a:lstStyle/>
          <a:p>
            <a:pPr marL="457200" lvl="0" indent="-355600" algn="l" rtl="0">
              <a:spcBef>
                <a:spcPts val="0"/>
              </a:spcBef>
              <a:spcAft>
                <a:spcPts val="0"/>
              </a:spcAft>
              <a:buClr>
                <a:schemeClr val="dk1"/>
              </a:buClr>
              <a:buSzPts val="2000"/>
              <a:buChar char=":"/>
            </a:pPr>
            <a:r>
              <a:rPr lang="de-DE" dirty="0">
                <a:solidFill>
                  <a:schemeClr val="dk1"/>
                </a:solidFill>
              </a:rPr>
              <a:t>Gesellschaftlicher Impact ist ein sozialer, kultureller, ökologischer oder wirtschaftlicher Nutzen aus der Forschung.</a:t>
            </a:r>
          </a:p>
          <a:p>
            <a:pPr marL="457200" lvl="0" indent="-355600" algn="l" rtl="0">
              <a:spcBef>
                <a:spcPts val="1000"/>
              </a:spcBef>
              <a:spcAft>
                <a:spcPts val="0"/>
              </a:spcAft>
              <a:buClr>
                <a:schemeClr val="dk1"/>
              </a:buClr>
              <a:buSzPts val="2000"/>
              <a:buChar char=":"/>
            </a:pPr>
            <a:r>
              <a:rPr lang="de-DE" dirty="0">
                <a:solidFill>
                  <a:schemeClr val="dk1"/>
                </a:solidFill>
              </a:rPr>
              <a:t>Wissenschaft kann diesen Nutzen erzielen, indem sie mit relevanten Teilen der Gesellschaft in den Austausch tritt.</a:t>
            </a:r>
          </a:p>
          <a:p>
            <a:pPr marL="457200" lvl="0" indent="-330200" algn="l" rtl="0">
              <a:spcBef>
                <a:spcPts val="1000"/>
              </a:spcBef>
              <a:spcAft>
                <a:spcPts val="1000"/>
              </a:spcAft>
              <a:buClr>
                <a:schemeClr val="dk1"/>
              </a:buClr>
              <a:buSzPts val="1600"/>
              <a:buChar char=":"/>
            </a:pPr>
            <a:r>
              <a:rPr lang="de-DE" dirty="0">
                <a:solidFill>
                  <a:schemeClr val="dk1"/>
                </a:solidFill>
              </a:rPr>
              <a:t>Gesellschaftlicher Impact wird nicht nur durch Breitenwirkung erzeugt, sondern es gibt eine Vielzahl an produktiven Interaktionen zwischen Wissenschaften und Öffentlichkeiten.</a:t>
            </a:r>
          </a:p>
        </p:txBody>
      </p:sp>
      <p:sp>
        <p:nvSpPr>
          <p:cNvPr id="542" name="Google Shape;542;p54"/>
          <p:cNvSpPr txBox="1"/>
          <p:nvPr/>
        </p:nvSpPr>
        <p:spPr>
          <a:xfrm>
            <a:off x="2215196" y="1588381"/>
            <a:ext cx="1804500" cy="2456100"/>
          </a:xfrm>
          <a:prstGeom prst="rect">
            <a:avLst/>
          </a:prstGeom>
          <a:solidFill>
            <a:srgbClr val="CBE7E0">
              <a:alpha val="25000"/>
            </a:srgbClr>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lang="de-DE" sz="1000" dirty="0">
              <a:solidFill>
                <a:schemeClr val="dk1"/>
              </a:solidFill>
              <a:latin typeface="Calibri"/>
              <a:ea typeface="Calibri"/>
              <a:cs typeface="Calibri"/>
              <a:sym typeface="Calibri"/>
            </a:endParaRPr>
          </a:p>
        </p:txBody>
      </p:sp>
      <p:sp>
        <p:nvSpPr>
          <p:cNvPr id="543" name="Google Shape;543;p54"/>
          <p:cNvSpPr txBox="1"/>
          <p:nvPr/>
        </p:nvSpPr>
        <p:spPr>
          <a:xfrm>
            <a:off x="528227" y="3523417"/>
            <a:ext cx="549300" cy="512100"/>
          </a:xfrm>
          <a:prstGeom prst="rect">
            <a:avLst/>
          </a:prstGeom>
          <a:solidFill>
            <a:srgbClr val="EFEFE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lang="de-DE" sz="1000" dirty="0">
              <a:solidFill>
                <a:schemeClr val="dk1"/>
              </a:solidFill>
              <a:latin typeface="Calibri"/>
              <a:ea typeface="Calibri"/>
              <a:cs typeface="Calibri"/>
              <a:sym typeface="Calibri"/>
            </a:endParaRPr>
          </a:p>
        </p:txBody>
      </p:sp>
      <p:sp>
        <p:nvSpPr>
          <p:cNvPr id="544" name="Google Shape;544;p54"/>
          <p:cNvSpPr txBox="1"/>
          <p:nvPr/>
        </p:nvSpPr>
        <p:spPr>
          <a:xfrm>
            <a:off x="1090546" y="3463228"/>
            <a:ext cx="549300" cy="572400"/>
          </a:xfrm>
          <a:prstGeom prst="rect">
            <a:avLst/>
          </a:prstGeom>
          <a:solidFill>
            <a:srgbClr val="EFEFE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lang="de-DE" sz="1000" dirty="0">
              <a:solidFill>
                <a:schemeClr val="dk1"/>
              </a:solidFill>
              <a:latin typeface="Calibri"/>
              <a:ea typeface="Calibri"/>
              <a:cs typeface="Calibri"/>
              <a:sym typeface="Calibri"/>
            </a:endParaRPr>
          </a:p>
        </p:txBody>
      </p:sp>
      <p:sp>
        <p:nvSpPr>
          <p:cNvPr id="545" name="Google Shape;545;p54"/>
          <p:cNvSpPr txBox="1"/>
          <p:nvPr/>
        </p:nvSpPr>
        <p:spPr>
          <a:xfrm>
            <a:off x="1652869" y="3357277"/>
            <a:ext cx="549300" cy="678300"/>
          </a:xfrm>
          <a:prstGeom prst="rect">
            <a:avLst/>
          </a:prstGeom>
          <a:solidFill>
            <a:srgbClr val="EFEFEF"/>
          </a:solid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lang="de-DE" sz="1000" dirty="0">
              <a:solidFill>
                <a:schemeClr val="dk1"/>
              </a:solidFill>
              <a:latin typeface="Calibri"/>
              <a:ea typeface="Calibri"/>
              <a:cs typeface="Calibri"/>
              <a:sym typeface="Calibri"/>
            </a:endParaRPr>
          </a:p>
        </p:txBody>
      </p:sp>
      <p:sp>
        <p:nvSpPr>
          <p:cNvPr id="546" name="Google Shape;546;p54"/>
          <p:cNvSpPr txBox="1"/>
          <p:nvPr/>
        </p:nvSpPr>
        <p:spPr>
          <a:xfrm>
            <a:off x="2252567" y="1147375"/>
            <a:ext cx="1619100" cy="251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de-DE" dirty="0">
                <a:solidFill>
                  <a:schemeClr val="dk1"/>
                </a:solidFill>
                <a:latin typeface="JetBrains Mono"/>
                <a:ea typeface="JetBrains Mono"/>
                <a:cs typeface="JetBrains Mono"/>
                <a:sym typeface="JetBrains Mono"/>
              </a:rPr>
              <a:t>IMPACT</a:t>
            </a:r>
          </a:p>
        </p:txBody>
      </p:sp>
      <p:cxnSp>
        <p:nvCxnSpPr>
          <p:cNvPr id="547" name="Google Shape;547;p54"/>
          <p:cNvCxnSpPr/>
          <p:nvPr/>
        </p:nvCxnSpPr>
        <p:spPr>
          <a:xfrm rot="10800000" flipH="1">
            <a:off x="530075" y="4232725"/>
            <a:ext cx="1676400" cy="600"/>
          </a:xfrm>
          <a:prstGeom prst="straightConnector1">
            <a:avLst/>
          </a:prstGeom>
          <a:noFill/>
          <a:ln w="19050" cap="flat" cmpd="sng">
            <a:solidFill>
              <a:srgbClr val="EFEFEF"/>
            </a:solidFill>
            <a:prstDash val="solid"/>
            <a:round/>
            <a:headEnd type="none" w="med" len="med"/>
            <a:tailEnd type="none" w="med" len="med"/>
          </a:ln>
        </p:spPr>
      </p:cxnSp>
      <p:cxnSp>
        <p:nvCxnSpPr>
          <p:cNvPr id="548" name="Google Shape;548;p54"/>
          <p:cNvCxnSpPr/>
          <p:nvPr/>
        </p:nvCxnSpPr>
        <p:spPr>
          <a:xfrm rot="10800000" flipH="1">
            <a:off x="2210930" y="4233203"/>
            <a:ext cx="1817400" cy="600"/>
          </a:xfrm>
          <a:prstGeom prst="straightConnector1">
            <a:avLst/>
          </a:prstGeom>
          <a:noFill/>
          <a:ln w="19050" cap="flat" cmpd="sng">
            <a:solidFill>
              <a:srgbClr val="EFEFEF"/>
            </a:solidFill>
            <a:prstDash val="dot"/>
            <a:round/>
            <a:headEnd type="none" w="med" len="med"/>
            <a:tailEnd type="none" w="med" len="med"/>
          </a:ln>
        </p:spPr>
      </p:cxnSp>
      <p:cxnSp>
        <p:nvCxnSpPr>
          <p:cNvPr id="549" name="Google Shape;549;p54"/>
          <p:cNvCxnSpPr/>
          <p:nvPr/>
        </p:nvCxnSpPr>
        <p:spPr>
          <a:xfrm rot="10800000">
            <a:off x="540225" y="4045025"/>
            <a:ext cx="1200" cy="178200"/>
          </a:xfrm>
          <a:prstGeom prst="straightConnector1">
            <a:avLst/>
          </a:prstGeom>
          <a:noFill/>
          <a:ln w="19050" cap="flat" cmpd="sng">
            <a:solidFill>
              <a:srgbClr val="EFEFEF"/>
            </a:solidFill>
            <a:prstDash val="solid"/>
            <a:round/>
            <a:headEnd type="none" w="med" len="med"/>
            <a:tailEnd type="none" w="med" len="med"/>
          </a:ln>
        </p:spPr>
      </p:cxnSp>
      <p:cxnSp>
        <p:nvCxnSpPr>
          <p:cNvPr id="550" name="Google Shape;550;p54"/>
          <p:cNvCxnSpPr/>
          <p:nvPr/>
        </p:nvCxnSpPr>
        <p:spPr>
          <a:xfrm>
            <a:off x="4019689" y="4035578"/>
            <a:ext cx="0" cy="207600"/>
          </a:xfrm>
          <a:prstGeom prst="straightConnector1">
            <a:avLst/>
          </a:prstGeom>
          <a:noFill/>
          <a:ln w="19050" cap="flat" cmpd="sng">
            <a:solidFill>
              <a:srgbClr val="EFEFEF"/>
            </a:solidFill>
            <a:prstDash val="dot"/>
            <a:round/>
            <a:headEnd type="stealth" w="med" len="med"/>
            <a:tailEnd type="none" w="med" len="med"/>
          </a:ln>
        </p:spPr>
      </p:cxnSp>
      <p:pic>
        <p:nvPicPr>
          <p:cNvPr id="551" name="Google Shape;551;p54" title="freepik__adjust__62397.png"/>
          <p:cNvPicPr preferRelativeResize="0"/>
          <p:nvPr/>
        </p:nvPicPr>
        <p:blipFill rotWithShape="1">
          <a:blip r:embed="rId3">
            <a:alphaModFix/>
          </a:blip>
          <a:srcRect l="21607" r="21607"/>
          <a:stretch/>
        </p:blipFill>
        <p:spPr>
          <a:xfrm>
            <a:off x="252000" y="252000"/>
            <a:ext cx="4320000" cy="4586399"/>
          </a:xfrm>
          <a:prstGeom prst="rect">
            <a:avLst/>
          </a:prstGeom>
          <a:noFill/>
          <a:ln>
            <a:noFill/>
          </a:ln>
        </p:spPr>
      </p:pic>
      <p:sp>
        <p:nvSpPr>
          <p:cNvPr id="552" name="Google Shape;552;p54"/>
          <p:cNvSpPr txBox="1"/>
          <p:nvPr/>
        </p:nvSpPr>
        <p:spPr>
          <a:xfrm>
            <a:off x="0" y="3370425"/>
            <a:ext cx="2516700" cy="702900"/>
          </a:xfrm>
          <a:prstGeom prst="rect">
            <a:avLst/>
          </a:prstGeom>
          <a:solidFill>
            <a:srgbClr val="FFFFFF"/>
          </a:solidFill>
          <a:ln>
            <a:noFill/>
          </a:ln>
        </p:spPr>
        <p:txBody>
          <a:bodyPr spcFirstLastPara="1" wrap="square" lIns="252000" tIns="108000" rIns="252000" bIns="108000" anchor="ctr" anchorCtr="0">
            <a:spAutoFit/>
          </a:bodyPr>
          <a:lstStyle/>
          <a:p>
            <a:pPr marL="0" lvl="0" indent="0" algn="l" rtl="0">
              <a:lnSpc>
                <a:spcPct val="115000"/>
              </a:lnSpc>
              <a:spcBef>
                <a:spcPts val="0"/>
              </a:spcBef>
              <a:spcAft>
                <a:spcPts val="0"/>
              </a:spcAft>
              <a:buNone/>
            </a:pPr>
            <a:r>
              <a:rPr lang="de-DE" sz="1000" dirty="0">
                <a:solidFill>
                  <a:srgbClr val="858585"/>
                </a:solidFill>
                <a:latin typeface="JetBrains Mono"/>
                <a:ea typeface="JetBrains Mono"/>
                <a:cs typeface="JetBrains Mono"/>
                <a:sym typeface="JetBrains Mono"/>
              </a:rPr>
              <a:t>KEY LEARNINGS</a:t>
            </a:r>
            <a:endParaRPr lang="de-DE" sz="900" dirty="0">
              <a:solidFill>
                <a:srgbClr val="858585"/>
              </a:solidFill>
              <a:latin typeface="JetBrains Mono"/>
              <a:ea typeface="JetBrains Mono"/>
              <a:cs typeface="JetBrains Mono"/>
              <a:sym typeface="JetBrains Mono"/>
            </a:endParaRPr>
          </a:p>
          <a:p>
            <a:pPr marL="0" lvl="0" indent="0" algn="l" rtl="0">
              <a:lnSpc>
                <a:spcPct val="115000"/>
              </a:lnSpc>
              <a:spcBef>
                <a:spcPts val="0"/>
              </a:spcBef>
              <a:spcAft>
                <a:spcPts val="0"/>
              </a:spcAft>
              <a:buNone/>
            </a:pPr>
            <a:r>
              <a:rPr lang="de-DE" sz="2000" b="1" dirty="0">
                <a:latin typeface="Source Sans 3"/>
                <a:ea typeface="Source Sans 3"/>
                <a:cs typeface="Source Sans 3"/>
                <a:sym typeface="Source Sans 3"/>
              </a:rPr>
              <a:t>Impact</a:t>
            </a:r>
            <a:r>
              <a:rPr lang="de-DE" sz="2000" b="1" dirty="0">
                <a:solidFill>
                  <a:srgbClr val="000000"/>
                </a:solidFill>
                <a:latin typeface="Calibri"/>
                <a:ea typeface="Calibri"/>
                <a:cs typeface="Calibri"/>
                <a:sym typeface="Calibri"/>
              </a:rPr>
              <a:t> </a:t>
            </a:r>
            <a:endParaRPr lang="de-DE" sz="600" b="1" dirty="0">
              <a:solidFill>
                <a:srgbClr val="000000"/>
              </a:solidFill>
              <a:latin typeface="Kalam"/>
              <a:ea typeface="Kalam"/>
              <a:cs typeface="Kalam"/>
              <a:sym typeface="Kalam"/>
            </a:endParaRPr>
          </a:p>
        </p:txBody>
      </p:sp>
      <p:sp>
        <p:nvSpPr>
          <p:cNvPr id="553" name="Google Shape;553;p54"/>
          <p:cNvSpPr txBox="1"/>
          <p:nvPr/>
        </p:nvSpPr>
        <p:spPr>
          <a:xfrm>
            <a:off x="252000" y="4586400"/>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700" dirty="0">
                <a:solidFill>
                  <a:srgbClr val="7FB5AD"/>
                </a:solidFill>
                <a:latin typeface="Calibri"/>
                <a:ea typeface="Calibri"/>
                <a:cs typeface="Calibri"/>
                <a:sym typeface="Calibri"/>
              </a:rPr>
              <a:t>© </a:t>
            </a:r>
            <a:r>
              <a:rPr lang="de-DE" sz="700" dirty="0" err="1">
                <a:solidFill>
                  <a:srgbClr val="7FB5AD"/>
                </a:solidFill>
                <a:latin typeface="Calibri"/>
                <a:ea typeface="Calibri"/>
                <a:cs typeface="Calibri"/>
                <a:sym typeface="Calibri"/>
              </a:rPr>
              <a:t>vecstock</a:t>
            </a:r>
            <a:r>
              <a:rPr lang="de-DE" sz="700" dirty="0">
                <a:solidFill>
                  <a:srgbClr val="7FB5AD"/>
                </a:solidFill>
                <a:latin typeface="Calibri"/>
                <a:ea typeface="Calibri"/>
                <a:cs typeface="Calibri"/>
                <a:sym typeface="Calibri"/>
              </a:rPr>
              <a:t> - </a:t>
            </a:r>
            <a:r>
              <a:rPr lang="de-DE" sz="700" dirty="0" err="1">
                <a:solidFill>
                  <a:srgbClr val="7FB5AD"/>
                </a:solidFill>
                <a:latin typeface="Calibri"/>
                <a:ea typeface="Calibri"/>
                <a:cs typeface="Calibri"/>
                <a:sym typeface="Calibri"/>
              </a:rPr>
              <a:t>freepik.com</a:t>
            </a:r>
            <a:endParaRPr lang="de-DE" sz="700" dirty="0">
              <a:solidFill>
                <a:srgbClr val="7FB5AD"/>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3"/>
          <p:cNvPicPr preferRelativeResize="0"/>
          <p:nvPr/>
        </p:nvPicPr>
        <p:blipFill rotWithShape="1">
          <a:blip r:embed="rId3">
            <a:alphaModFix/>
          </a:blip>
          <a:srcRect t="9363" r="5087" b="2469"/>
          <a:stretch/>
        </p:blipFill>
        <p:spPr>
          <a:xfrm>
            <a:off x="252000" y="252000"/>
            <a:ext cx="8639998" cy="4586401"/>
          </a:xfrm>
          <a:prstGeom prst="rect">
            <a:avLst/>
          </a:prstGeom>
          <a:noFill/>
          <a:ln>
            <a:noFill/>
          </a:ln>
        </p:spPr>
      </p:pic>
      <p:sp>
        <p:nvSpPr>
          <p:cNvPr id="166" name="Google Shape;166;p23"/>
          <p:cNvSpPr txBox="1"/>
          <p:nvPr/>
        </p:nvSpPr>
        <p:spPr>
          <a:xfrm>
            <a:off x="843625" y="56605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de-DE" sz="3200" b="1" dirty="0">
              <a:solidFill>
                <a:schemeClr val="dk1"/>
              </a:solidFill>
              <a:latin typeface="Roboto"/>
              <a:ea typeface="Roboto"/>
              <a:cs typeface="Roboto"/>
              <a:sym typeface="Roboto"/>
            </a:endParaRPr>
          </a:p>
        </p:txBody>
      </p:sp>
      <p:sp>
        <p:nvSpPr>
          <p:cNvPr id="167" name="Google Shape;167;p23"/>
          <p:cNvSpPr txBox="1">
            <a:spLocks noGrp="1"/>
          </p:cNvSpPr>
          <p:nvPr>
            <p:ph type="body" idx="2"/>
          </p:nvPr>
        </p:nvSpPr>
        <p:spPr>
          <a:xfrm>
            <a:off x="252000" y="3054300"/>
            <a:ext cx="4074000" cy="1491600"/>
          </a:xfrm>
          <a:prstGeom prst="rect">
            <a:avLst/>
          </a:prstGeom>
          <a:solidFill>
            <a:schemeClr val="lt1"/>
          </a:solidFill>
          <a:ln>
            <a:noFill/>
          </a:ln>
        </p:spPr>
        <p:txBody>
          <a:bodyPr spcFirstLastPara="1" wrap="square" lIns="252000" tIns="252000" rIns="252000" bIns="252000" anchor="ctr" anchorCtr="0">
            <a:spAutoFit/>
          </a:bodyPr>
          <a:lstStyle/>
          <a:p>
            <a:pPr marL="0" lvl="0" indent="0" algn="l" rtl="0">
              <a:spcBef>
                <a:spcPts val="0"/>
              </a:spcBef>
              <a:spcAft>
                <a:spcPts val="0"/>
              </a:spcAft>
              <a:buNone/>
            </a:pPr>
            <a:r>
              <a:rPr lang="de-DE" sz="1000" dirty="0">
                <a:solidFill>
                  <a:schemeClr val="dk2"/>
                </a:solidFill>
                <a:latin typeface="JetBrains Mono"/>
                <a:ea typeface="JetBrains Mono"/>
                <a:cs typeface="JetBrains Mono"/>
                <a:sym typeface="JetBrains Mono"/>
              </a:rPr>
              <a:t>VISION</a:t>
            </a:r>
            <a:endParaRPr lang="de-DE" sz="1000" dirty="0">
              <a:solidFill>
                <a:srgbClr val="858585"/>
              </a:solidFill>
              <a:latin typeface="JetBrains Mono"/>
              <a:ea typeface="JetBrains Mono"/>
              <a:cs typeface="JetBrains Mono"/>
              <a:sym typeface="JetBrains Mono"/>
            </a:endParaRPr>
          </a:p>
          <a:p>
            <a:pPr marL="0" lvl="0" indent="0" algn="l" rtl="0">
              <a:lnSpc>
                <a:spcPct val="120000"/>
              </a:lnSpc>
              <a:spcBef>
                <a:spcPts val="1000"/>
              </a:spcBef>
              <a:spcAft>
                <a:spcPts val="1000"/>
              </a:spcAft>
              <a:buClr>
                <a:schemeClr val="dk1"/>
              </a:buClr>
              <a:buSzPts val="1100"/>
              <a:buFont typeface="Arial"/>
              <a:buNone/>
            </a:pPr>
            <a:r>
              <a:rPr lang="de-DE" sz="2000" b="1" dirty="0">
                <a:solidFill>
                  <a:schemeClr val="dk1"/>
                </a:solidFill>
              </a:rPr>
              <a:t>Eine offene Gesellschaft, die Wandel mit Wissen gestaltet.</a:t>
            </a:r>
            <a:endParaRPr lang="de-DE" sz="600" b="1" dirty="0">
              <a:solidFill>
                <a:schemeClr val="dk1"/>
              </a:solidFill>
              <a:latin typeface="Kalam"/>
              <a:ea typeface="Kalam"/>
              <a:cs typeface="Kalam"/>
              <a:sym typeface="Kalam"/>
            </a:endParaRPr>
          </a:p>
        </p:txBody>
      </p:sp>
      <p:sp>
        <p:nvSpPr>
          <p:cNvPr id="168" name="Google Shape;168;p23"/>
          <p:cNvSpPr txBox="1"/>
          <p:nvPr/>
        </p:nvSpPr>
        <p:spPr>
          <a:xfrm>
            <a:off x="252000" y="4545900"/>
            <a:ext cx="30000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700" dirty="0">
                <a:solidFill>
                  <a:srgbClr val="D9D9D9"/>
                </a:solidFill>
                <a:latin typeface="Calibri"/>
                <a:ea typeface="Calibri"/>
                <a:cs typeface="Calibri"/>
                <a:sym typeface="Calibri"/>
              </a:rPr>
              <a:t>KI-generiert, </a:t>
            </a:r>
            <a:r>
              <a:rPr lang="de-DE" sz="700" dirty="0" err="1">
                <a:solidFill>
                  <a:srgbClr val="D9D9D9"/>
                </a:solidFill>
                <a:latin typeface="Calibri"/>
                <a:ea typeface="Calibri"/>
                <a:cs typeface="Calibri"/>
                <a:sym typeface="Calibri"/>
              </a:rPr>
              <a:t>freepik.com</a:t>
            </a:r>
            <a:endParaRPr lang="de-DE" sz="700" dirty="0">
              <a:solidFill>
                <a:srgbClr val="D9D9D9"/>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p:nvPr/>
        </p:nvSpPr>
        <p:spPr>
          <a:xfrm>
            <a:off x="843625" y="566057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de-DE" sz="3200" b="1" dirty="0">
              <a:solidFill>
                <a:schemeClr val="dk1"/>
              </a:solidFill>
              <a:latin typeface="Roboto"/>
              <a:ea typeface="Roboto"/>
              <a:cs typeface="Roboto"/>
              <a:sym typeface="Roboto"/>
            </a:endParaRPr>
          </a:p>
        </p:txBody>
      </p:sp>
      <p:sp>
        <p:nvSpPr>
          <p:cNvPr id="174" name="Google Shape;174;p24"/>
          <p:cNvSpPr txBox="1">
            <a:spLocks noGrp="1"/>
          </p:cNvSpPr>
          <p:nvPr>
            <p:ph type="title"/>
          </p:nvPr>
        </p:nvSpPr>
        <p:spPr>
          <a:xfrm>
            <a:off x="493506" y="1934850"/>
            <a:ext cx="3837000" cy="6369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1000"/>
              </a:spcAft>
              <a:buNone/>
            </a:pPr>
            <a:r>
              <a:rPr lang="de-DE" dirty="0"/>
              <a:t>Mission: </a:t>
            </a:r>
            <a:r>
              <a:rPr lang="de-DE" b="0" dirty="0"/>
              <a:t>Wir fördern einen produktiven Dialog zwischen Wissenschaft und Öffentlichkeit.</a:t>
            </a:r>
          </a:p>
        </p:txBody>
      </p:sp>
      <p:sp>
        <p:nvSpPr>
          <p:cNvPr id="175" name="Google Shape;175;p24"/>
          <p:cNvSpPr txBox="1">
            <a:spLocks noGrp="1"/>
          </p:cNvSpPr>
          <p:nvPr>
            <p:ph type="subTitle" idx="1"/>
          </p:nvPr>
        </p:nvSpPr>
        <p:spPr>
          <a:xfrm>
            <a:off x="493506" y="1750200"/>
            <a:ext cx="3837000" cy="36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e-DE" dirty="0"/>
              <a:t>WISSENSCHAFT IM DIALOG</a:t>
            </a:r>
          </a:p>
        </p:txBody>
      </p:sp>
      <p:pic>
        <p:nvPicPr>
          <p:cNvPr id="176" name="Google Shape;176;p24"/>
          <p:cNvPicPr preferRelativeResize="0"/>
          <p:nvPr/>
        </p:nvPicPr>
        <p:blipFill>
          <a:blip r:embed="rId3">
            <a:alphaModFix/>
          </a:blip>
          <a:stretch>
            <a:fillRect/>
          </a:stretch>
        </p:blipFill>
        <p:spPr>
          <a:xfrm>
            <a:off x="4268625" y="171837"/>
            <a:ext cx="4802201" cy="47998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433975" y="842400"/>
            <a:ext cx="4073100" cy="11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600"/>
              <a:buNone/>
            </a:pPr>
            <a:r>
              <a:rPr lang="de-DE" dirty="0"/>
              <a:t>Unsere Gesellschaft befindet sich in einem kontinuierlichen Transformationsprozess. </a:t>
            </a:r>
          </a:p>
        </p:txBody>
      </p:sp>
      <p:sp>
        <p:nvSpPr>
          <p:cNvPr id="182" name="Google Shape;182;p25"/>
          <p:cNvSpPr txBox="1">
            <a:spLocks noGrp="1"/>
          </p:cNvSpPr>
          <p:nvPr>
            <p:ph type="subTitle" idx="1"/>
          </p:nvPr>
        </p:nvSpPr>
        <p:spPr>
          <a:xfrm>
            <a:off x="433969" y="473100"/>
            <a:ext cx="3837000" cy="36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de-DE" dirty="0"/>
              <a:t>DIE AUSGANGSLAGE</a:t>
            </a:r>
          </a:p>
        </p:txBody>
      </p:sp>
      <p:sp>
        <p:nvSpPr>
          <p:cNvPr id="183" name="Google Shape;183;p25"/>
          <p:cNvSpPr txBox="1"/>
          <p:nvPr/>
        </p:nvSpPr>
        <p:spPr>
          <a:xfrm>
            <a:off x="4608900" y="801000"/>
            <a:ext cx="4306500" cy="3693900"/>
          </a:xfrm>
          <a:prstGeom prst="rect">
            <a:avLst/>
          </a:prstGeom>
          <a:noFill/>
          <a:ln>
            <a:noFill/>
          </a:ln>
        </p:spPr>
        <p:txBody>
          <a:bodyPr spcFirstLastPara="1" wrap="square" lIns="91425" tIns="91425" rIns="91425" bIns="91425" anchor="ctr" anchorCtr="0">
            <a:noAutofit/>
          </a:bodyPr>
          <a:lstStyle/>
          <a:p>
            <a:pPr marL="457188" marR="0" lvl="0" indent="-317491" algn="l" rtl="0">
              <a:lnSpc>
                <a:spcPct val="100000"/>
              </a:lnSpc>
              <a:spcBef>
                <a:spcPts val="0"/>
              </a:spcBef>
              <a:spcAft>
                <a:spcPts val="0"/>
              </a:spcAft>
              <a:buClr>
                <a:schemeClr val="dk1"/>
              </a:buClr>
              <a:buSzPts val="1400"/>
              <a:buFont typeface="Source Sans 3"/>
              <a:buChar char=":"/>
            </a:pPr>
            <a:r>
              <a:rPr lang="de-DE" b="1" dirty="0">
                <a:latin typeface="Source Sans 3"/>
                <a:ea typeface="Source Sans 3"/>
                <a:cs typeface="Source Sans 3"/>
                <a:sym typeface="Source Sans 3"/>
              </a:rPr>
              <a:t>Ökologische Transformation</a:t>
            </a:r>
            <a:br>
              <a:rPr lang="de-DE" dirty="0">
                <a:latin typeface="Source Sans 3"/>
                <a:ea typeface="Source Sans 3"/>
                <a:cs typeface="Source Sans 3"/>
                <a:sym typeface="Source Sans 3"/>
              </a:rPr>
            </a:br>
            <a:r>
              <a:rPr lang="de-DE" dirty="0">
                <a:latin typeface="Source Sans 3"/>
                <a:ea typeface="Source Sans 3"/>
                <a:cs typeface="Source Sans 3"/>
                <a:sym typeface="Source Sans 3"/>
              </a:rPr>
              <a:t>Klimakrise, Biodiversitätsverlust, Verschmutzung</a:t>
            </a:r>
            <a:br>
              <a:rPr lang="de-DE" dirty="0">
                <a:latin typeface="Source Sans 3"/>
                <a:ea typeface="Source Sans 3"/>
                <a:cs typeface="Source Sans 3"/>
                <a:sym typeface="Source Sans 3"/>
              </a:rPr>
            </a:br>
            <a:endParaRPr lang="de-DE" dirty="0">
              <a:latin typeface="Source Sans 3"/>
              <a:ea typeface="Source Sans 3"/>
              <a:cs typeface="Source Sans 3"/>
              <a:sym typeface="Source Sans 3"/>
            </a:endParaRPr>
          </a:p>
          <a:p>
            <a:pPr marL="457188" marR="0" lvl="0" indent="-317491" algn="l" rtl="0">
              <a:lnSpc>
                <a:spcPct val="100000"/>
              </a:lnSpc>
              <a:spcBef>
                <a:spcPts val="0"/>
              </a:spcBef>
              <a:spcAft>
                <a:spcPts val="0"/>
              </a:spcAft>
              <a:buClr>
                <a:schemeClr val="dk1"/>
              </a:buClr>
              <a:buSzPts val="1400"/>
              <a:buFont typeface="Source Sans 3"/>
              <a:buChar char=":"/>
            </a:pPr>
            <a:r>
              <a:rPr lang="de-DE" b="1" dirty="0">
                <a:solidFill>
                  <a:schemeClr val="dk1"/>
                </a:solidFill>
                <a:latin typeface="Source Sans 3"/>
                <a:ea typeface="Source Sans 3"/>
                <a:cs typeface="Source Sans 3"/>
                <a:sym typeface="Source Sans 3"/>
              </a:rPr>
              <a:t>Digitale Transformation</a:t>
            </a:r>
            <a:br>
              <a:rPr lang="de-DE"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KI, </a:t>
            </a:r>
            <a:r>
              <a:rPr lang="de-DE" dirty="0" err="1">
                <a:solidFill>
                  <a:schemeClr val="dk1"/>
                </a:solidFill>
                <a:latin typeface="Source Sans 3"/>
                <a:ea typeface="Source Sans 3"/>
                <a:cs typeface="Source Sans 3"/>
                <a:sym typeface="Source Sans 3"/>
              </a:rPr>
              <a:t>Plattformisierung</a:t>
            </a:r>
            <a:r>
              <a:rPr lang="de-DE" dirty="0">
                <a:solidFill>
                  <a:schemeClr val="dk1"/>
                </a:solidFill>
                <a:latin typeface="Source Sans 3"/>
                <a:ea typeface="Source Sans 3"/>
                <a:cs typeface="Source Sans 3"/>
                <a:sym typeface="Source Sans 3"/>
              </a:rPr>
              <a:t> und </a:t>
            </a:r>
            <a:r>
              <a:rPr lang="de-DE" dirty="0" err="1">
                <a:solidFill>
                  <a:schemeClr val="dk1"/>
                </a:solidFill>
                <a:latin typeface="Source Sans 3"/>
                <a:ea typeface="Source Sans 3"/>
                <a:cs typeface="Source Sans 3"/>
                <a:sym typeface="Source Sans 3"/>
              </a:rPr>
              <a:t>Algorithmisierung</a:t>
            </a:r>
            <a:br>
              <a:rPr lang="de-DE" dirty="0">
                <a:solidFill>
                  <a:schemeClr val="dk1"/>
                </a:solidFill>
                <a:latin typeface="Source Sans 3"/>
                <a:ea typeface="Source Sans 3"/>
                <a:cs typeface="Source Sans 3"/>
                <a:sym typeface="Source Sans 3"/>
              </a:rPr>
            </a:br>
            <a:r>
              <a:rPr lang="de-DE" i="0" u="none" strike="noStrike" cap="none" dirty="0">
                <a:solidFill>
                  <a:schemeClr val="dk1"/>
                </a:solidFill>
                <a:latin typeface="Source Sans 3"/>
                <a:ea typeface="Source Sans 3"/>
                <a:cs typeface="Source Sans 3"/>
                <a:sym typeface="Source Sans 3"/>
              </a:rPr>
              <a:t> </a:t>
            </a:r>
            <a:endParaRPr lang="de-DE" dirty="0">
              <a:latin typeface="Source Sans 3"/>
              <a:ea typeface="Source Sans 3"/>
              <a:cs typeface="Source Sans 3"/>
              <a:sym typeface="Source Sans 3"/>
            </a:endParaRPr>
          </a:p>
          <a:p>
            <a:pPr marL="457188" marR="0" lvl="0" indent="-317491" algn="l" rtl="0">
              <a:lnSpc>
                <a:spcPct val="100000"/>
              </a:lnSpc>
              <a:spcBef>
                <a:spcPts val="0"/>
              </a:spcBef>
              <a:spcAft>
                <a:spcPts val="0"/>
              </a:spcAft>
              <a:buClr>
                <a:schemeClr val="dk1"/>
              </a:buClr>
              <a:buSzPts val="1400"/>
              <a:buFont typeface="Source Sans 3"/>
              <a:buChar char=":"/>
            </a:pPr>
            <a:r>
              <a:rPr lang="de-DE" b="1" dirty="0">
                <a:solidFill>
                  <a:schemeClr val="dk1"/>
                </a:solidFill>
                <a:latin typeface="Source Sans 3"/>
                <a:ea typeface="Source Sans 3"/>
                <a:cs typeface="Source Sans 3"/>
                <a:sym typeface="Source Sans 3"/>
              </a:rPr>
              <a:t>Herausforderungen demokratischer Öffentlichkeit</a:t>
            </a:r>
            <a:br>
              <a:rPr lang="de-DE" dirty="0">
                <a:solidFill>
                  <a:schemeClr val="dk1"/>
                </a:solidFill>
                <a:latin typeface="Source Sans 3"/>
                <a:ea typeface="Source Sans 3"/>
                <a:cs typeface="Source Sans 3"/>
                <a:sym typeface="Source Sans 3"/>
              </a:rPr>
            </a:br>
            <a:r>
              <a:rPr lang="de-DE" dirty="0">
                <a:solidFill>
                  <a:schemeClr val="dk1"/>
                </a:solidFill>
                <a:latin typeface="Source Sans 3"/>
                <a:ea typeface="Source Sans 3"/>
                <a:cs typeface="Source Sans 3"/>
                <a:sym typeface="Source Sans 3"/>
              </a:rPr>
              <a:t>Polarisierung, Vertrauenskrise und Desinformation</a:t>
            </a:r>
          </a:p>
          <a:p>
            <a:pPr marL="457188" marR="0" lvl="0" indent="-317491" algn="l" rtl="0">
              <a:lnSpc>
                <a:spcPct val="100000"/>
              </a:lnSpc>
              <a:spcBef>
                <a:spcPts val="1000"/>
              </a:spcBef>
              <a:spcAft>
                <a:spcPts val="0"/>
              </a:spcAft>
              <a:buClr>
                <a:schemeClr val="dk1"/>
              </a:buClr>
              <a:buSzPts val="1400"/>
              <a:buFont typeface="Source Sans 3"/>
              <a:buChar char=":"/>
            </a:pPr>
            <a:r>
              <a:rPr lang="de-DE" i="0" u="none" strike="noStrike" cap="none" dirty="0">
                <a:solidFill>
                  <a:srgbClr val="000000"/>
                </a:solidFill>
                <a:latin typeface="Source Sans 3"/>
                <a:ea typeface="Source Sans 3"/>
                <a:cs typeface="Source Sans 3"/>
                <a:sym typeface="Source Sans 3"/>
              </a:rPr>
              <a:t>Viele dieser gesellschaftlichen Herausforderungen sind epistemischer Natur.</a:t>
            </a:r>
            <a:endParaRPr lang="de-DE" sz="11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subTitle" idx="1"/>
          </p:nvPr>
        </p:nvSpPr>
        <p:spPr>
          <a:xfrm>
            <a:off x="433969" y="473100"/>
            <a:ext cx="3837000" cy="36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de-DE" dirty="0"/>
              <a:t>DIE AUSGANGSLAGE</a:t>
            </a:r>
          </a:p>
        </p:txBody>
      </p:sp>
      <p:sp>
        <p:nvSpPr>
          <p:cNvPr id="189" name="Google Shape;189;p26"/>
          <p:cNvSpPr txBox="1">
            <a:spLocks noGrp="1"/>
          </p:cNvSpPr>
          <p:nvPr>
            <p:ph type="body" idx="2"/>
          </p:nvPr>
        </p:nvSpPr>
        <p:spPr>
          <a:xfrm>
            <a:off x="4916175" y="694650"/>
            <a:ext cx="3837000" cy="3754200"/>
          </a:xfrm>
          <a:prstGeom prst="rect">
            <a:avLst/>
          </a:prstGeom>
          <a:noFill/>
          <a:ln>
            <a:noFill/>
          </a:ln>
        </p:spPr>
        <p:txBody>
          <a:bodyPr spcFirstLastPara="1" wrap="square" lIns="91425" tIns="91425" rIns="91425" bIns="91425" anchor="b" anchorCtr="0">
            <a:noAutofit/>
          </a:bodyPr>
          <a:lstStyle/>
          <a:p>
            <a:pPr marL="457200" lvl="0" indent="-298450" algn="l" rtl="0">
              <a:lnSpc>
                <a:spcPct val="100000"/>
              </a:lnSpc>
              <a:spcBef>
                <a:spcPts val="1000"/>
              </a:spcBef>
              <a:spcAft>
                <a:spcPts val="0"/>
              </a:spcAft>
              <a:buClr>
                <a:schemeClr val="dk1"/>
              </a:buClr>
              <a:buSzPts val="1100"/>
              <a:buFont typeface="JetBrains Mono"/>
              <a:buChar char=":"/>
            </a:pPr>
            <a:r>
              <a:rPr lang="de-DE" sz="1400" b="1" dirty="0">
                <a:solidFill>
                  <a:schemeClr val="dk1"/>
                </a:solidFill>
                <a:latin typeface="Source Sans 3"/>
                <a:ea typeface="Source Sans 3"/>
                <a:cs typeface="Source Sans 3"/>
                <a:sym typeface="Source Sans 3"/>
              </a:rPr>
              <a:t>Gesellschaftlicher Impact</a:t>
            </a:r>
            <a:br>
              <a:rPr lang="de-DE" sz="1400" dirty="0">
                <a:solidFill>
                  <a:schemeClr val="dk1"/>
                </a:solidFill>
                <a:latin typeface="Source Sans 3"/>
                <a:ea typeface="Source Sans 3"/>
                <a:cs typeface="Source Sans 3"/>
                <a:sym typeface="Source Sans 3"/>
              </a:rPr>
            </a:br>
            <a:r>
              <a:rPr lang="de-DE" sz="1400" dirty="0">
                <a:solidFill>
                  <a:schemeClr val="dk1"/>
                </a:solidFill>
                <a:latin typeface="Source Sans 3"/>
                <a:ea typeface="Source Sans 3"/>
                <a:cs typeface="Source Sans 3"/>
                <a:sym typeface="Source Sans 3"/>
              </a:rPr>
              <a:t>Wissenschaftskommunikation muss gezielt an den Schnittstellen zwischen Wissenschaft, Politik, Wirtschaft und Zivilgesellschaft wirken, um gesellschaftlichen Impact zu erzeugen.</a:t>
            </a:r>
            <a:br>
              <a:rPr lang="de-DE" sz="1400" dirty="0">
                <a:solidFill>
                  <a:schemeClr val="dk1"/>
                </a:solidFill>
                <a:latin typeface="Source Sans 3"/>
                <a:ea typeface="Source Sans 3"/>
                <a:cs typeface="Source Sans 3"/>
                <a:sym typeface="Source Sans 3"/>
              </a:rPr>
            </a:br>
            <a:endParaRPr lang="de-DE" sz="1400" b="1" dirty="0">
              <a:solidFill>
                <a:schemeClr val="dk1"/>
              </a:solidFill>
              <a:latin typeface="Source Sans 3"/>
              <a:ea typeface="Source Sans 3"/>
              <a:cs typeface="Source Sans 3"/>
              <a:sym typeface="Source Sans 3"/>
            </a:endParaRPr>
          </a:p>
          <a:p>
            <a:pPr marL="457200" lvl="0" indent="-298450" algn="l" rtl="0">
              <a:lnSpc>
                <a:spcPct val="100000"/>
              </a:lnSpc>
              <a:spcBef>
                <a:spcPts val="0"/>
              </a:spcBef>
              <a:spcAft>
                <a:spcPts val="0"/>
              </a:spcAft>
              <a:buClr>
                <a:schemeClr val="dk1"/>
              </a:buClr>
              <a:buSzPts val="1100"/>
              <a:buFont typeface="JetBrains Mono"/>
              <a:buChar char=":"/>
            </a:pPr>
            <a:r>
              <a:rPr lang="de-DE" sz="1400" b="1" dirty="0">
                <a:solidFill>
                  <a:schemeClr val="dk1"/>
                </a:solidFill>
                <a:latin typeface="Source Sans 3"/>
                <a:ea typeface="Source Sans 3"/>
                <a:cs typeface="Source Sans 3"/>
                <a:sym typeface="Source Sans 3"/>
              </a:rPr>
              <a:t>Plattformen und KI</a:t>
            </a:r>
            <a:br>
              <a:rPr lang="de-DE" sz="1400" dirty="0">
                <a:solidFill>
                  <a:schemeClr val="dk1"/>
                </a:solidFill>
                <a:latin typeface="Source Sans 3"/>
                <a:ea typeface="Source Sans 3"/>
                <a:cs typeface="Source Sans 3"/>
                <a:sym typeface="Source Sans 3"/>
              </a:rPr>
            </a:br>
            <a:r>
              <a:rPr lang="de-DE" sz="1400" dirty="0">
                <a:solidFill>
                  <a:schemeClr val="dk1"/>
                </a:solidFill>
                <a:latin typeface="Source Sans 3"/>
                <a:ea typeface="Source Sans 3"/>
                <a:cs typeface="Source Sans 3"/>
                <a:sym typeface="Source Sans 3"/>
              </a:rPr>
              <a:t>Wissenschaftskommunikation muss souverän und professionell mit modernen Kommunikationsinfrastrukturen umgehen.</a:t>
            </a:r>
            <a:br>
              <a:rPr lang="de-DE" sz="1400" dirty="0">
                <a:solidFill>
                  <a:schemeClr val="dk1"/>
                </a:solidFill>
                <a:latin typeface="Source Sans 3"/>
                <a:ea typeface="Source Sans 3"/>
                <a:cs typeface="Source Sans 3"/>
                <a:sym typeface="Source Sans 3"/>
              </a:rPr>
            </a:br>
            <a:endParaRPr lang="de-DE" sz="1400" dirty="0">
              <a:solidFill>
                <a:schemeClr val="accent1"/>
              </a:solidFill>
              <a:latin typeface="Source Sans 3"/>
              <a:ea typeface="Source Sans 3"/>
              <a:cs typeface="Source Sans 3"/>
              <a:sym typeface="Source Sans 3"/>
            </a:endParaRPr>
          </a:p>
          <a:p>
            <a:pPr marL="457200" lvl="0" indent="-298450" algn="l" rtl="0">
              <a:lnSpc>
                <a:spcPct val="100000"/>
              </a:lnSpc>
              <a:spcBef>
                <a:spcPts val="0"/>
              </a:spcBef>
              <a:spcAft>
                <a:spcPts val="0"/>
              </a:spcAft>
              <a:buClr>
                <a:schemeClr val="dk1"/>
              </a:buClr>
              <a:buSzPts val="1100"/>
              <a:buFont typeface="JetBrains Mono"/>
              <a:buChar char=":"/>
            </a:pPr>
            <a:r>
              <a:rPr lang="de-DE" sz="1400" b="1" dirty="0">
                <a:solidFill>
                  <a:schemeClr val="dk1"/>
                </a:solidFill>
                <a:latin typeface="Source Sans 3"/>
                <a:ea typeface="Source Sans 3"/>
                <a:cs typeface="Source Sans 3"/>
                <a:sym typeface="Source Sans 3"/>
              </a:rPr>
              <a:t>Angriffe auf die freie Wissenschaft</a:t>
            </a:r>
            <a:br>
              <a:rPr lang="de-DE" sz="1400" dirty="0">
                <a:solidFill>
                  <a:schemeClr val="dk1"/>
                </a:solidFill>
                <a:latin typeface="Source Sans 3"/>
                <a:ea typeface="Source Sans 3"/>
                <a:cs typeface="Source Sans 3"/>
                <a:sym typeface="Source Sans 3"/>
              </a:rPr>
            </a:br>
            <a:r>
              <a:rPr lang="de-DE" sz="1400" dirty="0">
                <a:latin typeface="Source Sans 3"/>
                <a:ea typeface="Source Sans 3"/>
                <a:cs typeface="Source Sans 3"/>
                <a:sym typeface="Source Sans 3"/>
              </a:rPr>
              <a:t>Wissenschaftskommunikation muss sich für eine freie Wissenschaft in einer offenen Gesellschaft einsetzen und Vertrauen in Fakten und Prozesse stärken.</a:t>
            </a:r>
            <a:endParaRPr lang="de-DE" sz="1400" dirty="0">
              <a:solidFill>
                <a:schemeClr val="dk1"/>
              </a:solidFill>
              <a:latin typeface="Source Sans 3"/>
              <a:ea typeface="Source Sans 3"/>
              <a:cs typeface="Source Sans 3"/>
              <a:sym typeface="Source Sans 3"/>
            </a:endParaRPr>
          </a:p>
        </p:txBody>
      </p:sp>
      <p:sp>
        <p:nvSpPr>
          <p:cNvPr id="190" name="Google Shape;190;p26"/>
          <p:cNvSpPr txBox="1">
            <a:spLocks noGrp="1"/>
          </p:cNvSpPr>
          <p:nvPr>
            <p:ph type="title"/>
          </p:nvPr>
        </p:nvSpPr>
        <p:spPr>
          <a:xfrm>
            <a:off x="433975" y="842400"/>
            <a:ext cx="4073100" cy="11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600"/>
              <a:buNone/>
            </a:pPr>
            <a:r>
              <a:rPr lang="de-DE" dirty="0"/>
              <a:t>Wir erleben eine Transformation der Kommunikation mit und über Wissenschaft, die mit neuen Herausforderungen einhergeht.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433975" y="842400"/>
            <a:ext cx="4073100" cy="11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600"/>
              <a:buNone/>
            </a:pPr>
            <a:r>
              <a:rPr lang="de-DE" dirty="0"/>
              <a:t>Es besteht ein erhöhter Anspruch an Wissenschaft und Forschende, sich aktiv an gesellschaftlichen Debatten zu beteiligen, um den gesellschaftlichen Transformationsprozess mitzugestalten.</a:t>
            </a:r>
          </a:p>
        </p:txBody>
      </p:sp>
      <p:sp>
        <p:nvSpPr>
          <p:cNvPr id="196" name="Google Shape;196;p27"/>
          <p:cNvSpPr txBox="1">
            <a:spLocks noGrp="1"/>
          </p:cNvSpPr>
          <p:nvPr>
            <p:ph type="subTitle" idx="1"/>
          </p:nvPr>
        </p:nvSpPr>
        <p:spPr>
          <a:xfrm>
            <a:off x="433969" y="473100"/>
            <a:ext cx="3837000" cy="36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
              <a:buNone/>
            </a:pPr>
            <a:r>
              <a:rPr lang="de-DE" dirty="0"/>
              <a:t>DIE AUSGANGSLAGE</a:t>
            </a:r>
          </a:p>
        </p:txBody>
      </p:sp>
      <p:sp>
        <p:nvSpPr>
          <p:cNvPr id="197" name="Google Shape;197;p27"/>
          <p:cNvSpPr txBox="1"/>
          <p:nvPr/>
        </p:nvSpPr>
        <p:spPr>
          <a:xfrm>
            <a:off x="4608900" y="801000"/>
            <a:ext cx="4306500" cy="3693900"/>
          </a:xfrm>
          <a:prstGeom prst="rect">
            <a:avLst/>
          </a:prstGeom>
          <a:noFill/>
          <a:ln>
            <a:noFill/>
          </a:ln>
        </p:spPr>
        <p:txBody>
          <a:bodyPr spcFirstLastPara="1" wrap="square" lIns="91425" tIns="91425" rIns="91425" bIns="91425" anchor="ctr" anchorCtr="0">
            <a:noAutofit/>
          </a:bodyPr>
          <a:lstStyle/>
          <a:p>
            <a:pPr marL="449988" marR="0" lvl="0" indent="-351566" algn="l" rtl="0">
              <a:lnSpc>
                <a:spcPct val="100000"/>
              </a:lnSpc>
              <a:spcBef>
                <a:spcPts val="600"/>
              </a:spcBef>
              <a:spcAft>
                <a:spcPts val="0"/>
              </a:spcAft>
              <a:buClr>
                <a:srgbClr val="000000"/>
              </a:buClr>
              <a:buSzPts val="1400"/>
              <a:buFont typeface="Source Sans 3"/>
              <a:buChar char="꞉"/>
            </a:pPr>
            <a:r>
              <a:rPr lang="de-DE" i="0" u="none" strike="noStrike" cap="none" dirty="0">
                <a:solidFill>
                  <a:srgbClr val="000000"/>
                </a:solidFill>
                <a:latin typeface="Source Sans 3"/>
                <a:ea typeface="Source Sans 3"/>
                <a:cs typeface="Source Sans 3"/>
                <a:sym typeface="Source Sans 3"/>
              </a:rPr>
              <a:t>Wachsendes (politisches) Interesse an Wissenschaftskommunikation</a:t>
            </a:r>
            <a:endParaRPr lang="de-DE" dirty="0">
              <a:latin typeface="Source Sans 3"/>
              <a:ea typeface="Source Sans 3"/>
              <a:cs typeface="Source Sans 3"/>
              <a:sym typeface="Source Sans 3"/>
            </a:endParaRPr>
          </a:p>
          <a:p>
            <a:pPr marL="449988" marR="0" lvl="0" indent="-351566" algn="l" rtl="0">
              <a:lnSpc>
                <a:spcPct val="100000"/>
              </a:lnSpc>
              <a:spcBef>
                <a:spcPts val="1200"/>
              </a:spcBef>
              <a:spcAft>
                <a:spcPts val="0"/>
              </a:spcAft>
              <a:buClr>
                <a:srgbClr val="000000"/>
              </a:buClr>
              <a:buSzPts val="1400"/>
              <a:buFont typeface="Source Sans 3"/>
              <a:buChar char="꞉"/>
            </a:pPr>
            <a:r>
              <a:rPr lang="de-DE" i="0" u="none" strike="noStrike" cap="none" dirty="0">
                <a:solidFill>
                  <a:srgbClr val="000000"/>
                </a:solidFill>
                <a:latin typeface="Source Sans 3"/>
                <a:ea typeface="Source Sans 3"/>
                <a:cs typeface="Source Sans 3"/>
                <a:sym typeface="Source Sans 3"/>
              </a:rPr>
              <a:t>Veränderung der Förderlandschaft</a:t>
            </a:r>
            <a:endParaRPr lang="de-DE" dirty="0">
              <a:latin typeface="Source Sans 3"/>
              <a:ea typeface="Source Sans 3"/>
              <a:cs typeface="Source Sans 3"/>
              <a:sym typeface="Source Sans 3"/>
            </a:endParaRPr>
          </a:p>
          <a:p>
            <a:pPr marL="449988" marR="0" lvl="0" indent="-351566" algn="l" rtl="0">
              <a:lnSpc>
                <a:spcPct val="100000"/>
              </a:lnSpc>
              <a:spcBef>
                <a:spcPts val="1200"/>
              </a:spcBef>
              <a:spcAft>
                <a:spcPts val="0"/>
              </a:spcAft>
              <a:buClr>
                <a:srgbClr val="000000"/>
              </a:buClr>
              <a:buSzPts val="1400"/>
              <a:buFont typeface="Source Sans 3"/>
              <a:buChar char="꞉"/>
            </a:pPr>
            <a:r>
              <a:rPr lang="de-DE" i="0" u="none" strike="noStrike" cap="none" dirty="0">
                <a:solidFill>
                  <a:srgbClr val="000000"/>
                </a:solidFill>
                <a:latin typeface="Source Sans 3"/>
                <a:ea typeface="Source Sans 3"/>
                <a:cs typeface="Source Sans 3"/>
                <a:sym typeface="Source Sans 3"/>
              </a:rPr>
              <a:t>Forschende nehmen einen wichtigen Platz in der Wisskomm-Landschaft ein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252000" y="842400"/>
            <a:ext cx="7100400" cy="47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e-DE" dirty="0"/>
              <a:t>Zielsetzung der Impact School</a:t>
            </a:r>
          </a:p>
        </p:txBody>
      </p:sp>
      <p:sp>
        <p:nvSpPr>
          <p:cNvPr id="203" name="Google Shape;203;p28"/>
          <p:cNvSpPr txBox="1">
            <a:spLocks noGrp="1"/>
          </p:cNvSpPr>
          <p:nvPr>
            <p:ph type="subTitle" idx="1"/>
          </p:nvPr>
        </p:nvSpPr>
        <p:spPr>
          <a:xfrm>
            <a:off x="252000" y="697459"/>
            <a:ext cx="7100400" cy="18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e-DE" dirty="0"/>
              <a:t>EINFÜHRUNG</a:t>
            </a:r>
          </a:p>
        </p:txBody>
      </p:sp>
      <p:sp>
        <p:nvSpPr>
          <p:cNvPr id="204" name="Google Shape;204;p28"/>
          <p:cNvSpPr txBox="1"/>
          <p:nvPr/>
        </p:nvSpPr>
        <p:spPr>
          <a:xfrm>
            <a:off x="4281888" y="1777675"/>
            <a:ext cx="3460200" cy="2460600"/>
          </a:xfrm>
          <a:prstGeom prst="rect">
            <a:avLst/>
          </a:prstGeom>
          <a:noFill/>
          <a:ln>
            <a:noFill/>
          </a:ln>
        </p:spPr>
        <p:txBody>
          <a:bodyPr spcFirstLastPara="1" wrap="square" lIns="91425" tIns="91425" rIns="91425" bIns="91425" anchor="t" anchorCtr="0">
            <a:spAutoFit/>
          </a:bodyPr>
          <a:lstStyle/>
          <a:p>
            <a:pPr marL="457200" lvl="0" indent="-330200" algn="l" rtl="0">
              <a:lnSpc>
                <a:spcPct val="120000"/>
              </a:lnSpc>
              <a:spcBef>
                <a:spcPts val="1000"/>
              </a:spcBef>
              <a:spcAft>
                <a:spcPts val="0"/>
              </a:spcAft>
              <a:buClr>
                <a:schemeClr val="dk1"/>
              </a:buClr>
              <a:buSzPts val="1600"/>
              <a:buFont typeface="Source Sans 3"/>
              <a:buChar char=":"/>
            </a:pPr>
            <a:r>
              <a:rPr lang="de-DE" sz="1600" dirty="0">
                <a:solidFill>
                  <a:schemeClr val="dk1"/>
                </a:solidFill>
                <a:latin typeface="Source Sans 3"/>
                <a:ea typeface="Source Sans 3"/>
                <a:cs typeface="Source Sans 3"/>
                <a:sym typeface="Source Sans 3"/>
              </a:rPr>
              <a:t>Reflexion der eigenen Rolle als Wissenschaftler*in in der Gesellschaft</a:t>
            </a:r>
          </a:p>
          <a:p>
            <a:pPr marL="457200" lvl="0" indent="-330200" algn="l" rtl="0">
              <a:lnSpc>
                <a:spcPct val="120000"/>
              </a:lnSpc>
              <a:spcBef>
                <a:spcPts val="1000"/>
              </a:spcBef>
              <a:spcAft>
                <a:spcPts val="0"/>
              </a:spcAft>
              <a:buClr>
                <a:schemeClr val="dk1"/>
              </a:buClr>
              <a:buSzPts val="1600"/>
              <a:buFont typeface="Source Sans 3"/>
              <a:buChar char=":"/>
            </a:pPr>
            <a:r>
              <a:rPr lang="de-DE" sz="1600" dirty="0">
                <a:solidFill>
                  <a:schemeClr val="dk1"/>
                </a:solidFill>
                <a:latin typeface="Source Sans 3"/>
                <a:ea typeface="Source Sans 3"/>
                <a:cs typeface="Source Sans 3"/>
                <a:sym typeface="Source Sans 3"/>
              </a:rPr>
              <a:t>Stärkung von Kommunikationsfähigkeiten</a:t>
            </a:r>
          </a:p>
          <a:p>
            <a:pPr marL="457200" lvl="0" indent="-330200" algn="l" rtl="0">
              <a:lnSpc>
                <a:spcPct val="120000"/>
              </a:lnSpc>
              <a:spcBef>
                <a:spcPts val="1000"/>
              </a:spcBef>
              <a:spcAft>
                <a:spcPts val="1000"/>
              </a:spcAft>
              <a:buClr>
                <a:schemeClr val="dk1"/>
              </a:buClr>
              <a:buSzPts val="1600"/>
              <a:buFont typeface="Source Sans 3"/>
              <a:buChar char=":"/>
            </a:pPr>
            <a:r>
              <a:rPr lang="de-DE" sz="1600" dirty="0">
                <a:solidFill>
                  <a:schemeClr val="dk1"/>
                </a:solidFill>
                <a:latin typeface="Source Sans 3"/>
                <a:ea typeface="Source Sans 3"/>
                <a:cs typeface="Source Sans 3"/>
                <a:sym typeface="Source Sans 3"/>
              </a:rPr>
              <a:t>Entwicklung effektiver Impact-Strategien</a:t>
            </a:r>
          </a:p>
        </p:txBody>
      </p:sp>
      <p:grpSp>
        <p:nvGrpSpPr>
          <p:cNvPr id="205" name="Google Shape;205;p28"/>
          <p:cNvGrpSpPr/>
          <p:nvPr/>
        </p:nvGrpSpPr>
        <p:grpSpPr>
          <a:xfrm>
            <a:off x="711635" y="1777665"/>
            <a:ext cx="2749531" cy="2749019"/>
            <a:chOff x="2961500" y="961400"/>
            <a:chExt cx="3221100" cy="3220500"/>
          </a:xfrm>
        </p:grpSpPr>
        <p:sp>
          <p:nvSpPr>
            <p:cNvPr id="206" name="Google Shape;206;p28"/>
            <p:cNvSpPr/>
            <p:nvPr/>
          </p:nvSpPr>
          <p:spPr>
            <a:xfrm>
              <a:off x="2961500" y="961400"/>
              <a:ext cx="3221100" cy="3220500"/>
            </a:xfrm>
            <a:prstGeom prst="ellipse">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de-DE" dirty="0"/>
            </a:p>
          </p:txBody>
        </p:sp>
        <p:sp>
          <p:nvSpPr>
            <p:cNvPr id="207" name="Google Shape;207;p28"/>
            <p:cNvSpPr txBox="1"/>
            <p:nvPr/>
          </p:nvSpPr>
          <p:spPr>
            <a:xfrm>
              <a:off x="3782900" y="1200950"/>
              <a:ext cx="1578000" cy="5631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lang="de-DE" sz="1000" dirty="0">
                <a:solidFill>
                  <a:srgbClr val="FFFFFF"/>
                </a:solidFill>
                <a:latin typeface="Roboto"/>
                <a:ea typeface="Roboto"/>
                <a:cs typeface="Roboto"/>
                <a:sym typeface="Roboto"/>
              </a:endParaRPr>
            </a:p>
          </p:txBody>
        </p:sp>
      </p:grpSp>
      <p:grpSp>
        <p:nvGrpSpPr>
          <p:cNvPr id="208" name="Google Shape;208;p28"/>
          <p:cNvGrpSpPr/>
          <p:nvPr/>
        </p:nvGrpSpPr>
        <p:grpSpPr>
          <a:xfrm>
            <a:off x="1176727" y="2242506"/>
            <a:ext cx="1819520" cy="1819520"/>
            <a:chOff x="3401686" y="1841492"/>
            <a:chExt cx="2340600" cy="2340600"/>
          </a:xfrm>
        </p:grpSpPr>
        <p:sp>
          <p:nvSpPr>
            <p:cNvPr id="209" name="Google Shape;209;p28"/>
            <p:cNvSpPr/>
            <p:nvPr/>
          </p:nvSpPr>
          <p:spPr>
            <a:xfrm>
              <a:off x="3401686" y="1841492"/>
              <a:ext cx="2340600" cy="2340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dirty="0"/>
            </a:p>
          </p:txBody>
        </p:sp>
        <p:sp>
          <p:nvSpPr>
            <p:cNvPr id="210" name="Google Shape;210;p28"/>
            <p:cNvSpPr txBox="1"/>
            <p:nvPr/>
          </p:nvSpPr>
          <p:spPr>
            <a:xfrm>
              <a:off x="3833274" y="2126800"/>
              <a:ext cx="1477200" cy="534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lang="de-DE" sz="1000" dirty="0">
                <a:solidFill>
                  <a:srgbClr val="FFFFFF"/>
                </a:solidFill>
                <a:latin typeface="Roboto"/>
                <a:ea typeface="Roboto"/>
                <a:cs typeface="Roboto"/>
                <a:sym typeface="Roboto"/>
              </a:endParaRPr>
            </a:p>
          </p:txBody>
        </p:sp>
      </p:grpSp>
      <p:sp>
        <p:nvSpPr>
          <p:cNvPr id="211" name="Google Shape;211;p28"/>
          <p:cNvSpPr/>
          <p:nvPr/>
        </p:nvSpPr>
        <p:spPr>
          <a:xfrm>
            <a:off x="1727410" y="2793266"/>
            <a:ext cx="717706" cy="717852"/>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de-DE" dirty="0"/>
          </a:p>
        </p:txBody>
      </p:sp>
      <p:pic>
        <p:nvPicPr>
          <p:cNvPr id="212" name="Google Shape;212;p28"/>
          <p:cNvPicPr preferRelativeResize="0"/>
          <p:nvPr/>
        </p:nvPicPr>
        <p:blipFill rotWithShape="1">
          <a:blip r:embed="rId3">
            <a:alphaModFix/>
          </a:blip>
          <a:srcRect/>
          <a:stretch/>
        </p:blipFill>
        <p:spPr>
          <a:xfrm rot="10492336">
            <a:off x="1948349" y="1530288"/>
            <a:ext cx="1639889" cy="1639889"/>
          </a:xfrm>
          <a:prstGeom prst="rect">
            <a:avLst/>
          </a:prstGeom>
          <a:noFill/>
          <a:ln>
            <a:noFill/>
          </a:ln>
        </p:spPr>
      </p:pic>
    </p:spTree>
  </p:cSld>
  <p:clrMapOvr>
    <a:masterClrMapping/>
  </p:clrMapOvr>
</p:sld>
</file>

<file path=ppt/theme/theme1.xml><?xml version="1.0" encoding="utf-8"?>
<a:theme xmlns:a="http://schemas.openxmlformats.org/drawingml/2006/main" name="WiD Impact School Slides">
  <a:themeElements>
    <a:clrScheme name="Simple Light">
      <a:dk1>
        <a:srgbClr val="000000"/>
      </a:dk1>
      <a:lt1>
        <a:srgbClr val="FFFFFF"/>
      </a:lt1>
      <a:dk2>
        <a:srgbClr val="858585"/>
      </a:dk2>
      <a:lt2>
        <a:srgbClr val="EEEEEE"/>
      </a:lt2>
      <a:accent1>
        <a:srgbClr val="006265"/>
      </a:accent1>
      <a:accent2>
        <a:srgbClr val="4F969F"/>
      </a:accent2>
      <a:accent3>
        <a:srgbClr val="CBE7E0"/>
      </a:accent3>
      <a:accent4>
        <a:srgbClr val="A5D4CE"/>
      </a:accent4>
      <a:accent5>
        <a:srgbClr val="AFDACB"/>
      </a:accent5>
      <a:accent6>
        <a:srgbClr val="90CEC5"/>
      </a:accent6>
      <a:hlink>
        <a:srgbClr val="0D0D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6064</Words>
  <Application>Microsoft Macintosh PowerPoint</Application>
  <PresentationFormat>Bildschirmpräsentation (16:9)</PresentationFormat>
  <Paragraphs>583</Paragraphs>
  <Slides>35</Slides>
  <Notes>35</Notes>
  <HiddenSlides>2</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35</vt:i4>
      </vt:variant>
    </vt:vector>
  </HeadingPairs>
  <TitlesOfParts>
    <vt:vector size="46" baseType="lpstr">
      <vt:lpstr>Kalam</vt:lpstr>
      <vt:lpstr>JetBrains Mono</vt:lpstr>
      <vt:lpstr>Roboto Light</vt:lpstr>
      <vt:lpstr>Roboto</vt:lpstr>
      <vt:lpstr>Source Sans 3</vt:lpstr>
      <vt:lpstr>Calibri</vt:lpstr>
      <vt:lpstr>JetBrains Mono Medium</vt:lpstr>
      <vt:lpstr>Kalam Light</vt:lpstr>
      <vt:lpstr>JetBrains Mono Light</vt:lpstr>
      <vt:lpstr>Arial</vt:lpstr>
      <vt:lpstr>WiD Impact School Slides</vt:lpstr>
      <vt:lpstr>07.04.26</vt:lpstr>
      <vt:lpstr>Vorstellungsrunde</vt:lpstr>
      <vt:lpstr>Die zentrale Organisation für Wissenschaftskommunikation in Deutschland</vt:lpstr>
      <vt:lpstr>PowerPoint-Präsentation</vt:lpstr>
      <vt:lpstr>Mission: Wir fördern einen produktiven Dialog zwischen Wissenschaft und Öffentlichkeit.</vt:lpstr>
      <vt:lpstr>Unsere Gesellschaft befindet sich in einem kontinuierlichen Transformationsprozess. </vt:lpstr>
      <vt:lpstr>Wir erleben eine Transformation der Kommunikation mit und über Wissenschaft, die mit neuen Herausforderungen einhergeht.</vt:lpstr>
      <vt:lpstr>Es besteht ein erhöhter Anspruch an Wissenschaft und Forschende, sich aktiv an gesellschaftlichen Debatten zu beteiligen, um den gesellschaftlichen Transformationsprozess mitzugestalten.</vt:lpstr>
      <vt:lpstr>Zielsetzung der Impact School</vt:lpstr>
      <vt:lpstr>Eine eigene Impact-Strategie entwickeln</vt:lpstr>
      <vt:lpstr>Eine eigene Impact-Strategie entwickeln</vt:lpstr>
      <vt:lpstr>In fünf Modulen zum Impact Pathway</vt:lpstr>
      <vt:lpstr>PowerPoint-Präsentation</vt:lpstr>
      <vt:lpstr>Beispiel: Umweltwissenschaften</vt:lpstr>
      <vt:lpstr>PowerPoint-Präsentation</vt:lpstr>
      <vt:lpstr>Beispiel: Neurowissenschaften</vt:lpstr>
      <vt:lpstr>Impact</vt:lpstr>
      <vt:lpstr>Verortung des ersten Moduls </vt:lpstr>
      <vt:lpstr>Zielsetzung des ersten Moduls</vt:lpstr>
      <vt:lpstr>Gesellschaftlicher Impact als “benefits to individuals, groups, organisations and society (including human and non-human entities in the present and future) that are causally linked (…) to research." </vt:lpstr>
      <vt:lpstr>Welchen Impact streben  wissenschaftliche Disziplinen an?</vt:lpstr>
      <vt:lpstr>Impact-Leinwand</vt:lpstr>
      <vt:lpstr>Impact-Leinwand</vt:lpstr>
      <vt:lpstr>Die Auseinandersetzung mit gesellschaftlichem Impact</vt:lpstr>
      <vt:lpstr>PowerPoint-Präsentation</vt:lpstr>
      <vt:lpstr>Impact-Ziel formulieren</vt:lpstr>
      <vt:lpstr>Impact-Ziel formulieren</vt:lpstr>
      <vt:lpstr>Pause </vt:lpstr>
      <vt:lpstr>„Um gesellschaftlichen Impact zu erzielen, muss Forschung sowohl disziplinäre als auch fachliche und gesellschaftliche Grenzen überwinden.“</vt:lpstr>
      <vt:lpstr>Was ist Wissenschaftskommunikation?</vt:lpstr>
      <vt:lpstr>Gesellschaftlicher Impact durch Wissenschaftskommunikation</vt:lpstr>
      <vt:lpstr>Öffentlichkeit </vt:lpstr>
      <vt:lpstr>Forschende </vt:lpstr>
      <vt:lpstr>Was heißt das?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Janne Steenbeck</cp:lastModifiedBy>
  <cp:revision>9</cp:revision>
  <dcterms:modified xsi:type="dcterms:W3CDTF">2026-04-07T15:57:22Z</dcterms:modified>
</cp:coreProperties>
</file>